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7"/>
  </p:notesMasterIdLst>
  <p:sldIdLst>
    <p:sldId id="256" r:id="rId4"/>
    <p:sldId id="294" r:id="rId5"/>
    <p:sldId id="295" r:id="rId6"/>
    <p:sldId id="321" r:id="rId7"/>
    <p:sldId id="320" r:id="rId8"/>
    <p:sldId id="349" r:id="rId9"/>
    <p:sldId id="323" r:id="rId10"/>
    <p:sldId id="352" r:id="rId11"/>
    <p:sldId id="350" r:id="rId12"/>
    <p:sldId id="377" r:id="rId13"/>
    <p:sldId id="378" r:id="rId14"/>
    <p:sldId id="301" r:id="rId15"/>
    <p:sldId id="437" r:id="rId16"/>
    <p:sldId id="414" r:id="rId17"/>
    <p:sldId id="415" r:id="rId18"/>
    <p:sldId id="307" r:id="rId19"/>
    <p:sldId id="381" r:id="rId20"/>
    <p:sldId id="382" r:id="rId21"/>
    <p:sldId id="386" r:id="rId22"/>
    <p:sldId id="417" r:id="rId23"/>
    <p:sldId id="393" r:id="rId24"/>
    <p:sldId id="389" r:id="rId25"/>
    <p:sldId id="392" r:id="rId26"/>
    <p:sldId id="409" r:id="rId27"/>
    <p:sldId id="410" r:id="rId28"/>
    <p:sldId id="313" r:id="rId29"/>
    <p:sldId id="411" r:id="rId30"/>
    <p:sldId id="418" r:id="rId31"/>
    <p:sldId id="430" r:id="rId32"/>
    <p:sldId id="431" r:id="rId33"/>
    <p:sldId id="432" r:id="rId34"/>
    <p:sldId id="434" r:id="rId35"/>
    <p:sldId id="292" r:id="rId3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2E75B6"/>
    <a:srgbClr val="ED7D31"/>
    <a:srgbClr val="24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-174"/>
      </p:cViewPr>
      <p:guideLst>
        <p:guide orient="horz" pos="1768"/>
        <p:guide pos="27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18426-12E0-4D8F-B8ED-373344A2B6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976E8-1279-44FD-A18F-6D84093864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37510-0A15-47B7-B05C-C2092C8E117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D0A5BA-3A94-4B93-A787-7E79AED0937A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203200" y="596900"/>
            <a:ext cx="8686800" cy="438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7135"/>
            <a:ext cx="848598" cy="721897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1113373" y="1352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单击此处添加文字标题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37510-0A15-47B7-B05C-C2092C8E117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D0A5BA-3A94-4B93-A787-7E79AED0937A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37510-0A15-47B7-B05C-C2092C8E117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D0A5BA-3A94-4B93-A787-7E79AED0937A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37510-0A15-47B7-B05C-C2092C8E117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D0A5BA-3A94-4B93-A787-7E79AED0937A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37510-0A15-47B7-B05C-C2092C8E117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D0A5BA-3A94-4B93-A787-7E79AED0937A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37510-0A15-47B7-B05C-C2092C8E117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D0A5BA-3A94-4B93-A787-7E79AED0937A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37510-0A15-47B7-B05C-C2092C8E117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D0A5BA-3A94-4B93-A787-7E79AED0937A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" y="0"/>
            <a:ext cx="9139126" cy="5143500"/>
          </a:xfrm>
          <a:prstGeom prst="rect">
            <a:avLst/>
          </a:prstGeom>
        </p:spPr>
      </p:pic>
      <p:sp>
        <p:nvSpPr>
          <p:cNvPr id="7" name="等腰三角形 6"/>
          <p:cNvSpPr/>
          <p:nvPr userDrawn="1"/>
        </p:nvSpPr>
        <p:spPr>
          <a:xfrm rot="5400000">
            <a:off x="317229" y="148817"/>
            <a:ext cx="298959" cy="28635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ED7D3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09887" y="10907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/>
              <a:t>单击此处在视图母版里面更改文字</a:t>
            </a:r>
            <a:endParaRPr lang="zh-CN" altLang="en-US" sz="1800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14604"/>
            <a:ext cx="9144000" cy="4455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9049"/>
            <a:ext cx="699072" cy="666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37510-0A15-47B7-B05C-C2092C8E117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D0A5BA-3A94-4B93-A787-7E79AED0937A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37510-0A15-47B7-B05C-C2092C8E117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D0A5BA-3A94-4B93-A787-7E79AED0937A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37510-0A15-47B7-B05C-C2092C8E117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D0A5BA-3A94-4B93-A787-7E79AED0937A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1" Type="http://schemas.openxmlformats.org/officeDocument/2006/relationships/theme" Target="../theme/theme2.xml"/><Relationship Id="rId30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29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937510-0A15-47B7-B05C-C2092C8E117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D0A5BA-3A94-4B93-A787-7E79AED0937A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user\Desktop\0%MH_E1WV{$HA8IB(8L$JN1.png0%MH_E1WV{$HA8IB(8L$JN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358082" y="214296"/>
            <a:ext cx="1542160" cy="13703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2844" y="3500444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accent6">
                    <a:lumMod val="50000"/>
                  </a:schemeClr>
                </a:solidFill>
                <a:latin typeface="方正小标宋简体" panose="03000509000000000000" pitchFamily="2" charset="-122"/>
                <a:ea typeface="创艺简隶书" pitchFamily="2" charset="-122"/>
              </a:rPr>
              <a:t>——</a:t>
            </a:r>
            <a:r>
              <a:rPr lang="zh-CN" altLang="en-US" sz="3600" dirty="0" smtClean="0">
                <a:solidFill>
                  <a:schemeClr val="accent6">
                    <a:lumMod val="50000"/>
                  </a:schemeClr>
                </a:solidFill>
                <a:latin typeface="方正小标宋简体" panose="03000509000000000000" pitchFamily="2" charset="-122"/>
                <a:ea typeface="创艺简隶书" pitchFamily="2" charset="-122"/>
              </a:rPr>
              <a:t>赣州市中医院基本情况汇编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  <a:latin typeface="方正小标宋简体" panose="03000509000000000000" pitchFamily="2" charset="-122"/>
              <a:ea typeface="创艺简隶书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1214428"/>
            <a:ext cx="642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开启新征程</a:t>
            </a:r>
            <a:endParaRPr lang="en-US" altLang="zh-CN" sz="60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/>
            <a:r>
              <a:rPr lang="zh-CN" altLang="en-US" sz="6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打造自信中医院</a:t>
            </a:r>
            <a:endParaRPr lang="zh-CN" altLang="en-US" sz="60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/>
          <p:nvPr/>
        </p:nvSpPr>
        <p:spPr>
          <a:xfrm>
            <a:off x="905553" y="4718953"/>
            <a:ext cx="235292" cy="2352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AC0000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75792" y="1726838"/>
            <a:ext cx="1333322" cy="2791051"/>
            <a:chOff x="1115616" y="1077584"/>
            <a:chExt cx="1224136" cy="2562492"/>
          </a:xfrm>
        </p:grpSpPr>
        <p:sp>
          <p:nvSpPr>
            <p:cNvPr id="33" name="任意多边形 32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rgbClr val="AC0000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240678" y="1373610"/>
              <a:ext cx="938733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骨伤科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文本框 17"/>
            <p:cNvSpPr txBox="1"/>
            <p:nvPr/>
          </p:nvSpPr>
          <p:spPr>
            <a:xfrm>
              <a:off x="1350565" y="1900197"/>
              <a:ext cx="852346" cy="1100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国家级      重点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专科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8" name="椭圆 37"/>
          <p:cNvSpPr/>
          <p:nvPr/>
        </p:nvSpPr>
        <p:spPr>
          <a:xfrm>
            <a:off x="2670454" y="4659898"/>
            <a:ext cx="235292" cy="2352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AC0000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140695" y="1726838"/>
            <a:ext cx="1333500" cy="2791051"/>
            <a:chOff x="1115616" y="1077584"/>
            <a:chExt cx="1224299" cy="2562492"/>
          </a:xfrm>
        </p:grpSpPr>
        <p:sp>
          <p:nvSpPr>
            <p:cNvPr id="40" name="任意多边形 39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rgbClr val="AC0000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259334" y="1373610"/>
              <a:ext cx="938733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肛肠科</a:t>
              </a:r>
              <a:endPara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文本框 25"/>
            <p:cNvSpPr txBox="1"/>
            <p:nvPr/>
          </p:nvSpPr>
          <p:spPr>
            <a:xfrm>
              <a:off x="1240378" y="1782431"/>
              <a:ext cx="1099537" cy="1440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国家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中医药管理局重点培育专科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5" name="椭圆 44"/>
          <p:cNvSpPr/>
          <p:nvPr/>
        </p:nvSpPr>
        <p:spPr>
          <a:xfrm>
            <a:off x="4454408" y="4718953"/>
            <a:ext cx="235292" cy="2352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AC0000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181848" y="4718953"/>
            <a:ext cx="235292" cy="2352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AC0000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652087" y="1780178"/>
            <a:ext cx="1333322" cy="2791051"/>
            <a:chOff x="1115616" y="1077584"/>
            <a:chExt cx="1224136" cy="2562492"/>
          </a:xfrm>
        </p:grpSpPr>
        <p:sp>
          <p:nvSpPr>
            <p:cNvPr id="54" name="任意多边形 53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rgbClr val="AC0000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259617" y="1324776"/>
              <a:ext cx="938630" cy="621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治未病科肾病科</a:t>
              </a:r>
              <a:endPara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脾胃病科</a:t>
              </a:r>
              <a:endPara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文本框 39"/>
            <p:cNvSpPr txBox="1"/>
            <p:nvPr/>
          </p:nvSpPr>
          <p:spPr>
            <a:xfrm>
              <a:off x="1259915" y="1945855"/>
              <a:ext cx="938732" cy="1228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省级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临床重点专科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75920" y="473075"/>
            <a:ext cx="84905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       </a:t>
            </a:r>
            <a:r>
              <a:rPr lang="zh-CN" altLang="en-US" sz="2800" b="1">
                <a:solidFill>
                  <a:srgbClr val="FF0000"/>
                </a:solidFill>
              </a:rPr>
              <a:t>目前拥有国家级重点专科 2个，省级重点专科 7个，市级重点专科6个。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423737" y="1767478"/>
            <a:ext cx="1333322" cy="2791051"/>
            <a:chOff x="1115616" y="1077584"/>
            <a:chExt cx="1224136" cy="2562492"/>
          </a:xfrm>
        </p:grpSpPr>
        <p:sp>
          <p:nvSpPr>
            <p:cNvPr id="6" name="任意多边形 5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rgbClr val="AC0000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59917" y="1336298"/>
              <a:ext cx="938733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制剂室</a:t>
              </a:r>
              <a:endPara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文本框 39"/>
            <p:cNvSpPr txBox="1"/>
            <p:nvPr/>
          </p:nvSpPr>
          <p:spPr>
            <a:xfrm>
              <a:off x="1259915" y="1963928"/>
              <a:ext cx="938732" cy="1228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江西省中药制剂基地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7973183" y="4718953"/>
            <a:ext cx="235292" cy="2352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AC0000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05202" y="1780178"/>
            <a:ext cx="1333500" cy="2791051"/>
            <a:chOff x="1115616" y="1077584"/>
            <a:chExt cx="1224299" cy="2562492"/>
          </a:xfrm>
        </p:grpSpPr>
        <p:sp>
          <p:nvSpPr>
            <p:cNvPr id="3" name="任意多边形 2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rgbClr val="AC0000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230467" y="1324776"/>
              <a:ext cx="1109448" cy="349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b="1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针灸康复科</a:t>
              </a:r>
              <a:endPara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39"/>
            <p:cNvSpPr txBox="1"/>
            <p:nvPr/>
          </p:nvSpPr>
          <p:spPr>
            <a:xfrm>
              <a:off x="1260200" y="1684487"/>
              <a:ext cx="1079715" cy="1567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b="1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国家中医药管理局国家中医重点专科协作组成员单位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8" grpId="0" bldLvl="0" animBg="1"/>
      <p:bldP spid="45" grpId="0" bldLvl="0" animBg="1"/>
      <p:bldP spid="52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742950" y="2165985"/>
            <a:ext cx="2122170" cy="2110740"/>
          </a:xfrm>
          <a:prstGeom prst="ellipse">
            <a:avLst/>
          </a:prstGeom>
          <a:noFill/>
          <a:ln w="127000" cap="flat" cmpd="thinThick" algn="ctr">
            <a:solidFill>
              <a:srgbClr val="AC0000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理事单位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41097" y="767059"/>
            <a:ext cx="1400314" cy="1398909"/>
          </a:xfrm>
          <a:prstGeom prst="ellipse">
            <a:avLst/>
          </a:prstGeom>
          <a:noFill/>
          <a:ln w="127000" cap="flat" cmpd="thinThick" algn="ctr">
            <a:solidFill>
              <a:srgbClr val="AC0000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kern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专业</a:t>
            </a:r>
            <a:endParaRPr lang="zh-CN" altLang="en-US" b="1" kern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委员会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531857" y="3743415"/>
            <a:ext cx="1400312" cy="1398909"/>
          </a:xfrm>
          <a:prstGeom prst="ellipse">
            <a:avLst/>
          </a:prstGeom>
          <a:noFill/>
          <a:ln w="127000" cap="flat" cmpd="thinThick" algn="ctr">
            <a:solidFill>
              <a:srgbClr val="AC0000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挂靠单位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cxnSp>
        <p:nvCxnSpPr>
          <p:cNvPr id="22" name="肘形连接符 11"/>
          <p:cNvCxnSpPr>
            <a:cxnSpLocks noChangeShapeType="1"/>
          </p:cNvCxnSpPr>
          <p:nvPr/>
        </p:nvCxnSpPr>
        <p:spPr bwMode="auto">
          <a:xfrm flipV="1">
            <a:off x="2132688" y="1118443"/>
            <a:ext cx="1724416" cy="549017"/>
          </a:xfrm>
          <a:prstGeom prst="bentConnector3">
            <a:avLst>
              <a:gd name="adj1" fmla="val 31684"/>
            </a:avLst>
          </a:prstGeom>
          <a:noFill/>
          <a:ln w="38100" algn="ctr">
            <a:solidFill>
              <a:srgbClr val="AC0000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肘形连接符 11"/>
          <p:cNvCxnSpPr>
            <a:cxnSpLocks noChangeShapeType="1"/>
          </p:cNvCxnSpPr>
          <p:nvPr/>
        </p:nvCxnSpPr>
        <p:spPr bwMode="auto">
          <a:xfrm flipV="1">
            <a:off x="2967713" y="2654508"/>
            <a:ext cx="1724416" cy="549017"/>
          </a:xfrm>
          <a:prstGeom prst="bentConnector3">
            <a:avLst>
              <a:gd name="adj1" fmla="val 29667"/>
            </a:avLst>
          </a:prstGeom>
          <a:noFill/>
          <a:ln w="38100" algn="ctr">
            <a:solidFill>
              <a:srgbClr val="AC0000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肘形连接符 11"/>
          <p:cNvCxnSpPr>
            <a:cxnSpLocks noChangeShapeType="1"/>
          </p:cNvCxnSpPr>
          <p:nvPr/>
        </p:nvCxnSpPr>
        <p:spPr bwMode="auto">
          <a:xfrm flipV="1">
            <a:off x="4034513" y="3902283"/>
            <a:ext cx="1724416" cy="549017"/>
          </a:xfrm>
          <a:prstGeom prst="bentConnector3">
            <a:avLst>
              <a:gd name="adj1" fmla="val 29667"/>
            </a:avLst>
          </a:prstGeom>
          <a:noFill/>
          <a:ln w="38100" algn="ctr">
            <a:solidFill>
              <a:srgbClr val="AC0000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KSO_GT2.1.1"/>
          <p:cNvSpPr txBox="1"/>
          <p:nvPr/>
        </p:nvSpPr>
        <p:spPr>
          <a:xfrm>
            <a:off x="4761184" y="1928808"/>
            <a:ext cx="3668468" cy="1428759"/>
          </a:xfrm>
          <a:prstGeom prst="rect">
            <a:avLst/>
          </a:prstGeom>
          <a:noFill/>
        </p:spPr>
        <p:txBody>
          <a:bodyPr lIns="100790" tIns="50396" rIns="100790" bIns="50396" anchor="ctr"/>
          <a:lstStyle/>
          <a:p>
            <a:pPr marL="0" marR="0" lvl="0" indent="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江西省中医医疗集团理事单位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江西省中医骨伤联盟理事单位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江西省肿瘤防治专科联盟理事单位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赣州市中医医疗联合体理事长单位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0" name="KSO_GT2.1.1"/>
          <p:cNvSpPr txBox="1"/>
          <p:nvPr/>
        </p:nvSpPr>
        <p:spPr>
          <a:xfrm>
            <a:off x="3857625" y="712470"/>
            <a:ext cx="3429019" cy="1148715"/>
          </a:xfrm>
          <a:prstGeom prst="rect">
            <a:avLst/>
          </a:prstGeom>
          <a:noFill/>
        </p:spPr>
        <p:txBody>
          <a:bodyPr lIns="100790" tIns="50396" rIns="100790" bIns="50396" anchor="ctr"/>
          <a:lstStyle/>
          <a:p>
            <a:pPr marL="0" marR="0" lvl="0" indent="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赣州市中医药学会骨伤专业委员会</a:t>
            </a:r>
            <a:endParaRPr lang="zh-CN" altLang="en-US" sz="1600" b="1" kern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肛肠专业委员会</a:t>
            </a:r>
            <a:endParaRPr lang="zh-CN" altLang="en-US" sz="1600" b="1" kern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针灸推拿专业委员会主任委员单位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marR="0" lvl="0" indent="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1" name="KSO_GT2.1.1"/>
          <p:cNvSpPr txBox="1"/>
          <p:nvPr/>
        </p:nvSpPr>
        <p:spPr>
          <a:xfrm>
            <a:off x="5759404" y="3496206"/>
            <a:ext cx="3090680" cy="955135"/>
          </a:xfrm>
          <a:prstGeom prst="rect">
            <a:avLst/>
          </a:prstGeom>
          <a:noFill/>
        </p:spPr>
        <p:txBody>
          <a:bodyPr lIns="100790" tIns="50396" rIns="100790" bIns="50396" anchor="ctr"/>
          <a:lstStyle/>
          <a:p>
            <a:pPr marL="0" marR="0" lvl="0" indent="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赣州市护理学会中医护理专业委员会挂靠单位</a:t>
            </a:r>
            <a:endParaRPr lang="zh-CN" altLang="en-US" sz="1600" b="1" kern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赣州市肛肠病诊疗质量控制中心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0" grpId="0" bldLvl="0" animBg="1"/>
      <p:bldP spid="14" grpId="0" bldLvl="0" animBg="1"/>
      <p:bldP spid="21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6"/>
          <p:cNvSpPr/>
          <p:nvPr/>
        </p:nvSpPr>
        <p:spPr bwMode="auto">
          <a:xfrm>
            <a:off x="2314156" y="2314624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73582" y="1532449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部分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111797" y="2464144"/>
            <a:ext cx="323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主要科室设置</a:t>
            </a:r>
            <a:endParaRPr kumimoji="0" lang="zh-CN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Freeform 7"/>
          <p:cNvSpPr/>
          <p:nvPr/>
        </p:nvSpPr>
        <p:spPr bwMode="auto">
          <a:xfrm>
            <a:off x="1626235" y="1827530"/>
            <a:ext cx="1047115" cy="1019810"/>
          </a:xfrm>
          <a:custGeom>
            <a:avLst/>
            <a:gdLst>
              <a:gd name="T0" fmla="*/ 102 w 203"/>
              <a:gd name="T1" fmla="*/ 0 h 204"/>
              <a:gd name="T2" fmla="*/ 129 w 203"/>
              <a:gd name="T3" fmla="*/ 3 h 204"/>
              <a:gd name="T4" fmla="*/ 153 w 203"/>
              <a:gd name="T5" fmla="*/ 13 h 204"/>
              <a:gd name="T6" fmla="*/ 174 w 203"/>
              <a:gd name="T7" fmla="*/ 30 h 204"/>
              <a:gd name="T8" fmla="*/ 190 w 203"/>
              <a:gd name="T9" fmla="*/ 50 h 204"/>
              <a:gd name="T10" fmla="*/ 200 w 203"/>
              <a:gd name="T11" fmla="*/ 74 h 204"/>
              <a:gd name="T12" fmla="*/ 203 w 203"/>
              <a:gd name="T13" fmla="*/ 102 h 204"/>
              <a:gd name="T14" fmla="*/ 200 w 203"/>
              <a:gd name="T15" fmla="*/ 129 h 204"/>
              <a:gd name="T16" fmla="*/ 190 w 203"/>
              <a:gd name="T17" fmla="*/ 153 h 204"/>
              <a:gd name="T18" fmla="*/ 174 w 203"/>
              <a:gd name="T19" fmla="*/ 174 h 204"/>
              <a:gd name="T20" fmla="*/ 153 w 203"/>
              <a:gd name="T21" fmla="*/ 190 h 204"/>
              <a:gd name="T22" fmla="*/ 129 w 203"/>
              <a:gd name="T23" fmla="*/ 201 h 204"/>
              <a:gd name="T24" fmla="*/ 102 w 203"/>
              <a:gd name="T25" fmla="*/ 204 h 204"/>
              <a:gd name="T26" fmla="*/ 74 w 203"/>
              <a:gd name="T27" fmla="*/ 201 h 204"/>
              <a:gd name="T28" fmla="*/ 50 w 203"/>
              <a:gd name="T29" fmla="*/ 190 h 204"/>
              <a:gd name="T30" fmla="*/ 30 w 203"/>
              <a:gd name="T31" fmla="*/ 174 h 204"/>
              <a:gd name="T32" fmla="*/ 13 w 203"/>
              <a:gd name="T33" fmla="*/ 153 h 204"/>
              <a:gd name="T34" fmla="*/ 3 w 203"/>
              <a:gd name="T35" fmla="*/ 129 h 204"/>
              <a:gd name="T36" fmla="*/ 0 w 203"/>
              <a:gd name="T37" fmla="*/ 102 h 204"/>
              <a:gd name="T38" fmla="*/ 3 w 203"/>
              <a:gd name="T39" fmla="*/ 74 h 204"/>
              <a:gd name="T40" fmla="*/ 13 w 203"/>
              <a:gd name="T41" fmla="*/ 50 h 204"/>
              <a:gd name="T42" fmla="*/ 30 w 203"/>
              <a:gd name="T43" fmla="*/ 30 h 204"/>
              <a:gd name="T44" fmla="*/ 50 w 203"/>
              <a:gd name="T45" fmla="*/ 13 h 204"/>
              <a:gd name="T46" fmla="*/ 74 w 203"/>
              <a:gd name="T47" fmla="*/ 3 h 204"/>
              <a:gd name="T48" fmla="*/ 102 w 203"/>
              <a:gd name="T49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3" h="204">
                <a:moveTo>
                  <a:pt x="102" y="0"/>
                </a:moveTo>
                <a:lnTo>
                  <a:pt x="129" y="3"/>
                </a:lnTo>
                <a:lnTo>
                  <a:pt x="153" y="13"/>
                </a:lnTo>
                <a:lnTo>
                  <a:pt x="174" y="30"/>
                </a:lnTo>
                <a:lnTo>
                  <a:pt x="190" y="50"/>
                </a:lnTo>
                <a:lnTo>
                  <a:pt x="200" y="74"/>
                </a:lnTo>
                <a:lnTo>
                  <a:pt x="203" y="102"/>
                </a:lnTo>
                <a:lnTo>
                  <a:pt x="200" y="129"/>
                </a:lnTo>
                <a:lnTo>
                  <a:pt x="190" y="153"/>
                </a:lnTo>
                <a:lnTo>
                  <a:pt x="174" y="174"/>
                </a:lnTo>
                <a:lnTo>
                  <a:pt x="153" y="190"/>
                </a:lnTo>
                <a:lnTo>
                  <a:pt x="129" y="201"/>
                </a:lnTo>
                <a:lnTo>
                  <a:pt x="102" y="204"/>
                </a:lnTo>
                <a:lnTo>
                  <a:pt x="74" y="201"/>
                </a:lnTo>
                <a:lnTo>
                  <a:pt x="50" y="190"/>
                </a:lnTo>
                <a:lnTo>
                  <a:pt x="30" y="174"/>
                </a:lnTo>
                <a:lnTo>
                  <a:pt x="13" y="153"/>
                </a:lnTo>
                <a:lnTo>
                  <a:pt x="3" y="129"/>
                </a:lnTo>
                <a:lnTo>
                  <a:pt x="0" y="102"/>
                </a:lnTo>
                <a:lnTo>
                  <a:pt x="3" y="74"/>
                </a:lnTo>
                <a:lnTo>
                  <a:pt x="13" y="50"/>
                </a:lnTo>
                <a:lnTo>
                  <a:pt x="30" y="30"/>
                </a:lnTo>
                <a:lnTo>
                  <a:pt x="50" y="13"/>
                </a:lnTo>
                <a:lnTo>
                  <a:pt x="74" y="3"/>
                </a:lnTo>
                <a:lnTo>
                  <a:pt x="102" y="0"/>
                </a:lnTo>
                <a:close/>
              </a:path>
            </a:pathLst>
          </a:custGeom>
          <a:solidFill>
            <a:srgbClr val="AC000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14"/>
          <p:cNvSpPr txBox="1"/>
          <p:nvPr/>
        </p:nvSpPr>
        <p:spPr>
          <a:xfrm>
            <a:off x="1886429" y="1984018"/>
            <a:ext cx="52610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Arial Unicode MS" pitchFamily="34" charset="-122"/>
                <a:cs typeface="Arial Unicode MS" pitchFamily="34" charset="-122"/>
              </a:rPr>
              <a:t>2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44"/>
          <p:cNvSpPr txBox="1"/>
          <p:nvPr/>
        </p:nvSpPr>
        <p:spPr>
          <a:xfrm>
            <a:off x="5688764" y="3784109"/>
            <a:ext cx="1662111" cy="776961"/>
          </a:xfrm>
          <a:prstGeom prst="rect">
            <a:avLst/>
          </a:prstGeom>
          <a:noFill/>
        </p:spPr>
        <p:txBody>
          <a:bodyPr wrap="square" lIns="80979" tIns="40490" rIns="80979" bIns="40490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赣州市肛肠病诊疗质量控制中心</a:t>
            </a:r>
            <a:endParaRPr kumimoji="0" lang="zh-CN" altLang="en-US" sz="1600" b="1" i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0" name="Straight Connector 19"/>
          <p:cNvCxnSpPr/>
          <p:nvPr/>
        </p:nvCxnSpPr>
        <p:spPr>
          <a:xfrm flipH="1" flipV="1">
            <a:off x="2404195" y="1433042"/>
            <a:ext cx="441167" cy="279887"/>
          </a:xfrm>
          <a:prstGeom prst="line">
            <a:avLst/>
          </a:prstGeom>
          <a:ln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1"/>
          <p:cNvCxnSpPr/>
          <p:nvPr/>
        </p:nvCxnSpPr>
        <p:spPr>
          <a:xfrm flipH="1">
            <a:off x="797797" y="1433042"/>
            <a:ext cx="1606399" cy="0"/>
          </a:xfrm>
          <a:prstGeom prst="line">
            <a:avLst/>
          </a:prstGeom>
          <a:ln>
            <a:solidFill>
              <a:srgbClr val="AC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27"/>
          <p:cNvCxnSpPr/>
          <p:nvPr/>
        </p:nvCxnSpPr>
        <p:spPr>
          <a:xfrm flipH="1">
            <a:off x="2744678" y="3427238"/>
            <a:ext cx="441167" cy="279887"/>
          </a:xfrm>
          <a:prstGeom prst="line">
            <a:avLst/>
          </a:prstGeom>
          <a:ln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28"/>
          <p:cNvCxnSpPr/>
          <p:nvPr/>
        </p:nvCxnSpPr>
        <p:spPr>
          <a:xfrm flipH="1">
            <a:off x="1313594" y="3707125"/>
            <a:ext cx="1431085" cy="0"/>
          </a:xfrm>
          <a:prstGeom prst="line">
            <a:avLst/>
          </a:prstGeom>
          <a:ln>
            <a:solidFill>
              <a:srgbClr val="AC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34"/>
          <p:cNvCxnSpPr/>
          <p:nvPr/>
        </p:nvCxnSpPr>
        <p:spPr>
          <a:xfrm flipV="1">
            <a:off x="5829939" y="1418274"/>
            <a:ext cx="441167" cy="279887"/>
          </a:xfrm>
          <a:prstGeom prst="line">
            <a:avLst/>
          </a:prstGeom>
          <a:ln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135"/>
          <p:cNvCxnSpPr/>
          <p:nvPr/>
        </p:nvCxnSpPr>
        <p:spPr>
          <a:xfrm>
            <a:off x="6271107" y="1418274"/>
            <a:ext cx="1385582" cy="0"/>
          </a:xfrm>
          <a:prstGeom prst="line">
            <a:avLst/>
          </a:prstGeom>
          <a:ln>
            <a:solidFill>
              <a:srgbClr val="AC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63"/>
          <p:cNvSpPr txBox="1"/>
          <p:nvPr/>
        </p:nvSpPr>
        <p:spPr>
          <a:xfrm>
            <a:off x="755576" y="1038257"/>
            <a:ext cx="1075690" cy="3568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临床科室</a:t>
            </a:r>
            <a:endParaRPr kumimoji="0" lang="zh-CN" altLang="id-ID" sz="1800" b="1" i="0" u="none" strike="noStrike" kern="1200" cap="none" spc="0" normalizeH="0" baseline="0" noProof="0" dirty="0">
              <a:ln>
                <a:noFill/>
              </a:ln>
              <a:solidFill>
                <a:srgbClr val="AC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5" name="TextBox 64"/>
          <p:cNvSpPr txBox="1"/>
          <p:nvPr/>
        </p:nvSpPr>
        <p:spPr>
          <a:xfrm>
            <a:off x="230505" y="1478915"/>
            <a:ext cx="2296160" cy="1884957"/>
          </a:xfrm>
          <a:prstGeom prst="rect">
            <a:avLst/>
          </a:prstGeom>
          <a:noFill/>
        </p:spPr>
        <p:txBody>
          <a:bodyPr wrap="square" lIns="80979" tIns="40490" rIns="80979" bIns="404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针康科（2个病区）、</a:t>
            </a:r>
            <a:endParaRPr kumimoji="0" lang="zh-CN" altLang="en-US" sz="1600" b="1" i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内科、急诊科、肛肠科、</a:t>
            </a:r>
            <a:endParaRPr kumimoji="0" lang="zh-CN" altLang="en-US" sz="1600" b="1" i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外科、妇科、骨一科、</a:t>
            </a:r>
            <a:endParaRPr kumimoji="0" lang="zh-CN" altLang="en-US" sz="1600" b="1" i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骨二科、骨三科、五官科等</a:t>
            </a:r>
            <a:endParaRPr kumimoji="0" lang="zh-CN" altLang="en-US" sz="1600" b="1" i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6" name="TextBox 65"/>
          <p:cNvSpPr txBox="1"/>
          <p:nvPr/>
        </p:nvSpPr>
        <p:spPr>
          <a:xfrm>
            <a:off x="1254649" y="3321923"/>
            <a:ext cx="1075690" cy="3568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其他设置</a:t>
            </a:r>
            <a:endParaRPr kumimoji="0" lang="zh-CN" altLang="id-ID" sz="1800" b="1" i="0" u="none" strike="noStrike" kern="1200" cap="none" spc="0" normalizeH="0" baseline="0" noProof="0" dirty="0">
              <a:ln>
                <a:noFill/>
              </a:ln>
              <a:solidFill>
                <a:srgbClr val="AC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7" name="TextBox 66"/>
          <p:cNvSpPr txBox="1"/>
          <p:nvPr/>
        </p:nvSpPr>
        <p:spPr>
          <a:xfrm>
            <a:off x="6626446" y="1033381"/>
            <a:ext cx="1075690" cy="3568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医技科室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AC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8" name="TextBox 67"/>
          <p:cNvSpPr txBox="1"/>
          <p:nvPr/>
        </p:nvSpPr>
        <p:spPr>
          <a:xfrm>
            <a:off x="5829843" y="3321381"/>
            <a:ext cx="1075690" cy="3568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其他设置</a:t>
            </a:r>
            <a:endParaRPr kumimoji="0" lang="zh-CN" altLang="id-ID" sz="1800" b="1" i="0" u="none" strike="noStrike" kern="1200" cap="none" spc="0" normalizeH="0" baseline="0" noProof="0" dirty="0">
              <a:ln>
                <a:noFill/>
              </a:ln>
              <a:solidFill>
                <a:srgbClr val="AC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9" name="TextBox 68"/>
          <p:cNvSpPr txBox="1"/>
          <p:nvPr/>
        </p:nvSpPr>
        <p:spPr>
          <a:xfrm>
            <a:off x="1276185" y="3735351"/>
            <a:ext cx="1662111" cy="1146293"/>
          </a:xfrm>
          <a:prstGeom prst="rect">
            <a:avLst/>
          </a:prstGeom>
          <a:noFill/>
        </p:spPr>
        <p:txBody>
          <a:bodyPr wrap="square" lIns="80979" tIns="40490" rIns="80979" bIns="404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江西省股骨头坏死区域治疗培育中心</a:t>
            </a:r>
            <a:endParaRPr kumimoji="0" lang="zh-CN" altLang="en-US" sz="1600" b="1" i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0" name="TextBox 69"/>
          <p:cNvSpPr txBox="1"/>
          <p:nvPr/>
        </p:nvSpPr>
        <p:spPr>
          <a:xfrm>
            <a:off x="6045909" y="1445200"/>
            <a:ext cx="1662111" cy="1515625"/>
          </a:xfrm>
          <a:prstGeom prst="rect">
            <a:avLst/>
          </a:prstGeom>
          <a:noFill/>
          <a:ln>
            <a:noFill/>
          </a:ln>
        </p:spPr>
        <p:txBody>
          <a:bodyPr wrap="square" lIns="80979" tIns="40490" rIns="80979" bIns="40490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麻醉科、手术室、功能科、放射科、检验科、制剂室、供应室等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1" name="Straight Connector 47"/>
          <p:cNvCxnSpPr/>
          <p:nvPr/>
        </p:nvCxnSpPr>
        <p:spPr>
          <a:xfrm>
            <a:off x="5233842" y="3563168"/>
            <a:ext cx="462583" cy="179723"/>
          </a:xfrm>
          <a:prstGeom prst="line">
            <a:avLst/>
          </a:prstGeom>
          <a:ln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48"/>
          <p:cNvCxnSpPr/>
          <p:nvPr/>
        </p:nvCxnSpPr>
        <p:spPr>
          <a:xfrm>
            <a:off x="5696425" y="3742891"/>
            <a:ext cx="1654450" cy="0"/>
          </a:xfrm>
          <a:prstGeom prst="line">
            <a:avLst/>
          </a:prstGeom>
          <a:ln>
            <a:solidFill>
              <a:srgbClr val="AC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齿轮3"/>
          <p:cNvSpPr/>
          <p:nvPr/>
        </p:nvSpPr>
        <p:spPr>
          <a:xfrm>
            <a:off x="2526682" y="1038374"/>
            <a:ext cx="1950720" cy="1950720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A9A9A9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0" tIns="45716" rIns="91430" bIns="45716" anchor="ctr"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齿轮3"/>
          <p:cNvSpPr/>
          <p:nvPr/>
        </p:nvSpPr>
        <p:spPr>
          <a:xfrm>
            <a:off x="3185812" y="2524909"/>
            <a:ext cx="1950720" cy="1950720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A9A9A9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0" tIns="45716" rIns="91430" bIns="45716" anchor="ctr"/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齿轮2"/>
          <p:cNvSpPr/>
          <p:nvPr/>
        </p:nvSpPr>
        <p:spPr>
          <a:xfrm>
            <a:off x="4204352" y="1433344"/>
            <a:ext cx="1625600" cy="1625600"/>
          </a:xfrm>
          <a:custGeom>
            <a:avLst/>
            <a:gdLst>
              <a:gd name="connsiteX0" fmla="*/ 1216350 w 1625600"/>
              <a:gd name="connsiteY0" fmla="*/ 411723 h 1625600"/>
              <a:gd name="connsiteX1" fmla="*/ 1456181 w 1625600"/>
              <a:gd name="connsiteY1" fmla="*/ 339443 h 1625600"/>
              <a:gd name="connsiteX2" fmla="*/ 1544430 w 1625600"/>
              <a:gd name="connsiteY2" fmla="*/ 492294 h 1625600"/>
              <a:gd name="connsiteX3" fmla="*/ 1361918 w 1625600"/>
              <a:gd name="connsiteY3" fmla="*/ 663854 h 1625600"/>
              <a:gd name="connsiteX4" fmla="*/ 1361918 w 1625600"/>
              <a:gd name="connsiteY4" fmla="*/ 961747 h 1625600"/>
              <a:gd name="connsiteX5" fmla="*/ 1544430 w 1625600"/>
              <a:gd name="connsiteY5" fmla="*/ 1133306 h 1625600"/>
              <a:gd name="connsiteX6" fmla="*/ 1456181 w 1625600"/>
              <a:gd name="connsiteY6" fmla="*/ 1286157 h 1625600"/>
              <a:gd name="connsiteX7" fmla="*/ 1216350 w 1625600"/>
              <a:gd name="connsiteY7" fmla="*/ 1213877 h 1625600"/>
              <a:gd name="connsiteX8" fmla="*/ 958367 w 1625600"/>
              <a:gd name="connsiteY8" fmla="*/ 1362823 h 1625600"/>
              <a:gd name="connsiteX9" fmla="*/ 901049 w 1625600"/>
              <a:gd name="connsiteY9" fmla="*/ 1606663 h 1625600"/>
              <a:gd name="connsiteX10" fmla="*/ 724551 w 1625600"/>
              <a:gd name="connsiteY10" fmla="*/ 1606663 h 1625600"/>
              <a:gd name="connsiteX11" fmla="*/ 667232 w 1625600"/>
              <a:gd name="connsiteY11" fmla="*/ 1362823 h 1625600"/>
              <a:gd name="connsiteX12" fmla="*/ 409249 w 1625600"/>
              <a:gd name="connsiteY12" fmla="*/ 1213877 h 1625600"/>
              <a:gd name="connsiteX13" fmla="*/ 169419 w 1625600"/>
              <a:gd name="connsiteY13" fmla="*/ 1286157 h 1625600"/>
              <a:gd name="connsiteX14" fmla="*/ 81170 w 1625600"/>
              <a:gd name="connsiteY14" fmla="*/ 1133306 h 1625600"/>
              <a:gd name="connsiteX15" fmla="*/ 263682 w 1625600"/>
              <a:gd name="connsiteY15" fmla="*/ 961746 h 1625600"/>
              <a:gd name="connsiteX16" fmla="*/ 263682 w 1625600"/>
              <a:gd name="connsiteY16" fmla="*/ 663853 h 1625600"/>
              <a:gd name="connsiteX17" fmla="*/ 81170 w 1625600"/>
              <a:gd name="connsiteY17" fmla="*/ 492294 h 1625600"/>
              <a:gd name="connsiteX18" fmla="*/ 169419 w 1625600"/>
              <a:gd name="connsiteY18" fmla="*/ 339443 h 1625600"/>
              <a:gd name="connsiteX19" fmla="*/ 409250 w 1625600"/>
              <a:gd name="connsiteY19" fmla="*/ 411723 h 1625600"/>
              <a:gd name="connsiteX20" fmla="*/ 667233 w 1625600"/>
              <a:gd name="connsiteY20" fmla="*/ 262777 h 1625600"/>
              <a:gd name="connsiteX21" fmla="*/ 724551 w 1625600"/>
              <a:gd name="connsiteY21" fmla="*/ 18937 h 1625600"/>
              <a:gd name="connsiteX22" fmla="*/ 901049 w 1625600"/>
              <a:gd name="connsiteY22" fmla="*/ 18937 h 1625600"/>
              <a:gd name="connsiteX23" fmla="*/ 958368 w 1625600"/>
              <a:gd name="connsiteY23" fmla="*/ 262777 h 1625600"/>
              <a:gd name="connsiteX24" fmla="*/ 1216351 w 1625600"/>
              <a:gd name="connsiteY24" fmla="*/ 411723 h 1625600"/>
              <a:gd name="connsiteX25" fmla="*/ 1216350 w 1625600"/>
              <a:gd name="connsiteY25" fmla="*/ 411723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25600" h="1625600">
                <a:moveTo>
                  <a:pt x="1216350" y="411723"/>
                </a:moveTo>
                <a:lnTo>
                  <a:pt x="1456181" y="339443"/>
                </a:lnTo>
                <a:lnTo>
                  <a:pt x="1544430" y="492294"/>
                </a:lnTo>
                <a:lnTo>
                  <a:pt x="1361918" y="663854"/>
                </a:lnTo>
                <a:cubicBezTo>
                  <a:pt x="1388374" y="761389"/>
                  <a:pt x="1388374" y="864211"/>
                  <a:pt x="1361918" y="961747"/>
                </a:cubicBezTo>
                <a:lnTo>
                  <a:pt x="1544430" y="1133306"/>
                </a:lnTo>
                <a:lnTo>
                  <a:pt x="1456181" y="1286157"/>
                </a:lnTo>
                <a:lnTo>
                  <a:pt x="1216350" y="1213877"/>
                </a:lnTo>
                <a:cubicBezTo>
                  <a:pt x="1145110" y="1285556"/>
                  <a:pt x="1056063" y="1336967"/>
                  <a:pt x="958367" y="1362823"/>
                </a:cubicBezTo>
                <a:lnTo>
                  <a:pt x="901049" y="1606663"/>
                </a:lnTo>
                <a:lnTo>
                  <a:pt x="724551" y="1606663"/>
                </a:lnTo>
                <a:lnTo>
                  <a:pt x="667232" y="1362823"/>
                </a:lnTo>
                <a:cubicBezTo>
                  <a:pt x="569536" y="1336967"/>
                  <a:pt x="480489" y="1285556"/>
                  <a:pt x="409249" y="1213877"/>
                </a:cubicBezTo>
                <a:lnTo>
                  <a:pt x="169419" y="1286157"/>
                </a:lnTo>
                <a:lnTo>
                  <a:pt x="81170" y="1133306"/>
                </a:lnTo>
                <a:lnTo>
                  <a:pt x="263682" y="961746"/>
                </a:lnTo>
                <a:cubicBezTo>
                  <a:pt x="237226" y="864211"/>
                  <a:pt x="237226" y="761389"/>
                  <a:pt x="263682" y="663853"/>
                </a:cubicBezTo>
                <a:lnTo>
                  <a:pt x="81170" y="492294"/>
                </a:lnTo>
                <a:lnTo>
                  <a:pt x="169419" y="339443"/>
                </a:lnTo>
                <a:lnTo>
                  <a:pt x="409250" y="411723"/>
                </a:lnTo>
                <a:cubicBezTo>
                  <a:pt x="480490" y="340044"/>
                  <a:pt x="569537" y="288633"/>
                  <a:pt x="667233" y="262777"/>
                </a:cubicBezTo>
                <a:lnTo>
                  <a:pt x="724551" y="18937"/>
                </a:lnTo>
                <a:lnTo>
                  <a:pt x="901049" y="18937"/>
                </a:lnTo>
                <a:lnTo>
                  <a:pt x="958368" y="262777"/>
                </a:lnTo>
                <a:cubicBezTo>
                  <a:pt x="1056064" y="288633"/>
                  <a:pt x="1145111" y="340044"/>
                  <a:pt x="1216351" y="411723"/>
                </a:cubicBezTo>
                <a:lnTo>
                  <a:pt x="1216350" y="411723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A9A9A9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0" tIns="45716" rIns="91430" bIns="45716" anchor="ctr"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19" grpId="0" bldLvl="0" animBg="1"/>
      <p:bldP spid="19" grpId="1" bldLvl="0" animBg="1"/>
      <p:bldP spid="2" grpId="0" bldLvl="0" animBg="1"/>
      <p:bldP spid="2" grpId="1" bldLvl="0" animBg="1"/>
      <p:bldP spid="18" grpId="0" bldLvl="0" animBg="1"/>
      <p:bldP spid="18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1805291049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" y="103505"/>
            <a:ext cx="3531235" cy="2313305"/>
          </a:xfrm>
          <a:prstGeom prst="rect">
            <a:avLst/>
          </a:prstGeom>
        </p:spPr>
      </p:pic>
      <p:pic>
        <p:nvPicPr>
          <p:cNvPr id="5" name="图片 4" descr="微信图片_201805291049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880" y="102870"/>
            <a:ext cx="3686175" cy="2244725"/>
          </a:xfrm>
          <a:prstGeom prst="rect">
            <a:avLst/>
          </a:prstGeom>
        </p:spPr>
      </p:pic>
      <p:pic>
        <p:nvPicPr>
          <p:cNvPr id="6" name="图片 5" descr="微信图片_20180529105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2744470"/>
            <a:ext cx="3531870" cy="2245995"/>
          </a:xfrm>
          <a:prstGeom prst="rect">
            <a:avLst/>
          </a:prstGeom>
        </p:spPr>
      </p:pic>
      <p:pic>
        <p:nvPicPr>
          <p:cNvPr id="7" name="图片 6" descr="微信图片_201805291050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880" y="2745105"/>
            <a:ext cx="3686175" cy="2245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0 (1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0" y="229235"/>
            <a:ext cx="4086225" cy="4709160"/>
          </a:xfrm>
          <a:prstGeom prst="rect">
            <a:avLst/>
          </a:prstGeom>
        </p:spPr>
      </p:pic>
      <p:pic>
        <p:nvPicPr>
          <p:cNvPr id="6" name="图片 5" descr="0 (1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645" y="229235"/>
            <a:ext cx="4182745" cy="4709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6"/>
          <p:cNvSpPr/>
          <p:nvPr/>
        </p:nvSpPr>
        <p:spPr bwMode="auto">
          <a:xfrm>
            <a:off x="2403056" y="2183852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62482" y="1401677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第三部分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067982" y="2333372"/>
            <a:ext cx="323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特色诊疗项目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Freeform 7"/>
          <p:cNvSpPr/>
          <p:nvPr/>
        </p:nvSpPr>
        <p:spPr bwMode="auto">
          <a:xfrm>
            <a:off x="1626235" y="1696720"/>
            <a:ext cx="1047115" cy="1019810"/>
          </a:xfrm>
          <a:custGeom>
            <a:avLst/>
            <a:gdLst>
              <a:gd name="T0" fmla="*/ 102 w 203"/>
              <a:gd name="T1" fmla="*/ 0 h 204"/>
              <a:gd name="T2" fmla="*/ 129 w 203"/>
              <a:gd name="T3" fmla="*/ 3 h 204"/>
              <a:gd name="T4" fmla="*/ 153 w 203"/>
              <a:gd name="T5" fmla="*/ 13 h 204"/>
              <a:gd name="T6" fmla="*/ 174 w 203"/>
              <a:gd name="T7" fmla="*/ 30 h 204"/>
              <a:gd name="T8" fmla="*/ 190 w 203"/>
              <a:gd name="T9" fmla="*/ 50 h 204"/>
              <a:gd name="T10" fmla="*/ 200 w 203"/>
              <a:gd name="T11" fmla="*/ 74 h 204"/>
              <a:gd name="T12" fmla="*/ 203 w 203"/>
              <a:gd name="T13" fmla="*/ 102 h 204"/>
              <a:gd name="T14" fmla="*/ 200 w 203"/>
              <a:gd name="T15" fmla="*/ 129 h 204"/>
              <a:gd name="T16" fmla="*/ 190 w 203"/>
              <a:gd name="T17" fmla="*/ 153 h 204"/>
              <a:gd name="T18" fmla="*/ 174 w 203"/>
              <a:gd name="T19" fmla="*/ 174 h 204"/>
              <a:gd name="T20" fmla="*/ 153 w 203"/>
              <a:gd name="T21" fmla="*/ 190 h 204"/>
              <a:gd name="T22" fmla="*/ 129 w 203"/>
              <a:gd name="T23" fmla="*/ 201 h 204"/>
              <a:gd name="T24" fmla="*/ 102 w 203"/>
              <a:gd name="T25" fmla="*/ 204 h 204"/>
              <a:gd name="T26" fmla="*/ 74 w 203"/>
              <a:gd name="T27" fmla="*/ 201 h 204"/>
              <a:gd name="T28" fmla="*/ 50 w 203"/>
              <a:gd name="T29" fmla="*/ 190 h 204"/>
              <a:gd name="T30" fmla="*/ 30 w 203"/>
              <a:gd name="T31" fmla="*/ 174 h 204"/>
              <a:gd name="T32" fmla="*/ 13 w 203"/>
              <a:gd name="T33" fmla="*/ 153 h 204"/>
              <a:gd name="T34" fmla="*/ 3 w 203"/>
              <a:gd name="T35" fmla="*/ 129 h 204"/>
              <a:gd name="T36" fmla="*/ 0 w 203"/>
              <a:gd name="T37" fmla="*/ 102 h 204"/>
              <a:gd name="T38" fmla="*/ 3 w 203"/>
              <a:gd name="T39" fmla="*/ 74 h 204"/>
              <a:gd name="T40" fmla="*/ 13 w 203"/>
              <a:gd name="T41" fmla="*/ 50 h 204"/>
              <a:gd name="T42" fmla="*/ 30 w 203"/>
              <a:gd name="T43" fmla="*/ 30 h 204"/>
              <a:gd name="T44" fmla="*/ 50 w 203"/>
              <a:gd name="T45" fmla="*/ 13 h 204"/>
              <a:gd name="T46" fmla="*/ 74 w 203"/>
              <a:gd name="T47" fmla="*/ 3 h 204"/>
              <a:gd name="T48" fmla="*/ 102 w 203"/>
              <a:gd name="T49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3" h="204">
                <a:moveTo>
                  <a:pt x="102" y="0"/>
                </a:moveTo>
                <a:lnTo>
                  <a:pt x="129" y="3"/>
                </a:lnTo>
                <a:lnTo>
                  <a:pt x="153" y="13"/>
                </a:lnTo>
                <a:lnTo>
                  <a:pt x="174" y="30"/>
                </a:lnTo>
                <a:lnTo>
                  <a:pt x="190" y="50"/>
                </a:lnTo>
                <a:lnTo>
                  <a:pt x="200" y="74"/>
                </a:lnTo>
                <a:lnTo>
                  <a:pt x="203" y="102"/>
                </a:lnTo>
                <a:lnTo>
                  <a:pt x="200" y="129"/>
                </a:lnTo>
                <a:lnTo>
                  <a:pt x="190" y="153"/>
                </a:lnTo>
                <a:lnTo>
                  <a:pt x="174" y="174"/>
                </a:lnTo>
                <a:lnTo>
                  <a:pt x="153" y="190"/>
                </a:lnTo>
                <a:lnTo>
                  <a:pt x="129" y="201"/>
                </a:lnTo>
                <a:lnTo>
                  <a:pt x="102" y="204"/>
                </a:lnTo>
                <a:lnTo>
                  <a:pt x="74" y="201"/>
                </a:lnTo>
                <a:lnTo>
                  <a:pt x="50" y="190"/>
                </a:lnTo>
                <a:lnTo>
                  <a:pt x="30" y="174"/>
                </a:lnTo>
                <a:lnTo>
                  <a:pt x="13" y="153"/>
                </a:lnTo>
                <a:lnTo>
                  <a:pt x="3" y="129"/>
                </a:lnTo>
                <a:lnTo>
                  <a:pt x="0" y="102"/>
                </a:lnTo>
                <a:lnTo>
                  <a:pt x="3" y="74"/>
                </a:lnTo>
                <a:lnTo>
                  <a:pt x="13" y="50"/>
                </a:lnTo>
                <a:lnTo>
                  <a:pt x="30" y="30"/>
                </a:lnTo>
                <a:lnTo>
                  <a:pt x="50" y="13"/>
                </a:lnTo>
                <a:lnTo>
                  <a:pt x="74" y="3"/>
                </a:lnTo>
                <a:lnTo>
                  <a:pt x="102" y="0"/>
                </a:lnTo>
                <a:close/>
              </a:path>
            </a:pathLst>
          </a:custGeom>
          <a:solidFill>
            <a:srgbClr val="AC000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14"/>
          <p:cNvSpPr txBox="1"/>
          <p:nvPr/>
        </p:nvSpPr>
        <p:spPr>
          <a:xfrm>
            <a:off x="1886429" y="1853208"/>
            <a:ext cx="52610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Arial Unicode MS" pitchFamily="34" charset="-122"/>
                <a:cs typeface="Arial Unicode MS" pitchFamily="34" charset="-122"/>
              </a:rPr>
              <a:t>3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 bwMode="auto">
          <a:xfrm>
            <a:off x="5376331" y="921405"/>
            <a:ext cx="1088567" cy="1086932"/>
          </a:xfrm>
          <a:prstGeom prst="ellipse">
            <a:avLst/>
          </a:prstGeom>
          <a:solidFill>
            <a:schemeClr val="bg1"/>
          </a:solidFill>
          <a:ln w="12700">
            <a:solidFill>
              <a:srgbClr val="AC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肛肠科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2605102" y="921405"/>
            <a:ext cx="1088567" cy="1086932"/>
          </a:xfrm>
          <a:prstGeom prst="ellipse">
            <a:avLst/>
          </a:prstGeom>
          <a:solidFill>
            <a:schemeClr val="bg1"/>
          </a:solidFill>
          <a:ln w="12700">
            <a:solidFill>
              <a:srgbClr val="AC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骨伤科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5448086" y="3519244"/>
            <a:ext cx="1088567" cy="1086931"/>
          </a:xfrm>
          <a:prstGeom prst="ellipse">
            <a:avLst/>
          </a:prstGeom>
          <a:solidFill>
            <a:schemeClr val="bg1"/>
          </a:solidFill>
          <a:ln w="12700">
            <a:solidFill>
              <a:srgbClr val="AC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制剂室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2536522" y="3519244"/>
            <a:ext cx="1088567" cy="1086931"/>
          </a:xfrm>
          <a:prstGeom prst="ellipse">
            <a:avLst/>
          </a:prstGeom>
          <a:solidFill>
            <a:schemeClr val="bg1"/>
          </a:solidFill>
          <a:ln w="12700">
            <a:solidFill>
              <a:srgbClr val="AC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针灸康复科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本框 12"/>
          <p:cNvSpPr/>
          <p:nvPr/>
        </p:nvSpPr>
        <p:spPr bwMode="auto">
          <a:xfrm>
            <a:off x="3553641" y="1818471"/>
            <a:ext cx="1954464" cy="1957048"/>
          </a:xfrm>
          <a:custGeom>
            <a:avLst/>
            <a:gdLst>
              <a:gd name="T0" fmla="*/ 0 w 1302418"/>
              <a:gd name="T1" fmla="*/ 0 h 1302419"/>
              <a:gd name="T2" fmla="*/ 1302418 w 1302418"/>
              <a:gd name="T3" fmla="*/ 1302419 h 1302419"/>
            </a:gdLst>
            <a:ahLst/>
            <a:cxnLst/>
            <a:rect l="T0" t="T1" r="T2" b="T3"/>
            <a:pathLst>
              <a:path w="1302418" h="1302419">
                <a:moveTo>
                  <a:pt x="0" y="0"/>
                </a:moveTo>
                <a:lnTo>
                  <a:pt x="325500" y="106"/>
                </a:lnTo>
                <a:lnTo>
                  <a:pt x="244151" y="81454"/>
                </a:lnTo>
                <a:lnTo>
                  <a:pt x="406953" y="244256"/>
                </a:lnTo>
                <a:lnTo>
                  <a:pt x="650999" y="211"/>
                </a:lnTo>
                <a:lnTo>
                  <a:pt x="895202" y="244414"/>
                </a:lnTo>
                <a:lnTo>
                  <a:pt x="1057899" y="81717"/>
                </a:lnTo>
                <a:lnTo>
                  <a:pt x="976498" y="316"/>
                </a:lnTo>
                <a:lnTo>
                  <a:pt x="1301997" y="422"/>
                </a:lnTo>
                <a:lnTo>
                  <a:pt x="1302102" y="325921"/>
                </a:lnTo>
                <a:lnTo>
                  <a:pt x="1220701" y="244520"/>
                </a:lnTo>
                <a:lnTo>
                  <a:pt x="1058004" y="407217"/>
                </a:lnTo>
                <a:lnTo>
                  <a:pt x="1302208" y="651420"/>
                </a:lnTo>
                <a:lnTo>
                  <a:pt x="1058162" y="895466"/>
                </a:lnTo>
                <a:lnTo>
                  <a:pt x="1220964" y="1058268"/>
                </a:lnTo>
                <a:lnTo>
                  <a:pt x="1302313" y="976919"/>
                </a:lnTo>
                <a:lnTo>
                  <a:pt x="1302418" y="1302419"/>
                </a:lnTo>
                <a:lnTo>
                  <a:pt x="976919" y="1302313"/>
                </a:lnTo>
                <a:lnTo>
                  <a:pt x="1058267" y="1220965"/>
                </a:lnTo>
                <a:lnTo>
                  <a:pt x="895465" y="1058163"/>
                </a:lnTo>
                <a:lnTo>
                  <a:pt x="651420" y="1302208"/>
                </a:lnTo>
                <a:lnTo>
                  <a:pt x="407216" y="1058005"/>
                </a:lnTo>
                <a:lnTo>
                  <a:pt x="244519" y="1220702"/>
                </a:lnTo>
                <a:lnTo>
                  <a:pt x="325921" y="1302103"/>
                </a:lnTo>
                <a:lnTo>
                  <a:pt x="421" y="1301998"/>
                </a:lnTo>
                <a:lnTo>
                  <a:pt x="316" y="976498"/>
                </a:lnTo>
                <a:lnTo>
                  <a:pt x="81717" y="1057899"/>
                </a:lnTo>
                <a:lnTo>
                  <a:pt x="244414" y="895202"/>
                </a:lnTo>
                <a:lnTo>
                  <a:pt x="210" y="650999"/>
                </a:lnTo>
                <a:lnTo>
                  <a:pt x="244256" y="406953"/>
                </a:lnTo>
                <a:lnTo>
                  <a:pt x="81454" y="244151"/>
                </a:lnTo>
                <a:lnTo>
                  <a:pt x="105" y="325500"/>
                </a:lnTo>
                <a:lnTo>
                  <a:pt x="0" y="0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txBody>
          <a:bodyPr lIns="0" tIns="0" rIns="0" bIns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特色诊疗</a:t>
            </a: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5"/>
          <p:cNvSpPr txBox="1">
            <a:spLocks noChangeArrowheads="1"/>
          </p:cNvSpPr>
          <p:nvPr/>
        </p:nvSpPr>
        <p:spPr bwMode="auto">
          <a:xfrm>
            <a:off x="758825" y="116840"/>
            <a:ext cx="5187315" cy="58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、骨伤科：知名度大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3667760" y="1380490"/>
            <a:ext cx="3623945" cy="1224280"/>
          </a:xfrm>
          <a:prstGeom prst="rightArrow">
            <a:avLst/>
          </a:prstGeom>
          <a:solidFill>
            <a:srgbClr val="A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3668395" y="2472690"/>
            <a:ext cx="4704715" cy="1224280"/>
          </a:xfrm>
          <a:prstGeom prst="rightArrow">
            <a:avLst/>
          </a:prstGeom>
          <a:solidFill>
            <a:srgbClr val="A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右箭头 44"/>
          <p:cNvSpPr/>
          <p:nvPr/>
        </p:nvSpPr>
        <p:spPr>
          <a:xfrm>
            <a:off x="3668395" y="3696970"/>
            <a:ext cx="5513070" cy="1224280"/>
          </a:xfrm>
          <a:prstGeom prst="rightArrow">
            <a:avLst/>
          </a:prstGeom>
          <a:solidFill>
            <a:srgbClr val="A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TextBox 46"/>
          <p:cNvSpPr txBox="1"/>
          <p:nvPr/>
        </p:nvSpPr>
        <p:spPr>
          <a:xfrm>
            <a:off x="3860165" y="1793240"/>
            <a:ext cx="3150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在赣州地区社会知名度大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TextBox 47"/>
          <p:cNvSpPr txBox="1"/>
          <p:nvPr/>
        </p:nvSpPr>
        <p:spPr>
          <a:xfrm>
            <a:off x="3667760" y="2886710"/>
            <a:ext cx="4784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使用中医药治疗骨伤疾病疗效确切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50"/>
          <p:cNvSpPr txBox="1"/>
          <p:nvPr/>
        </p:nvSpPr>
        <p:spPr>
          <a:xfrm>
            <a:off x="3668395" y="4109720"/>
            <a:ext cx="57619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研发的院内制剂已成为我院的特色品牌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9" name="图片 28" descr="0 (1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805" y="699135"/>
            <a:ext cx="3007995" cy="4373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bldLvl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45" grpId="0" animBg="1"/>
      <p:bldP spid="45" grpId="1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5"/>
          <p:cNvSpPr txBox="1">
            <a:spLocks noChangeArrowheads="1"/>
          </p:cNvSpPr>
          <p:nvPr/>
        </p:nvSpPr>
        <p:spPr bwMode="auto">
          <a:xfrm>
            <a:off x="594360" y="139700"/>
            <a:ext cx="7990840" cy="58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、肛肠科：以中医特色治疗手段著称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9" name="组合 41"/>
          <p:cNvGrpSpPr/>
          <p:nvPr/>
        </p:nvGrpSpPr>
        <p:grpSpPr bwMode="auto">
          <a:xfrm>
            <a:off x="2589800" y="2134167"/>
            <a:ext cx="1701613" cy="1524290"/>
            <a:chOff x="1214414" y="2786058"/>
            <a:chExt cx="1935848" cy="1751017"/>
          </a:xfrm>
        </p:grpSpPr>
        <p:grpSp>
          <p:nvGrpSpPr>
            <p:cNvPr id="30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32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rgbClr val="DE0000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214414" y="341311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院内制剂</a:t>
              </a:r>
              <a:endParaRPr kumimoji="0" lang="zh-CN" altLang="en-US" sz="2000" b="1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4" name="组合 46"/>
          <p:cNvGrpSpPr/>
          <p:nvPr/>
        </p:nvGrpSpPr>
        <p:grpSpPr bwMode="auto">
          <a:xfrm>
            <a:off x="4291412" y="2134167"/>
            <a:ext cx="1701612" cy="1524290"/>
            <a:chOff x="1214414" y="2786058"/>
            <a:chExt cx="1935848" cy="1751017"/>
          </a:xfrm>
        </p:grpSpPr>
        <p:grpSp>
          <p:nvGrpSpPr>
            <p:cNvPr id="35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37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专科设备</a:t>
              </a:r>
              <a:endParaRPr kumimoji="0" lang="zh-CN" altLang="en-US" sz="2000" b="1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9" name="组合 51"/>
          <p:cNvGrpSpPr/>
          <p:nvPr/>
        </p:nvGrpSpPr>
        <p:grpSpPr bwMode="auto">
          <a:xfrm>
            <a:off x="6080963" y="2134167"/>
            <a:ext cx="1541285" cy="1524290"/>
            <a:chOff x="1295400" y="2786058"/>
            <a:chExt cx="1753450" cy="1751017"/>
          </a:xfrm>
        </p:grpSpPr>
        <p:grpSp>
          <p:nvGrpSpPr>
            <p:cNvPr id="40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42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rgbClr val="FFAFAF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1414598" y="3249989"/>
              <a:ext cx="1475163" cy="62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肛肠常见病、多发病方面</a:t>
              </a:r>
              <a:endParaRPr kumimoji="0" lang="zh-CN" altLang="en-US" b="1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4" name="组合 40"/>
          <p:cNvGrpSpPr/>
          <p:nvPr/>
        </p:nvGrpSpPr>
        <p:grpSpPr bwMode="auto">
          <a:xfrm>
            <a:off x="925965" y="2134167"/>
            <a:ext cx="1701613" cy="1524290"/>
            <a:chOff x="1214414" y="2786058"/>
            <a:chExt cx="1935848" cy="1751017"/>
          </a:xfrm>
        </p:grpSpPr>
        <p:grpSp>
          <p:nvGrpSpPr>
            <p:cNvPr id="45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47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6"/>
              </a:xfrm>
              <a:prstGeom prst="ellipse">
                <a:avLst/>
              </a:prstGeom>
              <a:solidFill>
                <a:srgbClr val="AC0000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独特中医</a:t>
              </a:r>
              <a:endParaRPr kumimoji="0" lang="zh-CN" altLang="en-US" b="1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治疗方法</a:t>
              </a:r>
              <a:endParaRPr kumimoji="0" lang="zh-CN" altLang="en-US" b="1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9" name="矩形标注 48"/>
          <p:cNvSpPr/>
          <p:nvPr/>
        </p:nvSpPr>
        <p:spPr>
          <a:xfrm>
            <a:off x="2921466" y="3875500"/>
            <a:ext cx="1477858" cy="45262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0" name="矩形标注 49"/>
          <p:cNvSpPr/>
          <p:nvPr/>
        </p:nvSpPr>
        <p:spPr>
          <a:xfrm>
            <a:off x="1230308" y="1840716"/>
            <a:ext cx="1584840" cy="63499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Rectangle 28"/>
          <p:cNvSpPr>
            <a:spLocks noChangeArrowheads="1"/>
          </p:cNvSpPr>
          <p:nvPr/>
        </p:nvSpPr>
        <p:spPr bwMode="auto">
          <a:xfrm>
            <a:off x="2901118" y="3885075"/>
            <a:ext cx="1475159" cy="97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金黄膏、三黄膏、硝矾洗剂、生肌玉红膏等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>
            <a:off x="1230071" y="1159654"/>
            <a:ext cx="1475159" cy="6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如：中药坐浴熏蒸疗法</a:t>
            </a:r>
            <a:endParaRPr kumimoji="0" lang="zh-CN" altLang="en-US" sz="1600" b="1" i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矩形标注 52"/>
          <p:cNvSpPr/>
          <p:nvPr/>
        </p:nvSpPr>
        <p:spPr>
          <a:xfrm>
            <a:off x="4542676" y="1840716"/>
            <a:ext cx="1584840" cy="63499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4" name="Rectangle 28"/>
          <p:cNvSpPr>
            <a:spLocks noChangeArrowheads="1"/>
          </p:cNvSpPr>
          <p:nvPr/>
        </p:nvSpPr>
        <p:spPr bwMode="auto">
          <a:xfrm>
            <a:off x="4542790" y="633095"/>
            <a:ext cx="1779905" cy="127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肛内B超、电子肠镜、电子熏洗机、各种大小的肛门镜等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矩形标注 54"/>
          <p:cNvSpPr/>
          <p:nvPr/>
        </p:nvSpPr>
        <p:spPr>
          <a:xfrm>
            <a:off x="6377850" y="3875500"/>
            <a:ext cx="1477858" cy="45262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5272405" y="3884930"/>
            <a:ext cx="3097530" cy="97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在治疗各种痔疮、肛漏、肛痈、肛门湿疹、小儿脱肛等方面具有明显的中医特色优势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5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50"/>
                            </p:stCondLst>
                            <p:childTnLst>
                              <p:par>
                                <p:cTn id="4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50"/>
                            </p:stCondLst>
                            <p:childTnLst>
                              <p:par>
                                <p:cTn id="5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350"/>
                            </p:stCondLst>
                            <p:childTnLst>
                              <p:par>
                                <p:cTn id="5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50"/>
                            </p:stCondLst>
                            <p:childTnLst>
                              <p:par>
                                <p:cTn id="6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35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850"/>
                            </p:stCondLst>
                            <p:childTnLst>
                              <p:par>
                                <p:cTn id="7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350"/>
                            </p:stCondLst>
                            <p:childTnLst>
                              <p:par>
                                <p:cTn id="8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85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350"/>
                            </p:stCondLst>
                            <p:childTnLst>
                              <p:par>
                                <p:cTn id="9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850"/>
                            </p:stCondLst>
                            <p:childTnLst>
                              <p:par>
                                <p:cTn id="9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2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2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49" grpId="0" bldLvl="0" animBg="1"/>
      <p:bldP spid="49" grpId="1" bldLvl="0" animBg="1"/>
      <p:bldP spid="49" grpId="2" bldLvl="0" animBg="1"/>
      <p:bldP spid="50" grpId="0" bldLvl="0" animBg="1"/>
      <p:bldP spid="50" grpId="1" bldLvl="0" animBg="1"/>
      <p:bldP spid="50" grpId="2" bldLvl="0" animBg="1"/>
      <p:bldP spid="51" grpId="0"/>
      <p:bldP spid="51" grpId="1"/>
      <p:bldP spid="52" grpId="0"/>
      <p:bldP spid="52" grpId="1"/>
      <p:bldP spid="53" grpId="0" bldLvl="0" animBg="1"/>
      <p:bldP spid="53" grpId="1" bldLvl="0" animBg="1"/>
      <p:bldP spid="53" grpId="2" bldLvl="0" animBg="1"/>
      <p:bldP spid="54" grpId="0"/>
      <p:bldP spid="54" grpId="1"/>
      <p:bldP spid="55" grpId="0" bldLvl="0" animBg="1"/>
      <p:bldP spid="55" grpId="1" bldLvl="0" animBg="1"/>
      <p:bldP spid="55" grpId="2" bldLvl="0" animBg="1"/>
      <p:bldP spid="56" grpId="0"/>
      <p:bldP spid="5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907704" y="843558"/>
            <a:ext cx="5184576" cy="707886"/>
            <a:chOff x="2987824" y="1300427"/>
            <a:chExt cx="5184576" cy="707886"/>
          </a:xfrm>
        </p:grpSpPr>
        <p:sp>
          <p:nvSpPr>
            <p:cNvPr id="15" name="TextBox 108"/>
            <p:cNvSpPr txBox="1"/>
            <p:nvPr/>
          </p:nvSpPr>
          <p:spPr>
            <a:xfrm>
              <a:off x="3625304" y="1407864"/>
              <a:ext cx="4547096" cy="460375"/>
            </a:xfrm>
            <a:prstGeom prst="rect">
              <a:avLst/>
            </a:prstGeom>
            <a:ln>
              <a:solidFill>
                <a:srgbClr val="C8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基本情况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2987824" y="1300427"/>
              <a:ext cx="864096" cy="707886"/>
              <a:chOff x="2165941" y="1632858"/>
              <a:chExt cx="864096" cy="707886"/>
            </a:xfrm>
          </p:grpSpPr>
          <p:sp>
            <p:nvSpPr>
              <p:cNvPr id="17" name="五边形 16"/>
              <p:cNvSpPr/>
              <p:nvPr/>
            </p:nvSpPr>
            <p:spPr>
              <a:xfrm>
                <a:off x="2165941" y="1740295"/>
                <a:ext cx="864096" cy="461665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TextBox 114"/>
              <p:cNvSpPr txBox="1"/>
              <p:nvPr/>
            </p:nvSpPr>
            <p:spPr>
              <a:xfrm>
                <a:off x="2216421" y="1632858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 pitchFamily="34" charset="-122"/>
                    <a:cs typeface="Arial Unicode MS" pitchFamily="34" charset="-122"/>
                  </a:rPr>
                  <a:t>1</a:t>
                </a:r>
                <a:endPara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907704" y="1589038"/>
            <a:ext cx="5184576" cy="707886"/>
            <a:chOff x="2987824" y="2045907"/>
            <a:chExt cx="5184576" cy="707886"/>
          </a:xfrm>
        </p:grpSpPr>
        <p:sp>
          <p:nvSpPr>
            <p:cNvPr id="20" name="TextBox 109"/>
            <p:cNvSpPr txBox="1"/>
            <p:nvPr/>
          </p:nvSpPr>
          <p:spPr>
            <a:xfrm>
              <a:off x="3625304" y="2147553"/>
              <a:ext cx="4547096" cy="460375"/>
            </a:xfrm>
            <a:prstGeom prst="rect">
              <a:avLst/>
            </a:prstGeom>
            <a:ln>
              <a:solidFill>
                <a:srgbClr val="C8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主要科室设置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987824" y="2045907"/>
              <a:ext cx="864096" cy="707886"/>
              <a:chOff x="2165941" y="2378338"/>
              <a:chExt cx="864096" cy="707886"/>
            </a:xfrm>
          </p:grpSpPr>
          <p:sp>
            <p:nvSpPr>
              <p:cNvPr id="22" name="五边形 21"/>
              <p:cNvSpPr/>
              <p:nvPr/>
            </p:nvSpPr>
            <p:spPr>
              <a:xfrm>
                <a:off x="2165941" y="2479984"/>
                <a:ext cx="864096" cy="461665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TextBox 117"/>
              <p:cNvSpPr txBox="1"/>
              <p:nvPr/>
            </p:nvSpPr>
            <p:spPr>
              <a:xfrm>
                <a:off x="2216421" y="2378338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 pitchFamily="34" charset="-122"/>
                    <a:cs typeface="Arial Unicode MS" pitchFamily="34" charset="-122"/>
                  </a:rPr>
                  <a:t>2</a:t>
                </a:r>
                <a:endPara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1907704" y="2326871"/>
            <a:ext cx="5184576" cy="707886"/>
            <a:chOff x="2987824" y="2783740"/>
            <a:chExt cx="5184576" cy="707886"/>
          </a:xfrm>
        </p:grpSpPr>
        <p:sp>
          <p:nvSpPr>
            <p:cNvPr id="25" name="TextBox 110"/>
            <p:cNvSpPr txBox="1"/>
            <p:nvPr/>
          </p:nvSpPr>
          <p:spPr>
            <a:xfrm>
              <a:off x="3625304" y="2887242"/>
              <a:ext cx="4547096" cy="460375"/>
            </a:xfrm>
            <a:prstGeom prst="rect">
              <a:avLst/>
            </a:prstGeom>
            <a:ln>
              <a:solidFill>
                <a:srgbClr val="C8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特色诊疗项目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2987824" y="2783740"/>
              <a:ext cx="864096" cy="707886"/>
              <a:chOff x="2165941" y="3116171"/>
              <a:chExt cx="864096" cy="707886"/>
            </a:xfrm>
          </p:grpSpPr>
          <p:sp>
            <p:nvSpPr>
              <p:cNvPr id="27" name="五边形 26"/>
              <p:cNvSpPr/>
              <p:nvPr/>
            </p:nvSpPr>
            <p:spPr>
              <a:xfrm>
                <a:off x="2165941" y="3219673"/>
                <a:ext cx="864096" cy="461665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TextBox 120"/>
              <p:cNvSpPr txBox="1"/>
              <p:nvPr/>
            </p:nvSpPr>
            <p:spPr>
              <a:xfrm>
                <a:off x="2216421" y="3116171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 pitchFamily="34" charset="-122"/>
                    <a:cs typeface="Arial Unicode MS" pitchFamily="34" charset="-122"/>
                  </a:rPr>
                  <a:t>3</a:t>
                </a:r>
                <a:endPara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907704" y="3046951"/>
            <a:ext cx="5184576" cy="707886"/>
            <a:chOff x="2987824" y="3503820"/>
            <a:chExt cx="5184576" cy="707886"/>
          </a:xfrm>
        </p:grpSpPr>
        <p:sp>
          <p:nvSpPr>
            <p:cNvPr id="30" name="TextBox 111"/>
            <p:cNvSpPr txBox="1"/>
            <p:nvPr/>
          </p:nvSpPr>
          <p:spPr>
            <a:xfrm>
              <a:off x="3625304" y="3626931"/>
              <a:ext cx="4547096" cy="460375"/>
            </a:xfrm>
            <a:prstGeom prst="rect">
              <a:avLst/>
            </a:prstGeom>
            <a:ln>
              <a:solidFill>
                <a:srgbClr val="C8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医疗设备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987824" y="3503820"/>
              <a:ext cx="864096" cy="707886"/>
              <a:chOff x="2165941" y="3836251"/>
              <a:chExt cx="864096" cy="707886"/>
            </a:xfrm>
          </p:grpSpPr>
          <p:sp>
            <p:nvSpPr>
              <p:cNvPr id="32" name="五边形 31"/>
              <p:cNvSpPr/>
              <p:nvPr/>
            </p:nvSpPr>
            <p:spPr>
              <a:xfrm>
                <a:off x="2165941" y="3959362"/>
                <a:ext cx="864096" cy="461665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TextBox 129"/>
              <p:cNvSpPr txBox="1"/>
              <p:nvPr/>
            </p:nvSpPr>
            <p:spPr>
              <a:xfrm>
                <a:off x="2216421" y="3836251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 pitchFamily="34" charset="-122"/>
                    <a:cs typeface="Arial Unicode MS" pitchFamily="34" charset="-122"/>
                  </a:rPr>
                  <a:t>4</a:t>
                </a:r>
                <a:endPara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907704" y="3829916"/>
            <a:ext cx="5184576" cy="706755"/>
            <a:chOff x="2987824" y="2783740"/>
            <a:chExt cx="5184576" cy="706755"/>
          </a:xfrm>
        </p:grpSpPr>
        <p:sp>
          <p:nvSpPr>
            <p:cNvPr id="3" name="TextBox 110"/>
            <p:cNvSpPr txBox="1"/>
            <p:nvPr/>
          </p:nvSpPr>
          <p:spPr>
            <a:xfrm>
              <a:off x="3625304" y="2887242"/>
              <a:ext cx="4547096" cy="460375"/>
            </a:xfrm>
            <a:prstGeom prst="rect">
              <a:avLst/>
            </a:prstGeom>
            <a:ln>
              <a:solidFill>
                <a:srgbClr val="C8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新院建设情况</a:t>
              </a:r>
              <a:endPara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987824" y="2783740"/>
              <a:ext cx="864096" cy="706755"/>
              <a:chOff x="2165941" y="3116171"/>
              <a:chExt cx="864096" cy="706755"/>
            </a:xfrm>
          </p:grpSpPr>
          <p:sp>
            <p:nvSpPr>
              <p:cNvPr id="5" name="五边形 4"/>
              <p:cNvSpPr/>
              <p:nvPr/>
            </p:nvSpPr>
            <p:spPr>
              <a:xfrm>
                <a:off x="2165941" y="3219673"/>
                <a:ext cx="864096" cy="461665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TextBox 120"/>
              <p:cNvSpPr txBox="1"/>
              <p:nvPr/>
            </p:nvSpPr>
            <p:spPr>
              <a:xfrm>
                <a:off x="2216421" y="3116171"/>
                <a:ext cx="522605" cy="706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Arial Unicode MS" pitchFamily="34" charset="-122"/>
                    <a:cs typeface="Arial Unicode MS" pitchFamily="34" charset="-122"/>
                  </a:rPr>
                  <a:t>5</a:t>
                </a:r>
                <a:endPara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955950179185230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-33655"/>
            <a:ext cx="3769995" cy="2545080"/>
          </a:xfrm>
          <a:prstGeom prst="rect">
            <a:avLst/>
          </a:prstGeom>
        </p:spPr>
      </p:pic>
      <p:pic>
        <p:nvPicPr>
          <p:cNvPr id="6" name="图片 5" descr="7293313977939888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" y="2511425"/>
            <a:ext cx="3328035" cy="2558415"/>
          </a:xfrm>
          <a:prstGeom prst="rect">
            <a:avLst/>
          </a:prstGeom>
        </p:spPr>
      </p:pic>
      <p:pic>
        <p:nvPicPr>
          <p:cNvPr id="7" name="图片 6" descr="8690092880913372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785" y="2511425"/>
            <a:ext cx="3775710" cy="2558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5"/>
          <p:cNvSpPr txBox="1">
            <a:spLocks noChangeArrowheads="1"/>
          </p:cNvSpPr>
          <p:nvPr/>
        </p:nvSpPr>
        <p:spPr bwMode="auto">
          <a:xfrm>
            <a:off x="160020" y="139700"/>
            <a:ext cx="8710930" cy="58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、针灸康复科：我院最有中医特色的一个名科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Text Box 55"/>
          <p:cNvSpPr txBox="1">
            <a:spLocks noChangeArrowheads="1"/>
          </p:cNvSpPr>
          <p:nvPr/>
        </p:nvSpPr>
        <p:spPr bwMode="auto">
          <a:xfrm>
            <a:off x="898233" y="139511"/>
            <a:ext cx="2808168" cy="52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对角圆角矩形 3"/>
          <p:cNvSpPr/>
          <p:nvPr/>
        </p:nvSpPr>
        <p:spPr>
          <a:xfrm>
            <a:off x="755576" y="1275606"/>
            <a:ext cx="1343546" cy="573340"/>
          </a:xfrm>
          <a:prstGeom prst="round2Diag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81" tIns="49291" rIns="98581" bIns="49291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en-US" altLang="zh-CN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1756819" y="2081704"/>
            <a:ext cx="1345257" cy="573342"/>
          </a:xfrm>
          <a:prstGeom prst="round2Diag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81" tIns="49291" rIns="98581" bIns="49291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对角圆角矩形 5"/>
          <p:cNvSpPr/>
          <p:nvPr/>
        </p:nvSpPr>
        <p:spPr>
          <a:xfrm>
            <a:off x="2758059" y="2887803"/>
            <a:ext cx="1345257" cy="573340"/>
          </a:xfrm>
          <a:prstGeom prst="round2Diag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81" tIns="49291" rIns="98581" bIns="49291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en-US" altLang="zh-CN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对角圆角矩形 6"/>
          <p:cNvSpPr/>
          <p:nvPr/>
        </p:nvSpPr>
        <p:spPr>
          <a:xfrm>
            <a:off x="3761011" y="3693901"/>
            <a:ext cx="1343546" cy="573342"/>
          </a:xfrm>
          <a:prstGeom prst="round2Diag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81" tIns="49291" rIns="98581" bIns="49291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en-US" altLang="zh-CN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2251448" y="1530773"/>
            <a:ext cx="664071" cy="0"/>
          </a:xfrm>
          <a:prstGeom prst="straightConnector1">
            <a:avLst/>
          </a:prstGeom>
          <a:ln cap="rnd">
            <a:solidFill>
              <a:schemeClr val="bg1">
                <a:lumMod val="65000"/>
              </a:schemeClr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2691132" y="930275"/>
            <a:ext cx="5939788" cy="788035"/>
            <a:chOff x="2813652" y="1099311"/>
            <a:chExt cx="2764506" cy="730709"/>
          </a:xfrm>
        </p:grpSpPr>
        <p:sp>
          <p:nvSpPr>
            <p:cNvPr id="10" name="文本框 8"/>
            <p:cNvSpPr txBox="1">
              <a:spLocks noChangeArrowheads="1"/>
            </p:cNvSpPr>
            <p:nvPr/>
          </p:nvSpPr>
          <p:spPr bwMode="auto">
            <a:xfrm>
              <a:off x="2813652" y="1099311"/>
              <a:ext cx="822495" cy="320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900" b="1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业务用房</a:t>
              </a:r>
              <a:endParaRPr kumimoji="0" lang="zh-CN" altLang="en-US" sz="1900" b="1" i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  <p:sp>
          <p:nvSpPr>
            <p:cNvPr id="11" name="文本框 9"/>
            <p:cNvSpPr txBox="1"/>
            <p:nvPr/>
          </p:nvSpPr>
          <p:spPr>
            <a:xfrm>
              <a:off x="2950845" y="1541095"/>
              <a:ext cx="2627313" cy="28892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达1500平方米，康复大厅达220平方米，并设有艾灸室、熏蒸室、理疗室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12" name="直接箭头连接符 11"/>
          <p:cNvCxnSpPr/>
          <p:nvPr/>
        </p:nvCxnSpPr>
        <p:spPr>
          <a:xfrm>
            <a:off x="3238997" y="2350563"/>
            <a:ext cx="664071" cy="0"/>
          </a:xfrm>
          <a:prstGeom prst="straightConnector1">
            <a:avLst/>
          </a:prstGeom>
          <a:ln cap="rnd">
            <a:solidFill>
              <a:schemeClr val="bg1">
                <a:lumMod val="65000"/>
              </a:schemeClr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组合 88"/>
          <p:cNvGrpSpPr/>
          <p:nvPr/>
        </p:nvGrpSpPr>
        <p:grpSpPr>
          <a:xfrm>
            <a:off x="3761108" y="1960474"/>
            <a:ext cx="5259070" cy="709294"/>
            <a:chOff x="3670389" y="2054885"/>
            <a:chExt cx="4877978" cy="657920"/>
          </a:xfrm>
        </p:grpSpPr>
        <p:sp>
          <p:nvSpPr>
            <p:cNvPr id="90" name="文本框 11"/>
            <p:cNvSpPr txBox="1">
              <a:spLocks noChangeArrowheads="1"/>
            </p:cNvSpPr>
            <p:nvPr/>
          </p:nvSpPr>
          <p:spPr bwMode="auto">
            <a:xfrm>
              <a:off x="3670389" y="2054885"/>
              <a:ext cx="1129185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900" b="1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设施设备</a:t>
              </a:r>
              <a:endParaRPr kumimoji="0" lang="zh-CN" altLang="en-US" sz="1900" b="1" i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  <p:sp>
          <p:nvSpPr>
            <p:cNvPr id="91" name="文本框 12"/>
            <p:cNvSpPr txBox="1"/>
            <p:nvPr/>
          </p:nvSpPr>
          <p:spPr>
            <a:xfrm>
              <a:off x="3888903" y="2425370"/>
              <a:ext cx="4659464" cy="28743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电脑三维正脊仪、电脑牵引床、中药熏洗设备、神经损伤治疗仪等</a:t>
              </a:r>
              <a:endParaRPr kumimoji="0" lang="zh-CN" altLang="en-US" sz="1600" b="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13" name="直接箭头连接符 12"/>
          <p:cNvCxnSpPr/>
          <p:nvPr/>
        </p:nvCxnSpPr>
        <p:spPr>
          <a:xfrm>
            <a:off x="4226546" y="3170354"/>
            <a:ext cx="664071" cy="0"/>
          </a:xfrm>
          <a:prstGeom prst="straightConnector1">
            <a:avLst/>
          </a:prstGeom>
          <a:ln cap="rnd">
            <a:solidFill>
              <a:schemeClr val="bg1">
                <a:lumMod val="65000"/>
              </a:schemeClr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912867" y="2909063"/>
            <a:ext cx="3928745" cy="737234"/>
            <a:chOff x="4738688" y="2934767"/>
            <a:chExt cx="3644053" cy="683836"/>
          </a:xfrm>
        </p:grpSpPr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4738688" y="2934767"/>
              <a:ext cx="112918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900" b="1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康复治疗</a:t>
              </a:r>
              <a:endParaRPr kumimoji="0" lang="zh-CN" altLang="en-US" sz="1900" b="1" i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738688" y="3417050"/>
              <a:ext cx="3644053" cy="201553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推拿、熏蒸、针灸、艾灸、拔罐、刮痧、敷贴等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17" name="直接箭头连接符 16"/>
          <p:cNvCxnSpPr/>
          <p:nvPr/>
        </p:nvCxnSpPr>
        <p:spPr>
          <a:xfrm>
            <a:off x="5214095" y="3990144"/>
            <a:ext cx="664071" cy="0"/>
          </a:xfrm>
          <a:prstGeom prst="straightConnector1">
            <a:avLst/>
          </a:prstGeom>
          <a:ln cap="rnd">
            <a:solidFill>
              <a:schemeClr val="bg1">
                <a:lumMod val="65000"/>
              </a:schemeClr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896993" y="3786335"/>
            <a:ext cx="3030220" cy="664845"/>
            <a:chOff x="5651500" y="3748498"/>
            <a:chExt cx="2810639" cy="616690"/>
          </a:xfrm>
        </p:grpSpPr>
        <p:sp>
          <p:nvSpPr>
            <p:cNvPr id="19" name="文本框 17"/>
            <p:cNvSpPr txBox="1">
              <a:spLocks noChangeArrowheads="1"/>
            </p:cNvSpPr>
            <p:nvPr/>
          </p:nvSpPr>
          <p:spPr bwMode="auto">
            <a:xfrm>
              <a:off x="5653856" y="3748498"/>
              <a:ext cx="112918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900" b="1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课题研究</a:t>
              </a:r>
              <a:endParaRPr kumimoji="0" lang="zh-CN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文本框 18"/>
            <p:cNvSpPr txBox="1"/>
            <p:nvPr/>
          </p:nvSpPr>
          <p:spPr>
            <a:xfrm>
              <a:off x="5651500" y="4079688"/>
              <a:ext cx="2810639" cy="28550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科室与江西省中医院科研协作，参与了国家973重点课题研究2项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2" name="直角上箭头 21"/>
          <p:cNvSpPr/>
          <p:nvPr/>
        </p:nvSpPr>
        <p:spPr>
          <a:xfrm rot="5400000">
            <a:off x="1103026" y="1965340"/>
            <a:ext cx="580186" cy="569938"/>
          </a:xfrm>
          <a:prstGeom prst="bentUpArrow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81" tIns="49291" rIns="98581" bIns="49291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直角上箭头 22"/>
          <p:cNvSpPr/>
          <p:nvPr/>
        </p:nvSpPr>
        <p:spPr>
          <a:xfrm rot="5400000">
            <a:off x="2116248" y="2761170"/>
            <a:ext cx="581897" cy="568226"/>
          </a:xfrm>
          <a:prstGeom prst="bentUpArrow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81" tIns="49291" rIns="98581" bIns="49291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直角上箭头 23"/>
          <p:cNvSpPr/>
          <p:nvPr/>
        </p:nvSpPr>
        <p:spPr>
          <a:xfrm rot="5400000">
            <a:off x="3130326" y="3556145"/>
            <a:ext cx="581897" cy="569937"/>
          </a:xfrm>
          <a:prstGeom prst="bentUpArrow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81" tIns="49291" rIns="98581" bIns="49291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49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9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49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49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49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49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49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49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49"/>
                            </p:stCondLst>
                            <p:childTnLst>
                              <p:par>
                                <p:cTn id="5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49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49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49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49"/>
                            </p:stCondLst>
                            <p:childTnLst>
                              <p:par>
                                <p:cTn id="6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49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49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49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0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990" y="207645"/>
            <a:ext cx="3215640" cy="2311400"/>
          </a:xfrm>
          <a:prstGeom prst="rect">
            <a:avLst/>
          </a:prstGeom>
        </p:spPr>
      </p:pic>
      <p:pic>
        <p:nvPicPr>
          <p:cNvPr id="3" name="图片 2" descr="0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" y="2626995"/>
            <a:ext cx="3420745" cy="2367915"/>
          </a:xfrm>
          <a:prstGeom prst="rect">
            <a:avLst/>
          </a:prstGeom>
        </p:spPr>
      </p:pic>
      <p:grpSp>
        <p:nvGrpSpPr>
          <p:cNvPr id="10248" name="组合 48174"/>
          <p:cNvGrpSpPr/>
          <p:nvPr/>
        </p:nvGrpSpPr>
        <p:grpSpPr>
          <a:xfrm>
            <a:off x="3787775" y="288290"/>
            <a:ext cx="5161915" cy="4609465"/>
            <a:chOff x="3806" y="631"/>
            <a:chExt cx="3628" cy="2450"/>
          </a:xfrm>
        </p:grpSpPr>
        <p:pic>
          <p:nvPicPr>
            <p:cNvPr id="10249" name="图片 10247" descr="IMG_16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6" y="631"/>
              <a:ext cx="1769" cy="11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0" name="图片 10248" descr="IMG_168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5" y="631"/>
              <a:ext cx="1769" cy="11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1" name="图片 10249" descr="IMG_17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6" y="1900"/>
              <a:ext cx="1769" cy="11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2" name="图片 10250" descr="IMG_168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65" y="1901"/>
              <a:ext cx="1769" cy="11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3" name="直接连接符 10251"/>
            <p:cNvSpPr/>
            <p:nvPr/>
          </p:nvSpPr>
          <p:spPr>
            <a:xfrm flipH="1">
              <a:off x="3806" y="1901"/>
              <a:ext cx="1905" cy="0"/>
            </a:xfrm>
            <a:prstGeom prst="line">
              <a:avLst/>
            </a:prstGeom>
            <a:ln w="6350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254" name="直接连接符 10252"/>
            <p:cNvSpPr/>
            <p:nvPr/>
          </p:nvSpPr>
          <p:spPr>
            <a:xfrm flipH="1">
              <a:off x="5529" y="1810"/>
              <a:ext cx="1905" cy="0"/>
            </a:xfrm>
            <a:prstGeom prst="line">
              <a:avLst/>
            </a:prstGeom>
            <a:ln w="635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255" name="直接连接符 10253"/>
            <p:cNvSpPr/>
            <p:nvPr/>
          </p:nvSpPr>
          <p:spPr>
            <a:xfrm flipH="1" flipV="1">
              <a:off x="5665" y="631"/>
              <a:ext cx="0" cy="1361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anchor="t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256" name="直接连接符 10254"/>
            <p:cNvSpPr/>
            <p:nvPr/>
          </p:nvSpPr>
          <p:spPr>
            <a:xfrm flipH="1" flipV="1">
              <a:off x="5575" y="1720"/>
              <a:ext cx="0" cy="1361"/>
            </a:xfrm>
            <a:prstGeom prst="line">
              <a:avLst/>
            </a:prstGeom>
            <a:ln w="635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anchor="t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6" name="组合 50204"/>
          <p:cNvGrpSpPr/>
          <p:nvPr/>
        </p:nvGrpSpPr>
        <p:grpSpPr>
          <a:xfrm>
            <a:off x="220345" y="391160"/>
            <a:ext cx="8703310" cy="4680585"/>
            <a:chOff x="340" y="817"/>
            <a:chExt cx="5171" cy="2345"/>
          </a:xfrm>
        </p:grpSpPr>
        <p:pic>
          <p:nvPicPr>
            <p:cNvPr id="12297" name="图片 11269" descr="特色护理2"/>
            <p:cNvPicPr>
              <a:picLocks noChangeAspect="1"/>
            </p:cNvPicPr>
            <p:nvPr/>
          </p:nvPicPr>
          <p:blipFill>
            <a:blip r:embed="rId1"/>
            <a:srcRect l="56192"/>
            <a:stretch>
              <a:fillRect/>
            </a:stretch>
          </p:blipFill>
          <p:spPr>
            <a:xfrm>
              <a:off x="2077" y="849"/>
              <a:ext cx="849" cy="15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8" name="图片 11270" descr="特色护理1"/>
            <p:cNvPicPr>
              <a:picLocks noChangeAspect="1"/>
            </p:cNvPicPr>
            <p:nvPr/>
          </p:nvPicPr>
          <p:blipFill>
            <a:blip r:embed="rId2"/>
            <a:srcRect r="59163"/>
            <a:stretch>
              <a:fillRect/>
            </a:stretch>
          </p:blipFill>
          <p:spPr>
            <a:xfrm>
              <a:off x="340" y="817"/>
              <a:ext cx="771" cy="15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9" name="图片 11271" descr="特色护理3"/>
            <p:cNvPicPr>
              <a:picLocks noChangeAspect="1"/>
            </p:cNvPicPr>
            <p:nvPr/>
          </p:nvPicPr>
          <p:blipFill>
            <a:blip r:embed="rId3"/>
            <a:srcRect l="56607"/>
            <a:stretch>
              <a:fillRect/>
            </a:stretch>
          </p:blipFill>
          <p:spPr>
            <a:xfrm>
              <a:off x="4677" y="1543"/>
              <a:ext cx="834" cy="14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0" name="图片 11272" descr="特色护理1"/>
            <p:cNvPicPr>
              <a:picLocks noChangeAspect="1"/>
            </p:cNvPicPr>
            <p:nvPr/>
          </p:nvPicPr>
          <p:blipFill>
            <a:blip r:embed="rId2"/>
            <a:srcRect l="57680"/>
            <a:stretch>
              <a:fillRect/>
            </a:stretch>
          </p:blipFill>
          <p:spPr>
            <a:xfrm>
              <a:off x="3833" y="834"/>
              <a:ext cx="799" cy="15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1" name="图片 11273" descr="特色护理2"/>
            <p:cNvPicPr>
              <a:picLocks noChangeAspect="1"/>
            </p:cNvPicPr>
            <p:nvPr/>
          </p:nvPicPr>
          <p:blipFill>
            <a:blip r:embed="rId1"/>
            <a:srcRect r="53200"/>
            <a:stretch>
              <a:fillRect/>
            </a:stretch>
          </p:blipFill>
          <p:spPr>
            <a:xfrm>
              <a:off x="1157" y="1634"/>
              <a:ext cx="907" cy="15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2" name="图片 11274" descr="特色护理3"/>
            <p:cNvPicPr>
              <a:picLocks noChangeAspect="1"/>
            </p:cNvPicPr>
            <p:nvPr/>
          </p:nvPicPr>
          <p:blipFill>
            <a:blip r:embed="rId3"/>
            <a:srcRect r="57492"/>
            <a:stretch>
              <a:fillRect/>
            </a:stretch>
          </p:blipFill>
          <p:spPr>
            <a:xfrm>
              <a:off x="2971" y="1617"/>
              <a:ext cx="817" cy="149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610870" y="139700"/>
            <a:ext cx="8491220" cy="95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、制剂室：</a:t>
            </a:r>
            <a:r>
              <a:rPr kumimoji="0" lang="zh-CN" altLang="zh-CN" sz="2800" b="1" i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国家中医药管理局中药制剂能力建设</a:t>
            </a:r>
            <a:endParaRPr kumimoji="0" lang="zh-CN" altLang="zh-CN" sz="2800" b="1" i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    项目单位</a:t>
            </a:r>
            <a:r>
              <a:rPr kumimoji="0" lang="zh-CN" altLang="en-US" sz="2800" b="1" i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2800" b="1" i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2130852" y="905870"/>
            <a:ext cx="1191229" cy="1197694"/>
            <a:chOff x="3646934" y="1908805"/>
            <a:chExt cx="1516082" cy="1524310"/>
          </a:xfrm>
        </p:grpSpPr>
        <p:sp>
          <p:nvSpPr>
            <p:cNvPr id="47" name="Freeform 7"/>
            <p:cNvSpPr/>
            <p:nvPr/>
          </p:nvSpPr>
          <p:spPr bwMode="auto">
            <a:xfrm>
              <a:off x="3646934" y="1908805"/>
              <a:ext cx="1516082" cy="1524310"/>
            </a:xfrm>
            <a:custGeom>
              <a:avLst/>
              <a:gdLst>
                <a:gd name="T0" fmla="*/ 946 w 3906"/>
                <a:gd name="T1" fmla="*/ 0 h 3912"/>
                <a:gd name="T2" fmla="*/ 3906 w 3906"/>
                <a:gd name="T3" fmla="*/ 2964 h 3912"/>
                <a:gd name="T4" fmla="*/ 1613 w 3906"/>
                <a:gd name="T5" fmla="*/ 3912 h 3912"/>
                <a:gd name="T6" fmla="*/ 0 w 3906"/>
                <a:gd name="T7" fmla="*/ 2278 h 3912"/>
                <a:gd name="T8" fmla="*/ 946 w 3906"/>
                <a:gd name="T9" fmla="*/ 0 h 3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6" h="3912">
                  <a:moveTo>
                    <a:pt x="946" y="0"/>
                  </a:moveTo>
                  <a:cubicBezTo>
                    <a:pt x="2215" y="582"/>
                    <a:pt x="3286" y="1605"/>
                    <a:pt x="3906" y="2964"/>
                  </a:cubicBezTo>
                  <a:lnTo>
                    <a:pt x="1613" y="3912"/>
                  </a:lnTo>
                  <a:cubicBezTo>
                    <a:pt x="1257" y="3181"/>
                    <a:pt x="681" y="2620"/>
                    <a:pt x="0" y="2278"/>
                  </a:cubicBezTo>
                  <a:lnTo>
                    <a:pt x="946" y="0"/>
                  </a:lnTo>
                  <a:close/>
                </a:path>
              </a:pathLst>
            </a:custGeom>
            <a:noFill/>
            <a:ln w="4" cap="flat">
              <a:solidFill>
                <a:srgbClr val="AC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975897" y="2560701"/>
              <a:ext cx="758042" cy="3911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特色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12457" y="2143384"/>
            <a:ext cx="859881" cy="1281741"/>
            <a:chOff x="4328539" y="3146318"/>
            <a:chExt cx="1094376" cy="1631279"/>
          </a:xfrm>
        </p:grpSpPr>
        <p:sp>
          <p:nvSpPr>
            <p:cNvPr id="50" name="Freeform 6"/>
            <p:cNvSpPr/>
            <p:nvPr/>
          </p:nvSpPr>
          <p:spPr bwMode="auto">
            <a:xfrm>
              <a:off x="4328539" y="3146318"/>
              <a:ext cx="1094376" cy="1631279"/>
            </a:xfrm>
            <a:custGeom>
              <a:avLst/>
              <a:gdLst>
                <a:gd name="T0" fmla="*/ 2294 w 2814"/>
                <a:gd name="T1" fmla="*/ 0 h 4189"/>
                <a:gd name="T2" fmla="*/ 2290 w 2814"/>
                <a:gd name="T3" fmla="*/ 4189 h 4189"/>
                <a:gd name="T4" fmla="*/ 12 w 2814"/>
                <a:gd name="T5" fmla="*/ 3244 h 4189"/>
                <a:gd name="T6" fmla="*/ 0 w 2814"/>
                <a:gd name="T7" fmla="*/ 948 h 4189"/>
                <a:gd name="T8" fmla="*/ 2294 w 2814"/>
                <a:gd name="T9" fmla="*/ 0 h 4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4" h="4189">
                  <a:moveTo>
                    <a:pt x="2294" y="0"/>
                  </a:moveTo>
                  <a:cubicBezTo>
                    <a:pt x="2814" y="1401"/>
                    <a:pt x="2778" y="2881"/>
                    <a:pt x="2290" y="4189"/>
                  </a:cubicBezTo>
                  <a:lnTo>
                    <a:pt x="12" y="3244"/>
                  </a:lnTo>
                  <a:cubicBezTo>
                    <a:pt x="253" y="2522"/>
                    <a:pt x="265" y="1717"/>
                    <a:pt x="0" y="948"/>
                  </a:cubicBezTo>
                  <a:lnTo>
                    <a:pt x="2294" y="0"/>
                  </a:lnTo>
                  <a:close/>
                </a:path>
              </a:pathLst>
            </a:custGeom>
            <a:noFill/>
            <a:ln w="4" cap="flat">
              <a:solidFill>
                <a:srgbClr val="AC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38611" y="3766042"/>
              <a:ext cx="758042" cy="3911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设备</a:t>
              </a:r>
              <a:endPara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138444" y="3498159"/>
            <a:ext cx="1189611" cy="1194460"/>
            <a:chOff x="3654525" y="4501093"/>
            <a:chExt cx="1514023" cy="1520195"/>
          </a:xfrm>
        </p:grpSpPr>
        <p:sp>
          <p:nvSpPr>
            <p:cNvPr id="54" name="Freeform 5"/>
            <p:cNvSpPr/>
            <p:nvPr/>
          </p:nvSpPr>
          <p:spPr bwMode="auto">
            <a:xfrm>
              <a:off x="3654525" y="4501093"/>
              <a:ext cx="1514023" cy="1520195"/>
            </a:xfrm>
            <a:custGeom>
              <a:avLst/>
              <a:gdLst>
                <a:gd name="T0" fmla="*/ 3898 w 3898"/>
                <a:gd name="T1" fmla="*/ 944 h 3904"/>
                <a:gd name="T2" fmla="*/ 934 w 3898"/>
                <a:gd name="T3" fmla="*/ 3904 h 3904"/>
                <a:gd name="T4" fmla="*/ 0 w 3898"/>
                <a:gd name="T5" fmla="*/ 1642 h 3904"/>
                <a:gd name="T6" fmla="*/ 1624 w 3898"/>
                <a:gd name="T7" fmla="*/ 0 h 3904"/>
                <a:gd name="T8" fmla="*/ 3898 w 3898"/>
                <a:gd name="T9" fmla="*/ 944 h 3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8" h="3904">
                  <a:moveTo>
                    <a:pt x="3898" y="944"/>
                  </a:moveTo>
                  <a:cubicBezTo>
                    <a:pt x="3316" y="2213"/>
                    <a:pt x="2294" y="3284"/>
                    <a:pt x="934" y="3904"/>
                  </a:cubicBezTo>
                  <a:lnTo>
                    <a:pt x="0" y="1642"/>
                  </a:lnTo>
                  <a:cubicBezTo>
                    <a:pt x="734" y="1284"/>
                    <a:pt x="1292" y="696"/>
                    <a:pt x="1624" y="0"/>
                  </a:cubicBezTo>
                  <a:lnTo>
                    <a:pt x="3898" y="944"/>
                  </a:lnTo>
                  <a:close/>
                </a:path>
              </a:pathLst>
            </a:custGeom>
            <a:noFill/>
            <a:ln w="4" cap="flat">
              <a:solidFill>
                <a:srgbClr val="AC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73791" y="5065535"/>
              <a:ext cx="758042" cy="3911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剂型</a:t>
              </a:r>
              <a:endPara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860032" y="1131590"/>
            <a:ext cx="3758713" cy="969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国家中医药管理局中药制剂能力建设项目单位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江西省中医院制剂基地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目前</a:t>
            </a:r>
            <a:r>
              <a:rPr lang="zh-CN" altLang="en-US" sz="1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+mn-ea"/>
              </a:rPr>
              <a:t>我市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规模最大的医院制剂室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89830" y="2571750"/>
            <a:ext cx="3758565" cy="969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多功能中药提取机、全自动胶囊机、混和机、固体分装机、液体分装机、洗瓶机、压盖机、净化设备等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16016" y="4138621"/>
            <a:ext cx="3737292" cy="645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膏、散、酊、颗粒、胶囊、糖浆等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现有9种剂型32个品种，年产值达150多万元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3191653" y="1417953"/>
            <a:ext cx="1531487" cy="1"/>
          </a:xfrm>
          <a:prstGeom prst="line">
            <a:avLst/>
          </a:prstGeom>
          <a:ln w="6350">
            <a:solidFill>
              <a:srgbClr val="AC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3672338" y="2858114"/>
            <a:ext cx="1197061" cy="0"/>
          </a:xfrm>
          <a:prstGeom prst="line">
            <a:avLst/>
          </a:prstGeom>
          <a:ln w="6350">
            <a:solidFill>
              <a:srgbClr val="AC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3062254" y="4385910"/>
            <a:ext cx="1516870" cy="1"/>
          </a:xfrm>
          <a:prstGeom prst="line">
            <a:avLst/>
          </a:prstGeom>
          <a:ln w="6350">
            <a:solidFill>
              <a:srgbClr val="AC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690544" y="1851670"/>
            <a:ext cx="1865232" cy="1870081"/>
            <a:chOff x="1928203" y="2783798"/>
            <a:chExt cx="2373890" cy="2380062"/>
          </a:xfrm>
          <a:solidFill>
            <a:srgbClr val="0070C0"/>
          </a:solidFill>
        </p:grpSpPr>
        <p:sp>
          <p:nvSpPr>
            <p:cNvPr id="63" name="Oval 8"/>
            <p:cNvSpPr>
              <a:spLocks noChangeArrowheads="1"/>
            </p:cNvSpPr>
            <p:nvPr/>
          </p:nvSpPr>
          <p:spPr bwMode="auto">
            <a:xfrm>
              <a:off x="1928203" y="2783798"/>
              <a:ext cx="2373890" cy="2380062"/>
            </a:xfrm>
            <a:prstGeom prst="ellipse">
              <a:avLst/>
            </a:prstGeom>
            <a:solidFill>
              <a:srgbClr val="AC000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412072" y="3118209"/>
              <a:ext cx="1405936" cy="1760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制</a:t>
              </a:r>
              <a:endPara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剂</a:t>
              </a:r>
              <a:endPara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室</a:t>
              </a:r>
              <a:endPara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28 0.1679 L -4.76749E-6 -2.09066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4" y="-83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12 -0.00416 L 3.94816E-6 -3.29325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9" y="20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08 -0.18293 L -3.60818E-7 1.85014E-8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7" y="9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6" grpId="0"/>
      <p:bldP spid="57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70" y="90805"/>
            <a:ext cx="8884285" cy="4939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6"/>
          <p:cNvSpPr/>
          <p:nvPr/>
        </p:nvSpPr>
        <p:spPr bwMode="auto">
          <a:xfrm>
            <a:off x="2390356" y="2378124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49782" y="1595949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563917" y="2423504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医疗设备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Freeform 7"/>
          <p:cNvSpPr/>
          <p:nvPr/>
        </p:nvSpPr>
        <p:spPr bwMode="auto">
          <a:xfrm>
            <a:off x="1626235" y="1891030"/>
            <a:ext cx="1047115" cy="1019810"/>
          </a:xfrm>
          <a:custGeom>
            <a:avLst/>
            <a:gdLst>
              <a:gd name="T0" fmla="*/ 102 w 203"/>
              <a:gd name="T1" fmla="*/ 0 h 204"/>
              <a:gd name="T2" fmla="*/ 129 w 203"/>
              <a:gd name="T3" fmla="*/ 3 h 204"/>
              <a:gd name="T4" fmla="*/ 153 w 203"/>
              <a:gd name="T5" fmla="*/ 13 h 204"/>
              <a:gd name="T6" fmla="*/ 174 w 203"/>
              <a:gd name="T7" fmla="*/ 30 h 204"/>
              <a:gd name="T8" fmla="*/ 190 w 203"/>
              <a:gd name="T9" fmla="*/ 50 h 204"/>
              <a:gd name="T10" fmla="*/ 200 w 203"/>
              <a:gd name="T11" fmla="*/ 74 h 204"/>
              <a:gd name="T12" fmla="*/ 203 w 203"/>
              <a:gd name="T13" fmla="*/ 102 h 204"/>
              <a:gd name="T14" fmla="*/ 200 w 203"/>
              <a:gd name="T15" fmla="*/ 129 h 204"/>
              <a:gd name="T16" fmla="*/ 190 w 203"/>
              <a:gd name="T17" fmla="*/ 153 h 204"/>
              <a:gd name="T18" fmla="*/ 174 w 203"/>
              <a:gd name="T19" fmla="*/ 174 h 204"/>
              <a:gd name="T20" fmla="*/ 153 w 203"/>
              <a:gd name="T21" fmla="*/ 190 h 204"/>
              <a:gd name="T22" fmla="*/ 129 w 203"/>
              <a:gd name="T23" fmla="*/ 201 h 204"/>
              <a:gd name="T24" fmla="*/ 102 w 203"/>
              <a:gd name="T25" fmla="*/ 204 h 204"/>
              <a:gd name="T26" fmla="*/ 74 w 203"/>
              <a:gd name="T27" fmla="*/ 201 h 204"/>
              <a:gd name="T28" fmla="*/ 50 w 203"/>
              <a:gd name="T29" fmla="*/ 190 h 204"/>
              <a:gd name="T30" fmla="*/ 30 w 203"/>
              <a:gd name="T31" fmla="*/ 174 h 204"/>
              <a:gd name="T32" fmla="*/ 13 w 203"/>
              <a:gd name="T33" fmla="*/ 153 h 204"/>
              <a:gd name="T34" fmla="*/ 3 w 203"/>
              <a:gd name="T35" fmla="*/ 129 h 204"/>
              <a:gd name="T36" fmla="*/ 0 w 203"/>
              <a:gd name="T37" fmla="*/ 102 h 204"/>
              <a:gd name="T38" fmla="*/ 3 w 203"/>
              <a:gd name="T39" fmla="*/ 74 h 204"/>
              <a:gd name="T40" fmla="*/ 13 w 203"/>
              <a:gd name="T41" fmla="*/ 50 h 204"/>
              <a:gd name="T42" fmla="*/ 30 w 203"/>
              <a:gd name="T43" fmla="*/ 30 h 204"/>
              <a:gd name="T44" fmla="*/ 50 w 203"/>
              <a:gd name="T45" fmla="*/ 13 h 204"/>
              <a:gd name="T46" fmla="*/ 74 w 203"/>
              <a:gd name="T47" fmla="*/ 3 h 204"/>
              <a:gd name="T48" fmla="*/ 102 w 203"/>
              <a:gd name="T49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3" h="204">
                <a:moveTo>
                  <a:pt x="102" y="0"/>
                </a:moveTo>
                <a:lnTo>
                  <a:pt x="129" y="3"/>
                </a:lnTo>
                <a:lnTo>
                  <a:pt x="153" y="13"/>
                </a:lnTo>
                <a:lnTo>
                  <a:pt x="174" y="30"/>
                </a:lnTo>
                <a:lnTo>
                  <a:pt x="190" y="50"/>
                </a:lnTo>
                <a:lnTo>
                  <a:pt x="200" y="74"/>
                </a:lnTo>
                <a:lnTo>
                  <a:pt x="203" y="102"/>
                </a:lnTo>
                <a:lnTo>
                  <a:pt x="200" y="129"/>
                </a:lnTo>
                <a:lnTo>
                  <a:pt x="190" y="153"/>
                </a:lnTo>
                <a:lnTo>
                  <a:pt x="174" y="174"/>
                </a:lnTo>
                <a:lnTo>
                  <a:pt x="153" y="190"/>
                </a:lnTo>
                <a:lnTo>
                  <a:pt x="129" y="201"/>
                </a:lnTo>
                <a:lnTo>
                  <a:pt x="102" y="204"/>
                </a:lnTo>
                <a:lnTo>
                  <a:pt x="74" y="201"/>
                </a:lnTo>
                <a:lnTo>
                  <a:pt x="50" y="190"/>
                </a:lnTo>
                <a:lnTo>
                  <a:pt x="30" y="174"/>
                </a:lnTo>
                <a:lnTo>
                  <a:pt x="13" y="153"/>
                </a:lnTo>
                <a:lnTo>
                  <a:pt x="3" y="129"/>
                </a:lnTo>
                <a:lnTo>
                  <a:pt x="0" y="102"/>
                </a:lnTo>
                <a:lnTo>
                  <a:pt x="3" y="74"/>
                </a:lnTo>
                <a:lnTo>
                  <a:pt x="13" y="50"/>
                </a:lnTo>
                <a:lnTo>
                  <a:pt x="30" y="30"/>
                </a:lnTo>
                <a:lnTo>
                  <a:pt x="50" y="13"/>
                </a:lnTo>
                <a:lnTo>
                  <a:pt x="74" y="3"/>
                </a:lnTo>
                <a:lnTo>
                  <a:pt x="102" y="0"/>
                </a:lnTo>
                <a:close/>
              </a:path>
            </a:pathLst>
          </a:custGeom>
          <a:solidFill>
            <a:srgbClr val="AC000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14"/>
          <p:cNvSpPr txBox="1"/>
          <p:nvPr/>
        </p:nvSpPr>
        <p:spPr>
          <a:xfrm>
            <a:off x="1886429" y="2047518"/>
            <a:ext cx="52610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Arial Unicode MS" pitchFamily="34" charset="-122"/>
                <a:cs typeface="Arial Unicode MS" pitchFamily="34" charset="-122"/>
              </a:rPr>
              <a:t>4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5"/>
          <p:cNvSpPr txBox="1">
            <a:spLocks noChangeArrowheads="1"/>
          </p:cNvSpPr>
          <p:nvPr/>
        </p:nvSpPr>
        <p:spPr bwMode="auto">
          <a:xfrm>
            <a:off x="952843" y="139511"/>
            <a:ext cx="2601316" cy="52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reeform 14"/>
          <p:cNvSpPr/>
          <p:nvPr/>
        </p:nvSpPr>
        <p:spPr bwMode="auto">
          <a:xfrm rot="13500000">
            <a:off x="2702962" y="1976913"/>
            <a:ext cx="920055" cy="1512602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rgbClr val="AC0000"/>
          </a:solidFill>
          <a:ln w="0">
            <a:noFill/>
            <a:prstDash val="solid"/>
            <a:round/>
          </a:ln>
          <a:effectLst>
            <a:outerShdw algn="tl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Freeform 6"/>
          <p:cNvSpPr/>
          <p:nvPr/>
        </p:nvSpPr>
        <p:spPr bwMode="auto">
          <a:xfrm>
            <a:off x="-27545" y="1801955"/>
            <a:ext cx="9280065" cy="2462947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rgbClr val="AC0000"/>
          </a:solidFill>
          <a:ln w="0">
            <a:noFill/>
            <a:prstDash val="solid"/>
            <a:round/>
          </a:ln>
          <a:effectLst>
            <a:outerShdw algn="tl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5479537" y="2879139"/>
            <a:ext cx="1344434" cy="346441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AC0000"/>
          </a:solidFill>
          <a:ln w="0">
            <a:noFill/>
            <a:prstDash val="solid"/>
            <a:round/>
          </a:ln>
          <a:effectLst>
            <a:outerShdw algn="tl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Group 19"/>
          <p:cNvGrpSpPr/>
          <p:nvPr/>
        </p:nvGrpSpPr>
        <p:grpSpPr>
          <a:xfrm>
            <a:off x="620524" y="2643758"/>
            <a:ext cx="1503204" cy="1027981"/>
            <a:chOff x="620524" y="2606422"/>
            <a:chExt cx="1503204" cy="1027981"/>
          </a:xfrm>
        </p:grpSpPr>
        <p:sp>
          <p:nvSpPr>
            <p:cNvPr id="8" name="Rectangle 26"/>
            <p:cNvSpPr/>
            <p:nvPr/>
          </p:nvSpPr>
          <p:spPr bwMode="auto">
            <a:xfrm>
              <a:off x="624488" y="2888984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DRX线骨密度仪飞利浦彩超阿洛卡彩超C臂机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9" name="Rectangle 27"/>
            <p:cNvSpPr/>
            <p:nvPr/>
          </p:nvSpPr>
          <p:spPr bwMode="auto">
            <a:xfrm>
              <a:off x="620524" y="260642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6858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C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双排螺旋CT、</a:t>
              </a:r>
              <a:endPara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10" name="Freeform 13"/>
          <p:cNvSpPr/>
          <p:nvPr/>
        </p:nvSpPr>
        <p:spPr bwMode="auto">
          <a:xfrm rot="5910658">
            <a:off x="6060917" y="1802017"/>
            <a:ext cx="1030906" cy="346441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AC0000"/>
          </a:solidFill>
          <a:ln w="0">
            <a:noFill/>
            <a:prstDash val="solid"/>
            <a:round/>
          </a:ln>
          <a:effectLst>
            <a:outerShdw algn="tl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2" name="Group 129"/>
          <p:cNvGrpSpPr/>
          <p:nvPr/>
        </p:nvGrpSpPr>
        <p:grpSpPr>
          <a:xfrm>
            <a:off x="2199267" y="1851670"/>
            <a:ext cx="1362945" cy="906739"/>
            <a:chOff x="696724" y="2510670"/>
            <a:chExt cx="1362945" cy="906739"/>
          </a:xfrm>
        </p:grpSpPr>
        <p:sp>
          <p:nvSpPr>
            <p:cNvPr id="13" name="Rectangle 26"/>
            <p:cNvSpPr/>
            <p:nvPr/>
          </p:nvSpPr>
          <p:spPr bwMode="auto">
            <a:xfrm>
              <a:off x="696724" y="2818571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just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移动式C臂、电子支气管镜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4" name="Rectangle 27"/>
            <p:cNvSpPr/>
            <p:nvPr/>
          </p:nvSpPr>
          <p:spPr bwMode="auto">
            <a:xfrm>
              <a:off x="696724" y="2510670"/>
              <a:ext cx="1362945" cy="15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r" defTabSz="6858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C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关节镜、</a:t>
              </a:r>
              <a:endPara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5" name="Group 132"/>
          <p:cNvGrpSpPr/>
          <p:nvPr/>
        </p:nvGrpSpPr>
        <p:grpSpPr>
          <a:xfrm>
            <a:off x="4912480" y="1223467"/>
            <a:ext cx="1362945" cy="844227"/>
            <a:chOff x="696724" y="2640481"/>
            <a:chExt cx="1362945" cy="844227"/>
          </a:xfrm>
        </p:grpSpPr>
        <p:sp>
          <p:nvSpPr>
            <p:cNvPr id="16" name="Rectangle 26"/>
            <p:cNvSpPr/>
            <p:nvPr/>
          </p:nvSpPr>
          <p:spPr bwMode="auto">
            <a:xfrm>
              <a:off x="696724" y="2885870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just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noProof="0" dirty="0" smtClean="0">
                  <a:ln>
                    <a:noFill/>
                  </a:ln>
                  <a:solidFill>
                    <a:srgbClr val="AC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采集体质辨识系统</a:t>
              </a:r>
              <a:endPara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  <a:p>
              <a:pPr marL="0" marR="0" lvl="0" indent="0" algn="just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7" name="Rectangle 27"/>
            <p:cNvSpPr/>
            <p:nvPr/>
          </p:nvSpPr>
          <p:spPr bwMode="auto">
            <a:xfrm>
              <a:off x="696724" y="2640481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r" defTabSz="6858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C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舌面脉诊信息</a:t>
              </a:r>
              <a:endPara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58" name="Group 135"/>
          <p:cNvGrpSpPr/>
          <p:nvPr/>
        </p:nvGrpSpPr>
        <p:grpSpPr>
          <a:xfrm>
            <a:off x="2988588" y="4094713"/>
            <a:ext cx="3279140" cy="868045"/>
            <a:chOff x="-1259988" y="2731528"/>
            <a:chExt cx="3279140" cy="868045"/>
          </a:xfrm>
        </p:grpSpPr>
        <p:sp>
          <p:nvSpPr>
            <p:cNvPr id="59" name="Rectangle 26"/>
            <p:cNvSpPr/>
            <p:nvPr/>
          </p:nvSpPr>
          <p:spPr bwMode="auto">
            <a:xfrm>
              <a:off x="-1259988" y="3009023"/>
              <a:ext cx="3279140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just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尿沉渣分析仪、全自动血液分析仪、全自动尿有形成分分析仪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60" name="Rectangle 27"/>
            <p:cNvSpPr/>
            <p:nvPr/>
          </p:nvSpPr>
          <p:spPr bwMode="auto">
            <a:xfrm>
              <a:off x="237342" y="2731528"/>
              <a:ext cx="1647825" cy="170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6858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C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全自动生化分析仪</a:t>
              </a: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C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、</a:t>
              </a:r>
              <a:endPara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8" name="Group 138"/>
          <p:cNvGrpSpPr/>
          <p:nvPr/>
        </p:nvGrpSpPr>
        <p:grpSpPr>
          <a:xfrm>
            <a:off x="6817176" y="3554355"/>
            <a:ext cx="1499240" cy="817595"/>
            <a:chOff x="552376" y="2623218"/>
            <a:chExt cx="1499240" cy="817595"/>
          </a:xfrm>
        </p:grpSpPr>
        <p:sp>
          <p:nvSpPr>
            <p:cNvPr id="19" name="Rectangle 26"/>
            <p:cNvSpPr/>
            <p:nvPr/>
          </p:nvSpPr>
          <p:spPr bwMode="auto">
            <a:xfrm>
              <a:off x="552376" y="2850300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6858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noProof="0" dirty="0" smtClean="0">
                  <a:ln>
                    <a:noFill/>
                  </a:ln>
                  <a:solidFill>
                    <a:srgbClr val="AC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 结肠镜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0" name="Rectangle 27"/>
            <p:cNvSpPr/>
            <p:nvPr/>
          </p:nvSpPr>
          <p:spPr bwMode="auto">
            <a:xfrm>
              <a:off x="568616" y="2623218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6858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C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电子胃镜</a:t>
              </a:r>
              <a:endPara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4" name="Group 141"/>
          <p:cNvGrpSpPr/>
          <p:nvPr/>
        </p:nvGrpSpPr>
        <p:grpSpPr>
          <a:xfrm>
            <a:off x="7380312" y="2159571"/>
            <a:ext cx="1499240" cy="807725"/>
            <a:chOff x="552376" y="2633088"/>
            <a:chExt cx="1499240" cy="807725"/>
          </a:xfrm>
        </p:grpSpPr>
        <p:sp>
          <p:nvSpPr>
            <p:cNvPr id="65" name="Rectangle 26"/>
            <p:cNvSpPr/>
            <p:nvPr/>
          </p:nvSpPr>
          <p:spPr bwMode="auto">
            <a:xfrm>
              <a:off x="552376" y="2850300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6858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noProof="0" dirty="0" smtClean="0">
                  <a:ln>
                    <a:noFill/>
                  </a:ln>
                  <a:solidFill>
                    <a:srgbClr val="AC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综合治疗仪等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66" name="Rectangle 27"/>
            <p:cNvSpPr/>
            <p:nvPr/>
          </p:nvSpPr>
          <p:spPr bwMode="auto">
            <a:xfrm>
              <a:off x="557583" y="2633088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6858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C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肛肠</a:t>
              </a:r>
              <a:endPara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21" name="Group 15"/>
          <p:cNvGrpSpPr/>
          <p:nvPr/>
        </p:nvGrpSpPr>
        <p:grpSpPr>
          <a:xfrm>
            <a:off x="6590322" y="2976786"/>
            <a:ext cx="467298" cy="467298"/>
            <a:chOff x="6590322" y="2740893"/>
            <a:chExt cx="467298" cy="467298"/>
          </a:xfrm>
        </p:grpSpPr>
        <p:sp>
          <p:nvSpPr>
            <p:cNvPr id="22" name="Freeform 11"/>
            <p:cNvSpPr/>
            <p:nvPr/>
          </p:nvSpPr>
          <p:spPr bwMode="auto">
            <a:xfrm>
              <a:off x="6590322" y="2740893"/>
              <a:ext cx="467298" cy="467298"/>
            </a:xfrm>
            <a:custGeom>
              <a:avLst/>
              <a:gdLst>
                <a:gd name="T0" fmla="*/ 103 w 204"/>
                <a:gd name="T1" fmla="*/ 0 h 204"/>
                <a:gd name="T2" fmla="*/ 130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1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1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30 w 204"/>
                <a:gd name="T23" fmla="*/ 199 h 204"/>
                <a:gd name="T24" fmla="*/ 103 w 204"/>
                <a:gd name="T25" fmla="*/ 204 h 204"/>
                <a:gd name="T26" fmla="*/ 76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5 w 204"/>
                <a:gd name="T33" fmla="*/ 153 h 204"/>
                <a:gd name="T34" fmla="*/ 5 w 204"/>
                <a:gd name="T35" fmla="*/ 128 h 204"/>
                <a:gd name="T36" fmla="*/ 0 w 204"/>
                <a:gd name="T37" fmla="*/ 101 h 204"/>
                <a:gd name="T38" fmla="*/ 5 w 204"/>
                <a:gd name="T39" fmla="*/ 74 h 204"/>
                <a:gd name="T40" fmla="*/ 15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6 w 204"/>
                <a:gd name="T47" fmla="*/ 3 h 204"/>
                <a:gd name="T48" fmla="*/ 103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AC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6661500" y="2865381"/>
              <a:ext cx="318518" cy="211972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1"/>
          <p:cNvGrpSpPr/>
          <p:nvPr/>
        </p:nvGrpSpPr>
        <p:grpSpPr>
          <a:xfrm>
            <a:off x="1066082" y="2054561"/>
            <a:ext cx="465007" cy="467298"/>
            <a:chOff x="1066082" y="1818668"/>
            <a:chExt cx="465007" cy="467298"/>
          </a:xfrm>
        </p:grpSpPr>
        <p:sp>
          <p:nvSpPr>
            <p:cNvPr id="25" name="Freeform 7"/>
            <p:cNvSpPr/>
            <p:nvPr/>
          </p:nvSpPr>
          <p:spPr bwMode="auto">
            <a:xfrm>
              <a:off x="1066082" y="1818668"/>
              <a:ext cx="465007" cy="467298"/>
            </a:xfrm>
            <a:custGeom>
              <a:avLst/>
              <a:gdLst>
                <a:gd name="T0" fmla="*/ 102 w 203"/>
                <a:gd name="T1" fmla="*/ 0 h 204"/>
                <a:gd name="T2" fmla="*/ 129 w 203"/>
                <a:gd name="T3" fmla="*/ 3 h 204"/>
                <a:gd name="T4" fmla="*/ 153 w 203"/>
                <a:gd name="T5" fmla="*/ 13 h 204"/>
                <a:gd name="T6" fmla="*/ 174 w 203"/>
                <a:gd name="T7" fmla="*/ 30 h 204"/>
                <a:gd name="T8" fmla="*/ 190 w 203"/>
                <a:gd name="T9" fmla="*/ 50 h 204"/>
                <a:gd name="T10" fmla="*/ 200 w 203"/>
                <a:gd name="T11" fmla="*/ 74 h 204"/>
                <a:gd name="T12" fmla="*/ 203 w 203"/>
                <a:gd name="T13" fmla="*/ 102 h 204"/>
                <a:gd name="T14" fmla="*/ 200 w 203"/>
                <a:gd name="T15" fmla="*/ 129 h 204"/>
                <a:gd name="T16" fmla="*/ 190 w 203"/>
                <a:gd name="T17" fmla="*/ 153 h 204"/>
                <a:gd name="T18" fmla="*/ 174 w 203"/>
                <a:gd name="T19" fmla="*/ 174 h 204"/>
                <a:gd name="T20" fmla="*/ 153 w 203"/>
                <a:gd name="T21" fmla="*/ 190 h 204"/>
                <a:gd name="T22" fmla="*/ 129 w 203"/>
                <a:gd name="T23" fmla="*/ 201 h 204"/>
                <a:gd name="T24" fmla="*/ 102 w 203"/>
                <a:gd name="T25" fmla="*/ 204 h 204"/>
                <a:gd name="T26" fmla="*/ 74 w 203"/>
                <a:gd name="T27" fmla="*/ 201 h 204"/>
                <a:gd name="T28" fmla="*/ 50 w 203"/>
                <a:gd name="T29" fmla="*/ 190 h 204"/>
                <a:gd name="T30" fmla="*/ 30 w 203"/>
                <a:gd name="T31" fmla="*/ 174 h 204"/>
                <a:gd name="T32" fmla="*/ 13 w 203"/>
                <a:gd name="T33" fmla="*/ 153 h 204"/>
                <a:gd name="T34" fmla="*/ 3 w 203"/>
                <a:gd name="T35" fmla="*/ 129 h 204"/>
                <a:gd name="T36" fmla="*/ 0 w 203"/>
                <a:gd name="T37" fmla="*/ 102 h 204"/>
                <a:gd name="T38" fmla="*/ 3 w 203"/>
                <a:gd name="T39" fmla="*/ 74 h 204"/>
                <a:gd name="T40" fmla="*/ 13 w 203"/>
                <a:gd name="T41" fmla="*/ 50 h 204"/>
                <a:gd name="T42" fmla="*/ 30 w 203"/>
                <a:gd name="T43" fmla="*/ 30 h 204"/>
                <a:gd name="T44" fmla="*/ 50 w 203"/>
                <a:gd name="T45" fmla="*/ 13 h 204"/>
                <a:gd name="T46" fmla="*/ 74 w 203"/>
                <a:gd name="T47" fmla="*/ 3 h 204"/>
                <a:gd name="T48" fmla="*/ 102 w 203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4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C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1145360" y="1919614"/>
              <a:ext cx="299574" cy="277578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7" name="Group 2"/>
          <p:cNvGrpSpPr/>
          <p:nvPr/>
        </p:nvGrpSpPr>
        <p:grpSpPr>
          <a:xfrm>
            <a:off x="3635896" y="2061023"/>
            <a:ext cx="465007" cy="465007"/>
            <a:chOff x="3635896" y="1825130"/>
            <a:chExt cx="465007" cy="465007"/>
          </a:xfrm>
        </p:grpSpPr>
        <p:sp>
          <p:nvSpPr>
            <p:cNvPr id="28" name="Freeform 8"/>
            <p:cNvSpPr/>
            <p:nvPr/>
          </p:nvSpPr>
          <p:spPr bwMode="auto">
            <a:xfrm>
              <a:off x="3635896" y="1825130"/>
              <a:ext cx="465007" cy="465007"/>
            </a:xfrm>
            <a:custGeom>
              <a:avLst/>
              <a:gdLst>
                <a:gd name="T0" fmla="*/ 101 w 203"/>
                <a:gd name="T1" fmla="*/ 0 h 203"/>
                <a:gd name="T2" fmla="*/ 129 w 203"/>
                <a:gd name="T3" fmla="*/ 2 h 203"/>
                <a:gd name="T4" fmla="*/ 153 w 203"/>
                <a:gd name="T5" fmla="*/ 13 h 203"/>
                <a:gd name="T6" fmla="*/ 173 w 203"/>
                <a:gd name="T7" fmla="*/ 29 h 203"/>
                <a:gd name="T8" fmla="*/ 190 w 203"/>
                <a:gd name="T9" fmla="*/ 50 h 203"/>
                <a:gd name="T10" fmla="*/ 200 w 203"/>
                <a:gd name="T11" fmla="*/ 74 h 203"/>
                <a:gd name="T12" fmla="*/ 203 w 203"/>
                <a:gd name="T13" fmla="*/ 101 h 203"/>
                <a:gd name="T14" fmla="*/ 200 w 203"/>
                <a:gd name="T15" fmla="*/ 129 h 203"/>
                <a:gd name="T16" fmla="*/ 190 w 203"/>
                <a:gd name="T17" fmla="*/ 153 h 203"/>
                <a:gd name="T18" fmla="*/ 173 w 203"/>
                <a:gd name="T19" fmla="*/ 174 h 203"/>
                <a:gd name="T20" fmla="*/ 153 w 203"/>
                <a:gd name="T21" fmla="*/ 190 h 203"/>
                <a:gd name="T22" fmla="*/ 129 w 203"/>
                <a:gd name="T23" fmla="*/ 200 h 203"/>
                <a:gd name="T24" fmla="*/ 101 w 203"/>
                <a:gd name="T25" fmla="*/ 203 h 203"/>
                <a:gd name="T26" fmla="*/ 74 w 203"/>
                <a:gd name="T27" fmla="*/ 200 h 203"/>
                <a:gd name="T28" fmla="*/ 50 w 203"/>
                <a:gd name="T29" fmla="*/ 190 h 203"/>
                <a:gd name="T30" fmla="*/ 29 w 203"/>
                <a:gd name="T31" fmla="*/ 174 h 203"/>
                <a:gd name="T32" fmla="*/ 13 w 203"/>
                <a:gd name="T33" fmla="*/ 153 h 203"/>
                <a:gd name="T34" fmla="*/ 3 w 203"/>
                <a:gd name="T35" fmla="*/ 129 h 203"/>
                <a:gd name="T36" fmla="*/ 0 w 203"/>
                <a:gd name="T37" fmla="*/ 101 h 203"/>
                <a:gd name="T38" fmla="*/ 3 w 203"/>
                <a:gd name="T39" fmla="*/ 74 h 203"/>
                <a:gd name="T40" fmla="*/ 13 w 203"/>
                <a:gd name="T41" fmla="*/ 50 h 203"/>
                <a:gd name="T42" fmla="*/ 29 w 203"/>
                <a:gd name="T43" fmla="*/ 29 h 203"/>
                <a:gd name="T44" fmla="*/ 50 w 203"/>
                <a:gd name="T45" fmla="*/ 13 h 203"/>
                <a:gd name="T46" fmla="*/ 74 w 203"/>
                <a:gd name="T47" fmla="*/ 2 h 203"/>
                <a:gd name="T48" fmla="*/ 101 w 203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C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" name="Group 17"/>
          <p:cNvGrpSpPr/>
          <p:nvPr/>
        </p:nvGrpSpPr>
        <p:grpSpPr>
          <a:xfrm>
            <a:off x="6365383" y="1223467"/>
            <a:ext cx="467298" cy="465007"/>
            <a:chOff x="6365383" y="987574"/>
            <a:chExt cx="467298" cy="465007"/>
          </a:xfrm>
        </p:grpSpPr>
        <p:sp>
          <p:nvSpPr>
            <p:cNvPr id="31" name="Freeform 10"/>
            <p:cNvSpPr/>
            <p:nvPr/>
          </p:nvSpPr>
          <p:spPr bwMode="auto">
            <a:xfrm>
              <a:off x="6365383" y="987574"/>
              <a:ext cx="467298" cy="465007"/>
            </a:xfrm>
            <a:custGeom>
              <a:avLst/>
              <a:gdLst>
                <a:gd name="T0" fmla="*/ 101 w 204"/>
                <a:gd name="T1" fmla="*/ 0 h 203"/>
                <a:gd name="T2" fmla="*/ 130 w 204"/>
                <a:gd name="T3" fmla="*/ 3 h 203"/>
                <a:gd name="T4" fmla="*/ 153 w 204"/>
                <a:gd name="T5" fmla="*/ 13 h 203"/>
                <a:gd name="T6" fmla="*/ 174 w 204"/>
                <a:gd name="T7" fmla="*/ 29 h 203"/>
                <a:gd name="T8" fmla="*/ 191 w 204"/>
                <a:gd name="T9" fmla="*/ 50 h 203"/>
                <a:gd name="T10" fmla="*/ 201 w 204"/>
                <a:gd name="T11" fmla="*/ 74 h 203"/>
                <a:gd name="T12" fmla="*/ 204 w 204"/>
                <a:gd name="T13" fmla="*/ 102 h 203"/>
                <a:gd name="T14" fmla="*/ 201 w 204"/>
                <a:gd name="T15" fmla="*/ 129 h 203"/>
                <a:gd name="T16" fmla="*/ 191 w 204"/>
                <a:gd name="T17" fmla="*/ 153 h 203"/>
                <a:gd name="T18" fmla="*/ 174 w 204"/>
                <a:gd name="T19" fmla="*/ 174 h 203"/>
                <a:gd name="T20" fmla="*/ 153 w 204"/>
                <a:gd name="T21" fmla="*/ 190 h 203"/>
                <a:gd name="T22" fmla="*/ 130 w 204"/>
                <a:gd name="T23" fmla="*/ 200 h 203"/>
                <a:gd name="T24" fmla="*/ 101 w 204"/>
                <a:gd name="T25" fmla="*/ 203 h 203"/>
                <a:gd name="T26" fmla="*/ 75 w 204"/>
                <a:gd name="T27" fmla="*/ 200 h 203"/>
                <a:gd name="T28" fmla="*/ 51 w 204"/>
                <a:gd name="T29" fmla="*/ 190 h 203"/>
                <a:gd name="T30" fmla="*/ 30 w 204"/>
                <a:gd name="T31" fmla="*/ 174 h 203"/>
                <a:gd name="T32" fmla="*/ 14 w 204"/>
                <a:gd name="T33" fmla="*/ 153 h 203"/>
                <a:gd name="T34" fmla="*/ 3 w 204"/>
                <a:gd name="T35" fmla="*/ 129 h 203"/>
                <a:gd name="T36" fmla="*/ 0 w 204"/>
                <a:gd name="T37" fmla="*/ 102 h 203"/>
                <a:gd name="T38" fmla="*/ 3 w 204"/>
                <a:gd name="T39" fmla="*/ 74 h 203"/>
                <a:gd name="T40" fmla="*/ 14 w 204"/>
                <a:gd name="T41" fmla="*/ 50 h 203"/>
                <a:gd name="T42" fmla="*/ 30 w 204"/>
                <a:gd name="T43" fmla="*/ 29 h 203"/>
                <a:gd name="T44" fmla="*/ 51 w 204"/>
                <a:gd name="T45" fmla="*/ 13 h 203"/>
                <a:gd name="T46" fmla="*/ 75 w 204"/>
                <a:gd name="T47" fmla="*/ 3 h 203"/>
                <a:gd name="T48" fmla="*/ 101 w 204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3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C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Freeform 9"/>
            <p:cNvSpPr>
              <a:spLocks noEditPoints="1"/>
            </p:cNvSpPr>
            <p:nvPr/>
          </p:nvSpPr>
          <p:spPr bwMode="auto">
            <a:xfrm>
              <a:off x="6458481" y="1121413"/>
              <a:ext cx="263683" cy="197326"/>
            </a:xfrm>
            <a:custGeom>
              <a:avLst/>
              <a:gdLst>
                <a:gd name="T0" fmla="*/ 302 w 302"/>
                <a:gd name="T1" fmla="*/ 226 h 226"/>
                <a:gd name="T2" fmla="*/ 0 w 302"/>
                <a:gd name="T3" fmla="*/ 226 h 226"/>
                <a:gd name="T4" fmla="*/ 0 w 302"/>
                <a:gd name="T5" fmla="*/ 0 h 226"/>
                <a:gd name="T6" fmla="*/ 17 w 302"/>
                <a:gd name="T7" fmla="*/ 0 h 226"/>
                <a:gd name="T8" fmla="*/ 17 w 302"/>
                <a:gd name="T9" fmla="*/ 206 h 226"/>
                <a:gd name="T10" fmla="*/ 302 w 302"/>
                <a:gd name="T11" fmla="*/ 206 h 226"/>
                <a:gd name="T12" fmla="*/ 302 w 302"/>
                <a:gd name="T13" fmla="*/ 226 h 226"/>
                <a:gd name="T14" fmla="*/ 282 w 302"/>
                <a:gd name="T15" fmla="*/ 188 h 226"/>
                <a:gd name="T16" fmla="*/ 37 w 302"/>
                <a:gd name="T17" fmla="*/ 188 h 226"/>
                <a:gd name="T18" fmla="*/ 37 w 302"/>
                <a:gd name="T19" fmla="*/ 103 h 226"/>
                <a:gd name="T20" fmla="*/ 103 w 302"/>
                <a:gd name="T21" fmla="*/ 17 h 226"/>
                <a:gd name="T22" fmla="*/ 189 w 302"/>
                <a:gd name="T23" fmla="*/ 103 h 226"/>
                <a:gd name="T24" fmla="*/ 245 w 302"/>
                <a:gd name="T25" fmla="*/ 56 h 226"/>
                <a:gd name="T26" fmla="*/ 282 w 302"/>
                <a:gd name="T27" fmla="*/ 18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3" name="Group 3"/>
          <p:cNvGrpSpPr/>
          <p:nvPr/>
        </p:nvGrpSpPr>
        <p:grpSpPr>
          <a:xfrm>
            <a:off x="4770914" y="3326814"/>
            <a:ext cx="465007" cy="469589"/>
            <a:chOff x="4770914" y="3090921"/>
            <a:chExt cx="465007" cy="469589"/>
          </a:xfrm>
        </p:grpSpPr>
        <p:sp>
          <p:nvSpPr>
            <p:cNvPr id="34" name="Freeform 9"/>
            <p:cNvSpPr/>
            <p:nvPr/>
          </p:nvSpPr>
          <p:spPr bwMode="auto">
            <a:xfrm>
              <a:off x="4770914" y="3090921"/>
              <a:ext cx="465007" cy="469589"/>
            </a:xfrm>
            <a:custGeom>
              <a:avLst/>
              <a:gdLst>
                <a:gd name="T0" fmla="*/ 102 w 203"/>
                <a:gd name="T1" fmla="*/ 0 h 205"/>
                <a:gd name="T2" fmla="*/ 129 w 203"/>
                <a:gd name="T3" fmla="*/ 4 h 205"/>
                <a:gd name="T4" fmla="*/ 153 w 203"/>
                <a:gd name="T5" fmla="*/ 14 h 205"/>
                <a:gd name="T6" fmla="*/ 174 w 203"/>
                <a:gd name="T7" fmla="*/ 29 h 205"/>
                <a:gd name="T8" fmla="*/ 190 w 203"/>
                <a:gd name="T9" fmla="*/ 50 h 205"/>
                <a:gd name="T10" fmla="*/ 200 w 203"/>
                <a:gd name="T11" fmla="*/ 75 h 205"/>
                <a:gd name="T12" fmla="*/ 203 w 203"/>
                <a:gd name="T13" fmla="*/ 102 h 205"/>
                <a:gd name="T14" fmla="*/ 200 w 203"/>
                <a:gd name="T15" fmla="*/ 129 h 205"/>
                <a:gd name="T16" fmla="*/ 190 w 203"/>
                <a:gd name="T17" fmla="*/ 154 h 205"/>
                <a:gd name="T18" fmla="*/ 174 w 203"/>
                <a:gd name="T19" fmla="*/ 174 h 205"/>
                <a:gd name="T20" fmla="*/ 153 w 203"/>
                <a:gd name="T21" fmla="*/ 190 h 205"/>
                <a:gd name="T22" fmla="*/ 129 w 203"/>
                <a:gd name="T23" fmla="*/ 200 h 205"/>
                <a:gd name="T24" fmla="*/ 102 w 203"/>
                <a:gd name="T25" fmla="*/ 205 h 205"/>
                <a:gd name="T26" fmla="*/ 76 w 203"/>
                <a:gd name="T27" fmla="*/ 200 h 205"/>
                <a:gd name="T28" fmla="*/ 50 w 203"/>
                <a:gd name="T29" fmla="*/ 190 h 205"/>
                <a:gd name="T30" fmla="*/ 29 w 203"/>
                <a:gd name="T31" fmla="*/ 174 h 205"/>
                <a:gd name="T32" fmla="*/ 15 w 203"/>
                <a:gd name="T33" fmla="*/ 154 h 205"/>
                <a:gd name="T34" fmla="*/ 4 w 203"/>
                <a:gd name="T35" fmla="*/ 129 h 205"/>
                <a:gd name="T36" fmla="*/ 0 w 203"/>
                <a:gd name="T37" fmla="*/ 102 h 205"/>
                <a:gd name="T38" fmla="*/ 4 w 203"/>
                <a:gd name="T39" fmla="*/ 75 h 205"/>
                <a:gd name="T40" fmla="*/ 15 w 203"/>
                <a:gd name="T41" fmla="*/ 50 h 205"/>
                <a:gd name="T42" fmla="*/ 29 w 203"/>
                <a:gd name="T43" fmla="*/ 29 h 205"/>
                <a:gd name="T44" fmla="*/ 50 w 203"/>
                <a:gd name="T45" fmla="*/ 14 h 205"/>
                <a:gd name="T46" fmla="*/ 76 w 203"/>
                <a:gd name="T47" fmla="*/ 4 h 205"/>
                <a:gd name="T48" fmla="*/ 102 w 203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5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C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Freeform 10"/>
            <p:cNvSpPr>
              <a:spLocks noEditPoints="1"/>
            </p:cNvSpPr>
            <p:nvPr/>
          </p:nvSpPr>
          <p:spPr bwMode="auto">
            <a:xfrm>
              <a:off x="4870438" y="3218381"/>
              <a:ext cx="260899" cy="203797"/>
            </a:xfrm>
            <a:custGeom>
              <a:avLst/>
              <a:gdLst>
                <a:gd name="T0" fmla="*/ 164 w 164"/>
                <a:gd name="T1" fmla="*/ 114 h 128"/>
                <a:gd name="T2" fmla="*/ 149 w 164"/>
                <a:gd name="T3" fmla="*/ 128 h 128"/>
                <a:gd name="T4" fmla="*/ 15 w 164"/>
                <a:gd name="T5" fmla="*/ 128 h 128"/>
                <a:gd name="T6" fmla="*/ 0 w 164"/>
                <a:gd name="T7" fmla="*/ 114 h 128"/>
                <a:gd name="T8" fmla="*/ 0 w 164"/>
                <a:gd name="T9" fmla="*/ 14 h 128"/>
                <a:gd name="T10" fmla="*/ 15 w 164"/>
                <a:gd name="T11" fmla="*/ 0 h 128"/>
                <a:gd name="T12" fmla="*/ 149 w 164"/>
                <a:gd name="T13" fmla="*/ 0 h 128"/>
                <a:gd name="T14" fmla="*/ 164 w 164"/>
                <a:gd name="T15" fmla="*/ 14 h 128"/>
                <a:gd name="T16" fmla="*/ 164 w 164"/>
                <a:gd name="T17" fmla="*/ 114 h 128"/>
                <a:gd name="T18" fmla="*/ 149 w 164"/>
                <a:gd name="T19" fmla="*/ 11 h 128"/>
                <a:gd name="T20" fmla="*/ 15 w 164"/>
                <a:gd name="T21" fmla="*/ 11 h 128"/>
                <a:gd name="T22" fmla="*/ 12 w 164"/>
                <a:gd name="T23" fmla="*/ 14 h 128"/>
                <a:gd name="T24" fmla="*/ 25 w 164"/>
                <a:gd name="T25" fmla="*/ 40 h 128"/>
                <a:gd name="T26" fmla="*/ 62 w 164"/>
                <a:gd name="T27" fmla="*/ 69 h 128"/>
                <a:gd name="T28" fmla="*/ 82 w 164"/>
                <a:gd name="T29" fmla="*/ 82 h 128"/>
                <a:gd name="T30" fmla="*/ 82 w 164"/>
                <a:gd name="T31" fmla="*/ 82 h 128"/>
                <a:gd name="T32" fmla="*/ 82 w 164"/>
                <a:gd name="T33" fmla="*/ 82 h 128"/>
                <a:gd name="T34" fmla="*/ 102 w 164"/>
                <a:gd name="T35" fmla="*/ 69 h 128"/>
                <a:gd name="T36" fmla="*/ 139 w 164"/>
                <a:gd name="T37" fmla="*/ 40 h 128"/>
                <a:gd name="T38" fmla="*/ 152 w 164"/>
                <a:gd name="T39" fmla="*/ 18 h 128"/>
                <a:gd name="T40" fmla="*/ 149 w 164"/>
                <a:gd name="T41" fmla="*/ 11 h 128"/>
                <a:gd name="T42" fmla="*/ 152 w 164"/>
                <a:gd name="T43" fmla="*/ 43 h 128"/>
                <a:gd name="T44" fmla="*/ 146 w 164"/>
                <a:gd name="T45" fmla="*/ 50 h 128"/>
                <a:gd name="T46" fmla="*/ 107 w 164"/>
                <a:gd name="T47" fmla="*/ 80 h 128"/>
                <a:gd name="T48" fmla="*/ 82 w 164"/>
                <a:gd name="T49" fmla="*/ 93 h 128"/>
                <a:gd name="T50" fmla="*/ 82 w 164"/>
                <a:gd name="T51" fmla="*/ 93 h 128"/>
                <a:gd name="T52" fmla="*/ 82 w 164"/>
                <a:gd name="T53" fmla="*/ 93 h 128"/>
                <a:gd name="T54" fmla="*/ 57 w 164"/>
                <a:gd name="T55" fmla="*/ 80 h 128"/>
                <a:gd name="T56" fmla="*/ 18 w 164"/>
                <a:gd name="T57" fmla="*/ 50 h 128"/>
                <a:gd name="T58" fmla="*/ 12 w 164"/>
                <a:gd name="T59" fmla="*/ 43 h 128"/>
                <a:gd name="T60" fmla="*/ 12 w 164"/>
                <a:gd name="T61" fmla="*/ 114 h 128"/>
                <a:gd name="T62" fmla="*/ 15 w 164"/>
                <a:gd name="T63" fmla="*/ 117 h 128"/>
                <a:gd name="T64" fmla="*/ 149 w 164"/>
                <a:gd name="T65" fmla="*/ 117 h 128"/>
                <a:gd name="T66" fmla="*/ 152 w 164"/>
                <a:gd name="T67" fmla="*/ 114 h 128"/>
                <a:gd name="T68" fmla="*/ 152 w 164"/>
                <a:gd name="T6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6" name="Group 18"/>
          <p:cNvGrpSpPr/>
          <p:nvPr/>
        </p:nvGrpSpPr>
        <p:grpSpPr>
          <a:xfrm>
            <a:off x="7596336" y="1574425"/>
            <a:ext cx="467298" cy="467298"/>
            <a:chOff x="7850778" y="1338532"/>
            <a:chExt cx="467298" cy="467298"/>
          </a:xfrm>
        </p:grpSpPr>
        <p:sp>
          <p:nvSpPr>
            <p:cNvPr id="37" name="Freeform 12"/>
            <p:cNvSpPr/>
            <p:nvPr/>
          </p:nvSpPr>
          <p:spPr bwMode="auto">
            <a:xfrm>
              <a:off x="7850778" y="1338532"/>
              <a:ext cx="467298" cy="467298"/>
            </a:xfrm>
            <a:custGeom>
              <a:avLst/>
              <a:gdLst>
                <a:gd name="T0" fmla="*/ 101 w 204"/>
                <a:gd name="T1" fmla="*/ 0 h 204"/>
                <a:gd name="T2" fmla="*/ 129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0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0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29 w 204"/>
                <a:gd name="T23" fmla="*/ 199 h 204"/>
                <a:gd name="T24" fmla="*/ 101 w 204"/>
                <a:gd name="T25" fmla="*/ 204 h 204"/>
                <a:gd name="T26" fmla="*/ 74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3 w 204"/>
                <a:gd name="T33" fmla="*/ 153 h 204"/>
                <a:gd name="T34" fmla="*/ 3 w 204"/>
                <a:gd name="T35" fmla="*/ 128 h 204"/>
                <a:gd name="T36" fmla="*/ 0 w 204"/>
                <a:gd name="T37" fmla="*/ 101 h 204"/>
                <a:gd name="T38" fmla="*/ 3 w 204"/>
                <a:gd name="T39" fmla="*/ 74 h 204"/>
                <a:gd name="T40" fmla="*/ 13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4 w 204"/>
                <a:gd name="T47" fmla="*/ 3 h 204"/>
                <a:gd name="T48" fmla="*/ 101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C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auto">
            <a:xfrm>
              <a:off x="7954681" y="1439214"/>
              <a:ext cx="254730" cy="253695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06045" y="308610"/>
            <a:ext cx="8922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医疗设备：为开展临床医疗工作提供了保证</a:t>
            </a:r>
            <a:endParaRPr lang="zh-CN" altLang="en-US" sz="36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46" grpId="0" bldLvl="0" animBg="1"/>
      <p:bldP spid="6" grpId="0" bldLvl="0" animBg="1"/>
      <p:bldP spid="10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6"/>
          <p:cNvSpPr/>
          <p:nvPr/>
        </p:nvSpPr>
        <p:spPr bwMode="auto">
          <a:xfrm>
            <a:off x="2390356" y="2378124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49782" y="1595949"/>
            <a:ext cx="24180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第五部分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043852" y="2482559"/>
            <a:ext cx="323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新院建设情况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Freeform 7"/>
          <p:cNvSpPr/>
          <p:nvPr/>
        </p:nvSpPr>
        <p:spPr bwMode="auto">
          <a:xfrm>
            <a:off x="1626235" y="1891030"/>
            <a:ext cx="1047115" cy="1019810"/>
          </a:xfrm>
          <a:custGeom>
            <a:avLst/>
            <a:gdLst>
              <a:gd name="T0" fmla="*/ 102 w 203"/>
              <a:gd name="T1" fmla="*/ 0 h 204"/>
              <a:gd name="T2" fmla="*/ 129 w 203"/>
              <a:gd name="T3" fmla="*/ 3 h 204"/>
              <a:gd name="T4" fmla="*/ 153 w 203"/>
              <a:gd name="T5" fmla="*/ 13 h 204"/>
              <a:gd name="T6" fmla="*/ 174 w 203"/>
              <a:gd name="T7" fmla="*/ 30 h 204"/>
              <a:gd name="T8" fmla="*/ 190 w 203"/>
              <a:gd name="T9" fmla="*/ 50 h 204"/>
              <a:gd name="T10" fmla="*/ 200 w 203"/>
              <a:gd name="T11" fmla="*/ 74 h 204"/>
              <a:gd name="T12" fmla="*/ 203 w 203"/>
              <a:gd name="T13" fmla="*/ 102 h 204"/>
              <a:gd name="T14" fmla="*/ 200 w 203"/>
              <a:gd name="T15" fmla="*/ 129 h 204"/>
              <a:gd name="T16" fmla="*/ 190 w 203"/>
              <a:gd name="T17" fmla="*/ 153 h 204"/>
              <a:gd name="T18" fmla="*/ 174 w 203"/>
              <a:gd name="T19" fmla="*/ 174 h 204"/>
              <a:gd name="T20" fmla="*/ 153 w 203"/>
              <a:gd name="T21" fmla="*/ 190 h 204"/>
              <a:gd name="T22" fmla="*/ 129 w 203"/>
              <a:gd name="T23" fmla="*/ 201 h 204"/>
              <a:gd name="T24" fmla="*/ 102 w 203"/>
              <a:gd name="T25" fmla="*/ 204 h 204"/>
              <a:gd name="T26" fmla="*/ 74 w 203"/>
              <a:gd name="T27" fmla="*/ 201 h 204"/>
              <a:gd name="T28" fmla="*/ 50 w 203"/>
              <a:gd name="T29" fmla="*/ 190 h 204"/>
              <a:gd name="T30" fmla="*/ 30 w 203"/>
              <a:gd name="T31" fmla="*/ 174 h 204"/>
              <a:gd name="T32" fmla="*/ 13 w 203"/>
              <a:gd name="T33" fmla="*/ 153 h 204"/>
              <a:gd name="T34" fmla="*/ 3 w 203"/>
              <a:gd name="T35" fmla="*/ 129 h 204"/>
              <a:gd name="T36" fmla="*/ 0 w 203"/>
              <a:gd name="T37" fmla="*/ 102 h 204"/>
              <a:gd name="T38" fmla="*/ 3 w 203"/>
              <a:gd name="T39" fmla="*/ 74 h 204"/>
              <a:gd name="T40" fmla="*/ 13 w 203"/>
              <a:gd name="T41" fmla="*/ 50 h 204"/>
              <a:gd name="T42" fmla="*/ 30 w 203"/>
              <a:gd name="T43" fmla="*/ 30 h 204"/>
              <a:gd name="T44" fmla="*/ 50 w 203"/>
              <a:gd name="T45" fmla="*/ 13 h 204"/>
              <a:gd name="T46" fmla="*/ 74 w 203"/>
              <a:gd name="T47" fmla="*/ 3 h 204"/>
              <a:gd name="T48" fmla="*/ 102 w 203"/>
              <a:gd name="T49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3" h="204">
                <a:moveTo>
                  <a:pt x="102" y="0"/>
                </a:moveTo>
                <a:lnTo>
                  <a:pt x="129" y="3"/>
                </a:lnTo>
                <a:lnTo>
                  <a:pt x="153" y="13"/>
                </a:lnTo>
                <a:lnTo>
                  <a:pt x="174" y="30"/>
                </a:lnTo>
                <a:lnTo>
                  <a:pt x="190" y="50"/>
                </a:lnTo>
                <a:lnTo>
                  <a:pt x="200" y="74"/>
                </a:lnTo>
                <a:lnTo>
                  <a:pt x="203" y="102"/>
                </a:lnTo>
                <a:lnTo>
                  <a:pt x="200" y="129"/>
                </a:lnTo>
                <a:lnTo>
                  <a:pt x="190" y="153"/>
                </a:lnTo>
                <a:lnTo>
                  <a:pt x="174" y="174"/>
                </a:lnTo>
                <a:lnTo>
                  <a:pt x="153" y="190"/>
                </a:lnTo>
                <a:lnTo>
                  <a:pt x="129" y="201"/>
                </a:lnTo>
                <a:lnTo>
                  <a:pt x="102" y="204"/>
                </a:lnTo>
                <a:lnTo>
                  <a:pt x="74" y="201"/>
                </a:lnTo>
                <a:lnTo>
                  <a:pt x="50" y="190"/>
                </a:lnTo>
                <a:lnTo>
                  <a:pt x="30" y="174"/>
                </a:lnTo>
                <a:lnTo>
                  <a:pt x="13" y="153"/>
                </a:lnTo>
                <a:lnTo>
                  <a:pt x="3" y="129"/>
                </a:lnTo>
                <a:lnTo>
                  <a:pt x="0" y="102"/>
                </a:lnTo>
                <a:lnTo>
                  <a:pt x="3" y="74"/>
                </a:lnTo>
                <a:lnTo>
                  <a:pt x="13" y="50"/>
                </a:lnTo>
                <a:lnTo>
                  <a:pt x="30" y="30"/>
                </a:lnTo>
                <a:lnTo>
                  <a:pt x="50" y="13"/>
                </a:lnTo>
                <a:lnTo>
                  <a:pt x="74" y="3"/>
                </a:lnTo>
                <a:lnTo>
                  <a:pt x="102" y="0"/>
                </a:lnTo>
                <a:close/>
              </a:path>
            </a:pathLst>
          </a:custGeom>
          <a:solidFill>
            <a:srgbClr val="AC000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14"/>
          <p:cNvSpPr txBox="1"/>
          <p:nvPr/>
        </p:nvSpPr>
        <p:spPr>
          <a:xfrm>
            <a:off x="1886429" y="2047518"/>
            <a:ext cx="52610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Arial Unicode MS" pitchFamily="34" charset="-122"/>
                <a:cs typeface="Arial Unicode MS" pitchFamily="34" charset="-122"/>
              </a:rPr>
              <a:t>5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" grpId="0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894715" y="977265"/>
            <a:ext cx="7409180" cy="3187065"/>
          </a:xfrm>
          <a:prstGeom prst="rect">
            <a:avLst/>
          </a:prstGeom>
          <a:solidFill>
            <a:schemeClr val="bg1">
              <a:alpha val="3000"/>
            </a:schemeClr>
          </a:solidFill>
          <a:ln w="31750">
            <a:solidFill>
              <a:srgbClr val="CB1B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       </a:t>
            </a:r>
            <a:r>
              <a:rPr kumimoji="0" lang="zh-CN" altLang="en-US" sz="2800" b="1" i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近年来，在市委市政府的坚强领导和关心支持下，我院各项事业发展呈现了崭新面貌。市委市政府高瞻远瞩、统筹协调、科学规划，为进一步加快我院建设发展，将我院迁址新建列入赣州市提升卫生计生服务能力三年行动规划（</a:t>
            </a:r>
            <a:r>
              <a:rPr kumimoji="0" lang="en-US" altLang="zh-CN" sz="2800" b="1" i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2018—2020</a:t>
            </a:r>
            <a:r>
              <a:rPr kumimoji="0" lang="zh-CN" altLang="en-US" sz="2800" b="1" i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年）重点任务之一。</a:t>
            </a:r>
            <a:endParaRPr kumimoji="0" lang="zh-CN" altLang="en-US" sz="2800" b="1" i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6"/>
          <p:cNvSpPr/>
          <p:nvPr/>
        </p:nvSpPr>
        <p:spPr bwMode="auto">
          <a:xfrm>
            <a:off x="2479256" y="2183852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38682" y="1401677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第一部分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810510" y="2333625"/>
            <a:ext cx="37147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 本 情 况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Freeform 7"/>
          <p:cNvSpPr/>
          <p:nvPr/>
        </p:nvSpPr>
        <p:spPr bwMode="auto">
          <a:xfrm>
            <a:off x="1626235" y="1696720"/>
            <a:ext cx="1047115" cy="1019810"/>
          </a:xfrm>
          <a:custGeom>
            <a:avLst/>
            <a:gdLst>
              <a:gd name="T0" fmla="*/ 102 w 203"/>
              <a:gd name="T1" fmla="*/ 0 h 204"/>
              <a:gd name="T2" fmla="*/ 129 w 203"/>
              <a:gd name="T3" fmla="*/ 3 h 204"/>
              <a:gd name="T4" fmla="*/ 153 w 203"/>
              <a:gd name="T5" fmla="*/ 13 h 204"/>
              <a:gd name="T6" fmla="*/ 174 w 203"/>
              <a:gd name="T7" fmla="*/ 30 h 204"/>
              <a:gd name="T8" fmla="*/ 190 w 203"/>
              <a:gd name="T9" fmla="*/ 50 h 204"/>
              <a:gd name="T10" fmla="*/ 200 w 203"/>
              <a:gd name="T11" fmla="*/ 74 h 204"/>
              <a:gd name="T12" fmla="*/ 203 w 203"/>
              <a:gd name="T13" fmla="*/ 102 h 204"/>
              <a:gd name="T14" fmla="*/ 200 w 203"/>
              <a:gd name="T15" fmla="*/ 129 h 204"/>
              <a:gd name="T16" fmla="*/ 190 w 203"/>
              <a:gd name="T17" fmla="*/ 153 h 204"/>
              <a:gd name="T18" fmla="*/ 174 w 203"/>
              <a:gd name="T19" fmla="*/ 174 h 204"/>
              <a:gd name="T20" fmla="*/ 153 w 203"/>
              <a:gd name="T21" fmla="*/ 190 h 204"/>
              <a:gd name="T22" fmla="*/ 129 w 203"/>
              <a:gd name="T23" fmla="*/ 201 h 204"/>
              <a:gd name="T24" fmla="*/ 102 w 203"/>
              <a:gd name="T25" fmla="*/ 204 h 204"/>
              <a:gd name="T26" fmla="*/ 74 w 203"/>
              <a:gd name="T27" fmla="*/ 201 h 204"/>
              <a:gd name="T28" fmla="*/ 50 w 203"/>
              <a:gd name="T29" fmla="*/ 190 h 204"/>
              <a:gd name="T30" fmla="*/ 30 w 203"/>
              <a:gd name="T31" fmla="*/ 174 h 204"/>
              <a:gd name="T32" fmla="*/ 13 w 203"/>
              <a:gd name="T33" fmla="*/ 153 h 204"/>
              <a:gd name="T34" fmla="*/ 3 w 203"/>
              <a:gd name="T35" fmla="*/ 129 h 204"/>
              <a:gd name="T36" fmla="*/ 0 w 203"/>
              <a:gd name="T37" fmla="*/ 102 h 204"/>
              <a:gd name="T38" fmla="*/ 3 w 203"/>
              <a:gd name="T39" fmla="*/ 74 h 204"/>
              <a:gd name="T40" fmla="*/ 13 w 203"/>
              <a:gd name="T41" fmla="*/ 50 h 204"/>
              <a:gd name="T42" fmla="*/ 30 w 203"/>
              <a:gd name="T43" fmla="*/ 30 h 204"/>
              <a:gd name="T44" fmla="*/ 50 w 203"/>
              <a:gd name="T45" fmla="*/ 13 h 204"/>
              <a:gd name="T46" fmla="*/ 74 w 203"/>
              <a:gd name="T47" fmla="*/ 3 h 204"/>
              <a:gd name="T48" fmla="*/ 102 w 203"/>
              <a:gd name="T49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3" h="204">
                <a:moveTo>
                  <a:pt x="102" y="0"/>
                </a:moveTo>
                <a:lnTo>
                  <a:pt x="129" y="3"/>
                </a:lnTo>
                <a:lnTo>
                  <a:pt x="153" y="13"/>
                </a:lnTo>
                <a:lnTo>
                  <a:pt x="174" y="30"/>
                </a:lnTo>
                <a:lnTo>
                  <a:pt x="190" y="50"/>
                </a:lnTo>
                <a:lnTo>
                  <a:pt x="200" y="74"/>
                </a:lnTo>
                <a:lnTo>
                  <a:pt x="203" y="102"/>
                </a:lnTo>
                <a:lnTo>
                  <a:pt x="200" y="129"/>
                </a:lnTo>
                <a:lnTo>
                  <a:pt x="190" y="153"/>
                </a:lnTo>
                <a:lnTo>
                  <a:pt x="174" y="174"/>
                </a:lnTo>
                <a:lnTo>
                  <a:pt x="153" y="190"/>
                </a:lnTo>
                <a:lnTo>
                  <a:pt x="129" y="201"/>
                </a:lnTo>
                <a:lnTo>
                  <a:pt x="102" y="204"/>
                </a:lnTo>
                <a:lnTo>
                  <a:pt x="74" y="201"/>
                </a:lnTo>
                <a:lnTo>
                  <a:pt x="50" y="190"/>
                </a:lnTo>
                <a:lnTo>
                  <a:pt x="30" y="174"/>
                </a:lnTo>
                <a:lnTo>
                  <a:pt x="13" y="153"/>
                </a:lnTo>
                <a:lnTo>
                  <a:pt x="3" y="129"/>
                </a:lnTo>
                <a:lnTo>
                  <a:pt x="0" y="102"/>
                </a:lnTo>
                <a:lnTo>
                  <a:pt x="3" y="74"/>
                </a:lnTo>
                <a:lnTo>
                  <a:pt x="13" y="50"/>
                </a:lnTo>
                <a:lnTo>
                  <a:pt x="30" y="30"/>
                </a:lnTo>
                <a:lnTo>
                  <a:pt x="50" y="13"/>
                </a:lnTo>
                <a:lnTo>
                  <a:pt x="74" y="3"/>
                </a:lnTo>
                <a:lnTo>
                  <a:pt x="102" y="0"/>
                </a:lnTo>
                <a:close/>
              </a:path>
            </a:pathLst>
          </a:custGeom>
          <a:solidFill>
            <a:srgbClr val="AC000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14"/>
          <p:cNvSpPr txBox="1"/>
          <p:nvPr/>
        </p:nvSpPr>
        <p:spPr>
          <a:xfrm>
            <a:off x="1886429" y="1853208"/>
            <a:ext cx="52610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Arial Unicode MS" pitchFamily="34" charset="-122"/>
                <a:cs typeface="Arial Unicode MS" pitchFamily="34" charset="-122"/>
              </a:rPr>
              <a:t>1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VZ{C{L%(JI%}6(659R{S(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655" y="100330"/>
            <a:ext cx="8822690" cy="3429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9880" y="3771900"/>
            <a:ext cx="85826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        </a:t>
            </a:r>
            <a:r>
              <a:rPr lang="zh-CN" altLang="en-US" sz="2000" b="1"/>
              <a:t>我院新院选址为武陵大道北侧、105国道西侧约80亩地块，建筑面积9万平方米，建设总投资5亿元，设计床位990张，按照国家三级甲等中医医院标准进行规划建设，预计2020年底投入使用。</a:t>
            </a:r>
            <a:endParaRPr lang="zh-CN" altLang="en-US" sz="2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51019150307968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" y="266700"/>
            <a:ext cx="2905760" cy="4610100"/>
          </a:xfrm>
          <a:prstGeom prst="rect">
            <a:avLst/>
          </a:prstGeom>
        </p:spPr>
      </p:pic>
      <p:pic>
        <p:nvPicPr>
          <p:cNvPr id="5" name="图片 4" descr="6978662755584545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5" y="266700"/>
            <a:ext cx="3090545" cy="4618355"/>
          </a:xfrm>
          <a:prstGeom prst="rect">
            <a:avLst/>
          </a:prstGeom>
        </p:spPr>
      </p:pic>
      <p:pic>
        <p:nvPicPr>
          <p:cNvPr id="6" name="图片 5" descr="5072386574374266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266700"/>
            <a:ext cx="2651125" cy="4610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742315" y="853440"/>
            <a:ext cx="7868285" cy="3615690"/>
          </a:xfrm>
          <a:prstGeom prst="rect">
            <a:avLst/>
          </a:prstGeom>
          <a:solidFill>
            <a:schemeClr val="bg1">
              <a:alpha val="3000"/>
            </a:schemeClr>
          </a:solidFill>
          <a:ln w="31750">
            <a:solidFill>
              <a:srgbClr val="CB1B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       </a:t>
            </a:r>
            <a:r>
              <a:rPr kumimoji="0" lang="zh-CN" altLang="en-US" sz="2800" b="1" i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建成后将成为功能齐全、布局合理、特色突出的一流中医医院，为我院实现跨越式和可持续发展提供了硬环境和新平台，将进一步提高医院整体服务功能和综合实力，为进一步优化市中心城区医疗卫生资源配置，提高市中心城区医疗服务能力，满足人民日益增长的健康需求起到有力的推动作用。</a:t>
            </a:r>
            <a:endParaRPr kumimoji="0" lang="zh-CN" altLang="en-US" sz="2800" b="1" i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39609" y="2186693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 dirty="0" smtClean="0">
                <a:solidFill>
                  <a:srgbClr val="6F2F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叶根友毛笔行书2.0版"/>
              </a:rPr>
              <a:t>介绍完毕</a:t>
            </a:r>
            <a:r>
              <a:rPr lang="zh-CN" altLang="en-US" sz="4000" b="1" dirty="0">
                <a:solidFill>
                  <a:srgbClr val="6F2F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叶根友毛笔行书2.0版"/>
              </a:rPr>
              <a:t>，谢谢大家！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959735" y="3199765"/>
            <a:ext cx="3384550" cy="8216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赣州市中医院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2" name="图片 1" descr="0%MH_E1WV{$HA8IB(8L$J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0" y="670560"/>
            <a:ext cx="1371600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74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4255" y="818515"/>
            <a:ext cx="6858000" cy="2524125"/>
          </a:xfrm>
        </p:spPr>
        <p:txBody>
          <a:bodyPr>
            <a:noAutofit/>
          </a:bodyPr>
          <a:lstStyle/>
          <a:p>
            <a:pPr algn="just"/>
            <a:r>
              <a:rPr lang="en-US" altLang="zh-CN" sz="2800" b="1" dirty="0"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sz="3200" b="1" dirty="0" smtClean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赣州</a:t>
            </a:r>
            <a:r>
              <a:rPr lang="zh-CN" altLang="en-US" sz="3200" b="1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市中医院创建于</a:t>
            </a:r>
            <a:r>
              <a:rPr lang="zh-CN" altLang="en-US" sz="3200" b="1" dirty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1954年</a:t>
            </a:r>
            <a:r>
              <a:rPr lang="zh-CN" altLang="en-US" sz="3200" b="1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，坐落在章贡两江交汇旁，风景秀丽的郁孤台历史文化街区，是</a:t>
            </a:r>
            <a:r>
              <a:rPr lang="zh-CN" altLang="en-US" sz="3200" b="1" dirty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中医特色显著、西医功能齐全、中西医结合优势明显</a:t>
            </a:r>
            <a:r>
              <a:rPr lang="zh-CN" altLang="en-US" sz="3200" b="1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</a:t>
            </a:r>
            <a:r>
              <a:rPr lang="zh-CN" altLang="en-US" sz="3200" b="1" dirty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三级甲等中医医院</a:t>
            </a:r>
            <a:r>
              <a:rPr lang="zh-CN" altLang="en-US" sz="3200" b="1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3200" b="1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8" name="图片 7" descr="192290145402190205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6150" y="3095625"/>
            <a:ext cx="4354830" cy="2020570"/>
          </a:xfrm>
          <a:prstGeom prst="rect">
            <a:avLst/>
          </a:prstGeom>
        </p:spPr>
      </p:pic>
      <p:pic>
        <p:nvPicPr>
          <p:cNvPr id="10" name="图片 9" descr="c195de2dd20bf03b2bd38db1e4a29ea5_201306250628334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45" y="3095625"/>
            <a:ext cx="4785995" cy="2020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31870" y="433705"/>
            <a:ext cx="5229225" cy="3791585"/>
          </a:xfrm>
        </p:spPr>
        <p:txBody>
          <a:bodyPr>
            <a:noAutofit/>
          </a:bodyPr>
          <a:lstStyle/>
          <a:p>
            <a:pPr algn="just"/>
            <a:r>
              <a:rPr lang="en-US" altLang="zh-CN" sz="2000" b="1">
                <a:solidFill>
                  <a:schemeClr val="tx1"/>
                </a:solidFill>
                <a:uFillTx/>
              </a:rPr>
              <a:t>              </a:t>
            </a:r>
            <a:r>
              <a:rPr lang="zh-CN" altLang="en-US" sz="3200" b="1">
                <a:solidFill>
                  <a:schemeClr val="tx1"/>
                </a:solidFill>
                <a:uFillTx/>
              </a:rPr>
              <a:t>医院是</a:t>
            </a:r>
            <a:r>
              <a:rPr lang="zh-CN" altLang="en-US" sz="3200" b="1">
                <a:solidFill>
                  <a:srgbClr val="FF0000"/>
                </a:solidFill>
                <a:uFillTx/>
              </a:rPr>
              <a:t>江西中医药大学附属赣州中医院</a:t>
            </a:r>
            <a:r>
              <a:rPr lang="zh-CN" altLang="en-US" sz="3200" b="1">
                <a:solidFill>
                  <a:schemeClr val="tx1"/>
                </a:solidFill>
                <a:uFillTx/>
              </a:rPr>
              <a:t>，</a:t>
            </a:r>
            <a:r>
              <a:rPr lang="zh-CN" altLang="en-US" sz="3200" b="1">
                <a:solidFill>
                  <a:srgbClr val="FF0000"/>
                </a:solidFill>
                <a:uFillTx/>
              </a:rPr>
              <a:t>广东省中医院</a:t>
            </a:r>
            <a:r>
              <a:rPr lang="zh-CN" altLang="en-US" sz="3200" b="1">
                <a:solidFill>
                  <a:schemeClr val="tx1"/>
                </a:solidFill>
                <a:uFillTx/>
              </a:rPr>
              <a:t>合作医院，</a:t>
            </a:r>
            <a:r>
              <a:rPr lang="zh-CN" altLang="en-US" sz="3200" b="1">
                <a:solidFill>
                  <a:srgbClr val="FF0000"/>
                </a:solidFill>
                <a:uFillTx/>
              </a:rPr>
              <a:t>北京广安门医院</a:t>
            </a:r>
            <a:r>
              <a:rPr lang="zh-CN" altLang="en-US" sz="3200" b="1">
                <a:solidFill>
                  <a:schemeClr val="tx1"/>
                </a:solidFill>
                <a:uFillTx/>
              </a:rPr>
              <a:t>技术合作医院、</a:t>
            </a:r>
            <a:r>
              <a:rPr lang="zh-CN" altLang="en-US" sz="3200" b="1">
                <a:solidFill>
                  <a:srgbClr val="FF0000"/>
                </a:solidFill>
                <a:uFillTx/>
              </a:rPr>
              <a:t>首都医科大学附属北京中医医院</a:t>
            </a:r>
            <a:r>
              <a:rPr lang="zh-CN" altLang="en-US" sz="3200" b="1">
                <a:solidFill>
                  <a:schemeClr val="tx1"/>
                </a:solidFill>
                <a:uFillTx/>
              </a:rPr>
              <a:t>技术合作医院，是</a:t>
            </a:r>
            <a:r>
              <a:rPr lang="zh-CN" altLang="en-US" sz="3200" b="1">
                <a:solidFill>
                  <a:srgbClr val="FF0000"/>
                </a:solidFill>
                <a:uFillTx/>
              </a:rPr>
              <a:t>国家中医预防保健及康复能力建设</a:t>
            </a:r>
            <a:r>
              <a:rPr lang="zh-CN" altLang="en-US" sz="3200" b="1">
                <a:solidFill>
                  <a:schemeClr val="tx1"/>
                </a:solidFill>
                <a:uFillTx/>
              </a:rPr>
              <a:t>项目单位，</a:t>
            </a:r>
            <a:r>
              <a:rPr lang="zh-CN" altLang="en-US" sz="3200" b="1">
                <a:solidFill>
                  <a:srgbClr val="FF0000"/>
                </a:solidFill>
                <a:uFillTx/>
              </a:rPr>
              <a:t>国家中医治未病服务能力建设</a:t>
            </a:r>
            <a:r>
              <a:rPr lang="zh-CN" altLang="en-US" sz="3200" b="1">
                <a:solidFill>
                  <a:schemeClr val="tx1"/>
                </a:solidFill>
                <a:uFillTx/>
              </a:rPr>
              <a:t>扶优单位。</a:t>
            </a:r>
            <a:endParaRPr lang="zh-CN" altLang="en-US" sz="3200" b="1">
              <a:solidFill>
                <a:schemeClr val="tx1"/>
              </a:solidFill>
              <a:uFillTx/>
            </a:endParaRPr>
          </a:p>
        </p:txBody>
      </p:sp>
      <p:pic>
        <p:nvPicPr>
          <p:cNvPr id="18446" name="图片 18445" descr="IMG_79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40" y="2611755"/>
            <a:ext cx="3203575" cy="2292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8303953932756618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" y="137795"/>
            <a:ext cx="3203575" cy="2217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46" name="组合 6151"/>
          <p:cNvGrpSpPr>
            <a:grpSpLocks noChangeAspect="1"/>
          </p:cNvGrpSpPr>
          <p:nvPr/>
        </p:nvGrpSpPr>
        <p:grpSpPr>
          <a:xfrm>
            <a:off x="517525" y="502285"/>
            <a:ext cx="3951288" cy="4035425"/>
            <a:chOff x="0" y="0"/>
            <a:chExt cx="2489" cy="2542"/>
          </a:xfrm>
        </p:grpSpPr>
        <p:pic>
          <p:nvPicPr>
            <p:cNvPr id="48147" name="图片 6152" descr="2011118105844092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2"/>
              <a:ext cx="1152" cy="7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8148" name="图片 6153" descr="2011118105323866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6" y="864"/>
              <a:ext cx="1131" cy="7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8149" name="图片 6154" descr="2011118111106889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9" y="1705"/>
              <a:ext cx="1118" cy="8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8150" name="图片 6155" descr="2011118105973419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" y="1726"/>
              <a:ext cx="1095" cy="8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8151" name="图片 6156" descr="2011118112241478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3" y="0"/>
              <a:ext cx="1156" cy="77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8152" name="图片 6157" descr="2011118112034663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" y="879"/>
              <a:ext cx="1149" cy="7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文本框 3"/>
          <p:cNvSpPr txBox="1"/>
          <p:nvPr/>
        </p:nvSpPr>
        <p:spPr>
          <a:xfrm>
            <a:off x="4857750" y="502285"/>
            <a:ext cx="390144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>
                <a:uFillTx/>
                <a:sym typeface="+mn-ea"/>
              </a:rPr>
              <a:t>       </a:t>
            </a:r>
            <a:r>
              <a:rPr lang="zh-CN" altLang="en-US" sz="2800" b="1">
                <a:uFillTx/>
                <a:sym typeface="+mn-ea"/>
              </a:rPr>
              <a:t>医院为江西中医学院、井冈山大学医学院、江西省中医药高等专科学校、赣州卫生学校临床教学医院。荣获</a:t>
            </a:r>
            <a:r>
              <a:rPr lang="zh-CN" altLang="en-US" sz="2800" b="1">
                <a:solidFill>
                  <a:srgbClr val="FF0000"/>
                </a:solidFill>
                <a:uFillTx/>
                <a:sym typeface="+mn-ea"/>
              </a:rPr>
              <a:t>“江西省示范中医医院”、赣州市“十佳医院”、“市级群众满意医院”</a:t>
            </a:r>
            <a:r>
              <a:rPr lang="zh-CN" altLang="en-US" sz="2800" b="1">
                <a:uFillTx/>
                <a:sym typeface="+mn-ea"/>
              </a:rPr>
              <a:t>等荣誉称号。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79645" y="1224280"/>
            <a:ext cx="4004310" cy="2315210"/>
          </a:xfrm>
        </p:spPr>
        <p:txBody>
          <a:bodyPr>
            <a:noAutofit/>
          </a:bodyPr>
          <a:lstStyle/>
          <a:p>
            <a:pPr algn="just"/>
            <a:r>
              <a:rPr lang="en-US" altLang="zh-CN" sz="2000" b="1">
                <a:uFillTx/>
              </a:rPr>
              <a:t>         </a:t>
            </a:r>
            <a:r>
              <a:rPr lang="zh-CN" altLang="en-US" sz="2800" b="1">
                <a:uFillTx/>
              </a:rPr>
              <a:t>医院的发展战略是</a:t>
            </a:r>
            <a:r>
              <a:rPr lang="zh-CN" altLang="en-US" sz="2800" b="1">
                <a:solidFill>
                  <a:srgbClr val="FF0000"/>
                </a:solidFill>
                <a:uFillTx/>
              </a:rPr>
              <a:t>强中医，纳西医，立足赣南，辐射周边，建设赣粤闽湘四省边际区域中医名院</a:t>
            </a:r>
            <a:r>
              <a:rPr lang="zh-CN" altLang="en-US" sz="2800" b="1">
                <a:uFillTx/>
              </a:rPr>
              <a:t>。</a:t>
            </a:r>
            <a:endParaRPr lang="zh-CN" altLang="en-US" sz="2800" b="1">
              <a:uFillTx/>
            </a:endParaRPr>
          </a:p>
        </p:txBody>
      </p:sp>
      <p:pic>
        <p:nvPicPr>
          <p:cNvPr id="3" name="图片 2" descr="971333353165708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30" y="81915"/>
            <a:ext cx="4742815" cy="5118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6"/>
          <p:cNvSpPr txBox="1"/>
          <p:nvPr/>
        </p:nvSpPr>
        <p:spPr>
          <a:xfrm>
            <a:off x="2256790" y="3133725"/>
            <a:ext cx="66554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rPr>
              <a:t>实际占地面积约为12亩，业务用房面积约为9195.86平方米，有门诊大楼、住院大楼、制剂大楼和放射楼，医院现有14个临床科室，开设9个病区，开放病床380张。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  <a:cs typeface="+mn-cs"/>
            </a:endParaRPr>
          </a:p>
        </p:txBody>
      </p:sp>
      <p:pic>
        <p:nvPicPr>
          <p:cNvPr id="2" name="图片 1" descr="微信图片_2018052410515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23875" y="263525"/>
            <a:ext cx="4024630" cy="2464435"/>
          </a:xfrm>
          <a:prstGeom prst="rect">
            <a:avLst/>
          </a:prstGeom>
        </p:spPr>
      </p:pic>
      <p:pic>
        <p:nvPicPr>
          <p:cNvPr id="3" name="图片 2" descr="IMG_23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4255" y="58420"/>
            <a:ext cx="3900170" cy="2600325"/>
          </a:xfrm>
          <a:prstGeom prst="rect">
            <a:avLst/>
          </a:prstGeom>
        </p:spPr>
      </p:pic>
      <p:pic>
        <p:nvPicPr>
          <p:cNvPr id="15" name="图片 14" descr="0%MH_E1WV{$HA8IB(8L$J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90" y="3373755"/>
            <a:ext cx="1371600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 (1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190" y="205105"/>
            <a:ext cx="4024630" cy="2308860"/>
          </a:xfrm>
          <a:prstGeom prst="rect">
            <a:avLst/>
          </a:prstGeom>
        </p:spPr>
      </p:pic>
      <p:pic>
        <p:nvPicPr>
          <p:cNvPr id="7" name="图片 6" descr="国医堂专家合影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4255" y="2726690"/>
            <a:ext cx="3899535" cy="23475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746625" y="687705"/>
            <a:ext cx="39871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   </a:t>
            </a:r>
            <a:r>
              <a:rPr lang="zh-CN" altLang="en-US" sz="2800" b="1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设有10个医技科室，有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国医堂</a:t>
            </a:r>
            <a:r>
              <a:rPr lang="zh-CN" altLang="en-US" sz="2800" b="1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及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30个中医特色专病门诊</a:t>
            </a:r>
            <a:r>
              <a:rPr lang="zh-CN" altLang="en-US" sz="2800" b="1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。</a:t>
            </a:r>
            <a:endParaRPr lang="en-US" altLang="zh-CN" sz="2800" b="1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8596" y="2465844"/>
            <a:ext cx="41281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  </a:t>
            </a:r>
            <a:r>
              <a:rPr lang="en-US" altLang="zh-CN" sz="200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  </a:t>
            </a:r>
            <a:r>
              <a:rPr lang="zh-CN" altLang="en-US" sz="2400" b="1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现有在职干部职工409人，高级专业技术人员38人，</a:t>
            </a:r>
            <a:r>
              <a:rPr lang="zh-CN" altLang="en-US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sym typeface="+mn-ea"/>
              </a:rPr>
              <a:t>硕士34人，博士1人，省名中医1人，市名中医6人，享受市政府特殊津贴1人，全国老中医药专家学术经验继承工作指导老师1人。</a:t>
            </a:r>
            <a:endParaRPr lang="zh-CN" altLang="en-US" sz="2400" b="1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2116</Words>
  <Application>WPS 演示</Application>
  <PresentationFormat>全屏显示(16:9)</PresentationFormat>
  <Paragraphs>264</Paragraphs>
  <Slides>33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61" baseType="lpstr">
      <vt:lpstr>Arial</vt:lpstr>
      <vt:lpstr>宋体</vt:lpstr>
      <vt:lpstr>Wingdings</vt:lpstr>
      <vt:lpstr>Calibri</vt:lpstr>
      <vt:lpstr>等线</vt:lpstr>
      <vt:lpstr>微软雅黑</vt:lpstr>
      <vt:lpstr>方正小标宋简体</vt:lpstr>
      <vt:lpstr>创艺简隶书</vt:lpstr>
      <vt:lpstr>华文新魏</vt:lpstr>
      <vt:lpstr>Arial Black</vt:lpstr>
      <vt:lpstr>Arial Unicode MS</vt:lpstr>
      <vt:lpstr>方正黑体简体</vt:lpstr>
      <vt:lpstr>Arial Unicode MS</vt:lpstr>
      <vt:lpstr>Franklin Gothic Medium</vt:lpstr>
      <vt:lpstr>黑体</vt:lpstr>
      <vt:lpstr>Franklin Gothic Book</vt:lpstr>
      <vt:lpstr>Arial Narrow</vt:lpstr>
      <vt:lpstr>Lato Light</vt:lpstr>
      <vt:lpstr>Bebas Neue</vt:lpstr>
      <vt:lpstr>叶根友毛笔行书2.0版</vt:lpstr>
      <vt:lpstr>华文隶书</vt:lpstr>
      <vt:lpstr>Calibri Light</vt:lpstr>
      <vt:lpstr>Calibri</vt:lpstr>
      <vt:lpstr>等线 Light</vt:lpstr>
      <vt:lpstr>Segoe Print</vt:lpstr>
      <vt:lpstr>中國龍行書體</vt:lpstr>
      <vt:lpstr>Office 主题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              医院是江西中医药大学附属赣州中医院，广东省中医院合作医院，北京广安门医院技术合作医院、首都医科大学附属北京中医医院技术合作医院，是国家中医预防保健及康复能力建设项目单位，国家中医治未病服务能力建设扶优单位。</vt:lpstr>
      <vt:lpstr>PowerPoint 演示文稿</vt:lpstr>
      <vt:lpstr>         医院的发展战略是强中医，纳西医，立足赣南，辐射周边，建设赣粤闽湘四省边际区域中医名院。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新图表制作</dc:title>
  <dc:creator>pengzhao</dc:creator>
  <cp:lastModifiedBy>user</cp:lastModifiedBy>
  <cp:revision>175</cp:revision>
  <dcterms:created xsi:type="dcterms:W3CDTF">2015-10-09T15:15:00Z</dcterms:created>
  <dcterms:modified xsi:type="dcterms:W3CDTF">2018-05-30T00:41:28Z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  <property fmtid="{D5CDD505-2E9C-101B-9397-08002B2CF9AE}" pid="3" name="KSORubyTemplateID">
    <vt:lpwstr>2</vt:lpwstr>
  </property>
</Properties>
</file>