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handoutMasterIdLst>
    <p:handoutMasterId r:id="rId42"/>
  </p:handoutMasterIdLst>
  <p:sldIdLst>
    <p:sldId id="257" r:id="rId2"/>
    <p:sldId id="258" r:id="rId3"/>
    <p:sldId id="259" r:id="rId4"/>
    <p:sldId id="260" r:id="rId5"/>
    <p:sldId id="298" r:id="rId6"/>
    <p:sldId id="262" r:id="rId7"/>
    <p:sldId id="263" r:id="rId8"/>
    <p:sldId id="264" r:id="rId9"/>
    <p:sldId id="265" r:id="rId10"/>
    <p:sldId id="266" r:id="rId11"/>
    <p:sldId id="299" r:id="rId12"/>
    <p:sldId id="300" r:id="rId13"/>
    <p:sldId id="301" r:id="rId14"/>
    <p:sldId id="267" r:id="rId15"/>
    <p:sldId id="269" r:id="rId16"/>
    <p:sldId id="302" r:id="rId17"/>
    <p:sldId id="303" r:id="rId18"/>
    <p:sldId id="304" r:id="rId19"/>
    <p:sldId id="309" r:id="rId20"/>
    <p:sldId id="310" r:id="rId21"/>
    <p:sldId id="311" r:id="rId22"/>
    <p:sldId id="312" r:id="rId23"/>
    <p:sldId id="314" r:id="rId24"/>
    <p:sldId id="315" r:id="rId25"/>
    <p:sldId id="316" r:id="rId26"/>
    <p:sldId id="317" r:id="rId27"/>
    <p:sldId id="318" r:id="rId28"/>
    <p:sldId id="319" r:id="rId29"/>
    <p:sldId id="321" r:id="rId30"/>
    <p:sldId id="322" r:id="rId31"/>
    <p:sldId id="323" r:id="rId32"/>
    <p:sldId id="324" r:id="rId33"/>
    <p:sldId id="325" r:id="rId34"/>
    <p:sldId id="326" r:id="rId35"/>
    <p:sldId id="327" r:id="rId36"/>
    <p:sldId id="328" r:id="rId37"/>
    <p:sldId id="329" r:id="rId38"/>
    <p:sldId id="330" r:id="rId39"/>
    <p:sldId id="331" r:id="rId4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67" d="100"/>
          <a:sy n="67" d="100"/>
        </p:scale>
        <p:origin x="-1476" y="-90"/>
      </p:cViewPr>
      <p:guideLst>
        <p:guide orient="horz" pos="2160"/>
        <p:guide pos="2880"/>
      </p:guideLst>
    </p:cSldViewPr>
  </p:slideViewPr>
  <p:outlineViewPr>
    <p:cViewPr>
      <p:scale>
        <a:sx n="33" d="100"/>
        <a:sy n="33" d="100"/>
      </p:scale>
      <p:origin x="84" y="6552"/>
    </p:cViewPr>
  </p:outlineViewPr>
  <p:notesTextViewPr>
    <p:cViewPr>
      <p:scale>
        <a:sx n="100" d="100"/>
        <a:sy n="100" d="100"/>
      </p:scale>
      <p:origin x="0" y="0"/>
    </p:cViewPr>
  </p:notesTextViewPr>
  <p:notesViewPr>
    <p:cSldViewPr>
      <p:cViewPr varScale="1">
        <p:scale>
          <a:sx n="80" d="100"/>
          <a:sy n="80" d="100"/>
        </p:scale>
        <p:origin x="-21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06C0AFF-DF41-49F7-882B-93EFB8A8DE0A}" type="datetimeFigureOut">
              <a:rPr lang="zh-CN" altLang="en-US"/>
              <a:pPr>
                <a:defRPr/>
              </a:pPr>
              <a:t>2019/3/28 Thursday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E22BC814-9EA2-4917-999D-78EC5CBCE8F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0E75335-A892-4DC2-8D39-758844CB36A4}" type="datetimeFigureOut">
              <a:rPr lang="zh-CN" altLang="en-US"/>
              <a:pPr>
                <a:defRPr/>
              </a:pPr>
              <a:t>2019/3/28 Thursday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FAF9526-863B-4773-A471-C7F01D4641E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111D68-D0ED-43B7-A5C3-AAD480D40A98}" type="slidenum">
              <a:rPr lang="en-US" altLang="zh-CN"/>
              <a:pPr fontAlgn="base">
                <a:spcBef>
                  <a:spcPct val="0"/>
                </a:spcBef>
                <a:spcAft>
                  <a:spcPct val="0"/>
                </a:spcAft>
                <a:defRPr/>
              </a:pPr>
              <a:t>6</a:t>
            </a:fld>
            <a:endParaRPr lang="en-US" altLang="zh-CN"/>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E30B20-EE1A-44FD-A03E-C2E9C3DDB9ED}" type="slidenum">
              <a:rPr lang="en-US" altLang="zh-CN"/>
              <a:pPr fontAlgn="base">
                <a:spcBef>
                  <a:spcPct val="0"/>
                </a:spcBef>
                <a:spcAft>
                  <a:spcPct val="0"/>
                </a:spcAft>
                <a:defRPr/>
              </a:pPr>
              <a:t>20</a:t>
            </a:fld>
            <a:endParaRPr lang="en-US" altLang="zh-CN"/>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57BAC-42C0-4C4E-BAF5-FFC78F153D82}" type="slidenum">
              <a:rPr lang="en-US" altLang="zh-CN"/>
              <a:pPr fontAlgn="base">
                <a:spcBef>
                  <a:spcPct val="0"/>
                </a:spcBef>
                <a:spcAft>
                  <a:spcPct val="0"/>
                </a:spcAft>
                <a:defRPr/>
              </a:pPr>
              <a:t>21</a:t>
            </a:fld>
            <a:endParaRPr lang="en-US" altLang="zh-CN"/>
          </a:p>
        </p:txBody>
      </p:sp>
      <p:sp>
        <p:nvSpPr>
          <p:cNvPr id="47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613EF8-BE63-4562-87F8-A13CF72F68BA}" type="slidenum">
              <a:rPr lang="en-US" altLang="zh-CN"/>
              <a:pPr fontAlgn="base">
                <a:spcBef>
                  <a:spcPct val="0"/>
                </a:spcBef>
                <a:spcAft>
                  <a:spcPct val="0"/>
                </a:spcAft>
                <a:defRPr/>
              </a:pPr>
              <a:t>22</a:t>
            </a:fld>
            <a:endParaRPr lang="en-US" altLang="zh-CN"/>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C8CF05-65AC-4F40-BFAF-8CF17947328B}" type="slidenum">
              <a:rPr lang="en-US" altLang="zh-CN"/>
              <a:pPr fontAlgn="base">
                <a:spcBef>
                  <a:spcPct val="0"/>
                </a:spcBef>
                <a:spcAft>
                  <a:spcPct val="0"/>
                </a:spcAft>
                <a:defRPr/>
              </a:pPr>
              <a:t>23</a:t>
            </a:fld>
            <a:endParaRPr lang="en-US" altLang="zh-CN"/>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0430A6-33A2-4678-8D89-DDDF6D006E1D}" type="slidenum">
              <a:rPr lang="en-US" altLang="zh-CN"/>
              <a:pPr fontAlgn="base">
                <a:spcBef>
                  <a:spcPct val="0"/>
                </a:spcBef>
                <a:spcAft>
                  <a:spcPct val="0"/>
                </a:spcAft>
                <a:defRPr/>
              </a:pPr>
              <a:t>24</a:t>
            </a:fld>
            <a:endParaRPr lang="en-US" altLang="zh-CN"/>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DBB346-55D5-46E7-995D-DA87267947ED}" type="slidenum">
              <a:rPr lang="en-US" altLang="zh-CN"/>
              <a:pPr fontAlgn="base">
                <a:spcBef>
                  <a:spcPct val="0"/>
                </a:spcBef>
                <a:spcAft>
                  <a:spcPct val="0"/>
                </a:spcAft>
                <a:defRPr/>
              </a:pPr>
              <a:t>25</a:t>
            </a:fld>
            <a:endParaRPr lang="en-US" altLang="zh-CN"/>
          </a:p>
        </p:txBody>
      </p:sp>
      <p:sp>
        <p:nvSpPr>
          <p:cNvPr id="552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2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F68E1D-F06C-476D-BCF3-60CAC7555A50}" type="slidenum">
              <a:rPr lang="en-US" altLang="zh-CN"/>
              <a:pPr fontAlgn="base">
                <a:spcBef>
                  <a:spcPct val="0"/>
                </a:spcBef>
                <a:spcAft>
                  <a:spcPct val="0"/>
                </a:spcAft>
                <a:defRPr/>
              </a:pPr>
              <a:t>26</a:t>
            </a:fld>
            <a:endParaRPr lang="en-US" altLang="zh-CN"/>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206F27-C40F-4A4D-A74C-AF4084617CFD}" type="slidenum">
              <a:rPr lang="en-US" altLang="zh-CN"/>
              <a:pPr fontAlgn="base">
                <a:spcBef>
                  <a:spcPct val="0"/>
                </a:spcBef>
                <a:spcAft>
                  <a:spcPct val="0"/>
                </a:spcAft>
                <a:defRPr/>
              </a:pPr>
              <a:t>27</a:t>
            </a:fld>
            <a:endParaRPr lang="en-US" altLang="zh-CN"/>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238CD-C568-41FC-ADDB-9F0A6BA3039F}" type="slidenum">
              <a:rPr lang="en-US" altLang="zh-CN"/>
              <a:pPr fontAlgn="base">
                <a:spcBef>
                  <a:spcPct val="0"/>
                </a:spcBef>
                <a:spcAft>
                  <a:spcPct val="0"/>
                </a:spcAft>
                <a:defRPr/>
              </a:pPr>
              <a:t>28</a:t>
            </a:fld>
            <a:endParaRPr lang="en-US" altLang="zh-CN"/>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269B39-5A50-4795-9B09-E3C9BEC11D8F}" type="slidenum">
              <a:rPr lang="en-US" altLang="zh-CN"/>
              <a:pPr fontAlgn="base">
                <a:spcBef>
                  <a:spcPct val="0"/>
                </a:spcBef>
                <a:spcAft>
                  <a:spcPct val="0"/>
                </a:spcAft>
                <a:defRPr/>
              </a:pPr>
              <a:t>29</a:t>
            </a:fld>
            <a:endParaRPr lang="en-US" altLang="zh-CN"/>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smtClean="0"/>
              <a:t>大家都知道，</a:t>
            </a:r>
            <a:r>
              <a:rPr lang="zh-CN" altLang="en-US" b="1" smtClean="0">
                <a:solidFill>
                  <a:srgbClr val="C00000"/>
                </a:solidFill>
                <a:ea typeface="黑体" pitchFamily="49" charset="-122"/>
              </a:rPr>
              <a:t>中医药历史悠久，</a:t>
            </a:r>
            <a:r>
              <a:rPr lang="zh-CN" altLang="en-US" b="1" smtClean="0">
                <a:latin typeface="黑体" pitchFamily="49" charset="-122"/>
                <a:ea typeface="黑体" pitchFamily="49" charset="-122"/>
              </a:rPr>
              <a:t>是我们中华民族的瑰宝，她</a:t>
            </a:r>
            <a:r>
              <a:rPr lang="zh-CN" altLang="en-US" b="1" smtClean="0">
                <a:solidFill>
                  <a:srgbClr val="FF0000"/>
                </a:solidFill>
                <a:latin typeface="黑体" pitchFamily="49" charset="-122"/>
                <a:ea typeface="黑体" pitchFamily="49" charset="-122"/>
              </a:rPr>
              <a:t>起源于夏商西周时期，比西方医学早了近</a:t>
            </a:r>
            <a:r>
              <a:rPr lang="en-US" altLang="zh-CN" b="1" smtClean="0">
                <a:solidFill>
                  <a:srgbClr val="FF0000"/>
                </a:solidFill>
                <a:latin typeface="黑体" pitchFamily="49" charset="-122"/>
                <a:ea typeface="黑体" pitchFamily="49" charset="-122"/>
              </a:rPr>
              <a:t>1000</a:t>
            </a:r>
            <a:r>
              <a:rPr lang="zh-CN" altLang="en-US" b="1" smtClean="0">
                <a:solidFill>
                  <a:srgbClr val="FF0000"/>
                </a:solidFill>
                <a:latin typeface="黑体" pitchFamily="49" charset="-122"/>
                <a:ea typeface="黑体" pitchFamily="49" charset="-122"/>
              </a:rPr>
              <a:t>年，到</a:t>
            </a:r>
            <a:r>
              <a:rPr lang="zh-CN" altLang="en-US" b="1" smtClean="0">
                <a:latin typeface="黑体" pitchFamily="49" charset="-122"/>
                <a:ea typeface="黑体" pitchFamily="49" charset="-122"/>
              </a:rPr>
              <a:t>从</a:t>
            </a:r>
            <a:r>
              <a:rPr lang="zh-CN" altLang="en-US" b="1" smtClean="0">
                <a:solidFill>
                  <a:srgbClr val="FF0000"/>
                </a:solidFill>
                <a:latin typeface="黑体" pitchFamily="49" charset="-122"/>
                <a:ea typeface="黑体" pitchFamily="49" charset="-122"/>
              </a:rPr>
              <a:t>战国到秦汉时期</a:t>
            </a:r>
            <a:r>
              <a:rPr lang="zh-CN" altLang="en-US" b="1" smtClean="0">
                <a:latin typeface="黑体" pitchFamily="49" charset="-122"/>
                <a:ea typeface="黑体" pitchFamily="49" charset="-122"/>
              </a:rPr>
              <a:t>，</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黄帝内经</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黄帝八十一难经</a:t>
            </a:r>
            <a:r>
              <a:rPr lang="en-US" altLang="zh-CN" b="1" smtClean="0">
                <a:latin typeface="黑体" pitchFamily="49" charset="-122"/>
                <a:ea typeface="黑体" pitchFamily="49" charset="-122"/>
              </a:rPr>
              <a:t> 》</a:t>
            </a:r>
            <a:r>
              <a:rPr lang="zh-CN" altLang="en-US" b="1" smtClean="0">
                <a:latin typeface="黑体" pitchFamily="49" charset="-122"/>
                <a:ea typeface="黑体" pitchFamily="49" charset="-122"/>
              </a:rPr>
              <a:t>、</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神农本草经</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伤寒杂病论</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四部经典医著的形成问世，标志着</a:t>
            </a:r>
            <a:r>
              <a:rPr lang="zh-CN" altLang="en-US" b="1" smtClean="0">
                <a:solidFill>
                  <a:srgbClr val="FF0000"/>
                </a:solidFill>
                <a:latin typeface="黑体" pitchFamily="49" charset="-122"/>
                <a:ea typeface="黑体" pitchFamily="49" charset="-122"/>
              </a:rPr>
              <a:t>中医学术体系的形成</a:t>
            </a:r>
            <a:r>
              <a:rPr lang="zh-CN" altLang="en-US" b="1" smtClean="0">
                <a:latin typeface="黑体" pitchFamily="49" charset="-122"/>
                <a:ea typeface="黑体" pitchFamily="49" charset="-122"/>
              </a:rPr>
              <a:t>。</a:t>
            </a:r>
            <a:endParaRPr lang="zh-CN" altLang="en-US" b="1" smtClean="0">
              <a:solidFill>
                <a:srgbClr val="FF0000"/>
              </a:solidFill>
              <a:latin typeface="黑体" pitchFamily="49" charset="-122"/>
              <a:ea typeface="黑体" pitchFamily="49" charset="-122"/>
            </a:endParaRPr>
          </a:p>
          <a:p>
            <a:pPr eaLnBrk="1" hangingPunct="1">
              <a:spcBef>
                <a:spcPct val="0"/>
              </a:spcBef>
            </a:pPr>
            <a:endParaRPr lang="zh-CN" altLang="en-US" smtClean="0"/>
          </a:p>
        </p:txBody>
      </p:sp>
      <p:sp>
        <p:nvSpPr>
          <p:cNvPr id="24579" name="幻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EAE0AA-57F3-4524-8822-586245CEBAA9}" type="slidenum">
              <a:rPr lang="zh-CN" altLang="en-US"/>
              <a:pPr fontAlgn="base">
                <a:spcBef>
                  <a:spcPct val="0"/>
                </a:spcBef>
                <a:spcAft>
                  <a:spcPct val="0"/>
                </a:spcAft>
                <a:defRPr/>
              </a:pPr>
              <a:t>7</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52DB8-BB24-4693-8524-7EB4E80E48F3}" type="slidenum">
              <a:rPr lang="en-US" altLang="zh-CN"/>
              <a:pPr fontAlgn="base">
                <a:spcBef>
                  <a:spcPct val="0"/>
                </a:spcBef>
                <a:spcAft>
                  <a:spcPct val="0"/>
                </a:spcAft>
                <a:defRPr/>
              </a:pPr>
              <a:t>30</a:t>
            </a:fld>
            <a:endParaRPr lang="en-US" altLang="zh-CN"/>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D11A6-52B7-4B45-B14D-8E362AFC3343}" type="slidenum">
              <a:rPr lang="en-US" altLang="zh-CN"/>
              <a:pPr fontAlgn="base">
                <a:spcBef>
                  <a:spcPct val="0"/>
                </a:spcBef>
                <a:spcAft>
                  <a:spcPct val="0"/>
                </a:spcAft>
                <a:defRPr/>
              </a:pPr>
              <a:t>31</a:t>
            </a:fld>
            <a:endParaRPr lang="en-US" altLang="zh-CN"/>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AAE3F2-69E6-46EA-AD94-72AE39F8B885}" type="slidenum">
              <a:rPr lang="en-US" altLang="zh-CN"/>
              <a:pPr fontAlgn="base">
                <a:spcBef>
                  <a:spcPct val="0"/>
                </a:spcBef>
                <a:spcAft>
                  <a:spcPct val="0"/>
                </a:spcAft>
                <a:defRPr/>
              </a:pPr>
              <a:t>32</a:t>
            </a:fld>
            <a:endParaRPr lang="en-US" altLang="zh-CN"/>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73737-9325-4499-A1EF-9E691EE7C164}" type="slidenum">
              <a:rPr lang="en-US" altLang="zh-CN"/>
              <a:pPr fontAlgn="base">
                <a:spcBef>
                  <a:spcPct val="0"/>
                </a:spcBef>
                <a:spcAft>
                  <a:spcPct val="0"/>
                </a:spcAft>
                <a:defRPr/>
              </a:pPr>
              <a:t>33</a:t>
            </a:fld>
            <a:endParaRPr lang="en-US" altLang="zh-CN"/>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0AF525-A8E8-466D-886E-D88D1B5251E4}" type="slidenum">
              <a:rPr lang="en-US" altLang="zh-CN"/>
              <a:pPr fontAlgn="base">
                <a:spcBef>
                  <a:spcPct val="0"/>
                </a:spcBef>
                <a:spcAft>
                  <a:spcPct val="0"/>
                </a:spcAft>
                <a:defRPr/>
              </a:pPr>
              <a:t>34</a:t>
            </a:fld>
            <a:endParaRPr lang="en-US" altLang="zh-CN"/>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90DD6-874D-4058-AA2F-7A78F5E3014A}" type="slidenum">
              <a:rPr lang="en-US" altLang="zh-CN"/>
              <a:pPr fontAlgn="base">
                <a:spcBef>
                  <a:spcPct val="0"/>
                </a:spcBef>
                <a:spcAft>
                  <a:spcPct val="0"/>
                </a:spcAft>
                <a:defRPr/>
              </a:pPr>
              <a:t>35</a:t>
            </a:fld>
            <a:endParaRPr lang="en-US" altLang="zh-CN"/>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B3650B-8EA1-4C59-A754-B3703605EC8B}" type="slidenum">
              <a:rPr lang="en-US" altLang="zh-CN"/>
              <a:pPr fontAlgn="base">
                <a:spcBef>
                  <a:spcPct val="0"/>
                </a:spcBef>
                <a:spcAft>
                  <a:spcPct val="0"/>
                </a:spcAft>
                <a:defRPr/>
              </a:pPr>
              <a:t>36</a:t>
            </a:fld>
            <a:endParaRPr lang="en-US" altLang="zh-CN"/>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67FE5F-3458-4BCA-BDE2-AAFF1864855B}" type="slidenum">
              <a:rPr lang="en-US" altLang="zh-CN"/>
              <a:pPr fontAlgn="base">
                <a:spcBef>
                  <a:spcPct val="0"/>
                </a:spcBef>
                <a:spcAft>
                  <a:spcPct val="0"/>
                </a:spcAft>
                <a:defRPr/>
              </a:pPr>
              <a:t>37</a:t>
            </a:fld>
            <a:endParaRPr lang="en-US" altLang="zh-CN"/>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50000"/>
              </a:lnSpc>
              <a:spcBef>
                <a:spcPct val="0"/>
              </a:spcBef>
              <a:buClr>
                <a:srgbClr val="FF0000"/>
              </a:buClr>
              <a:buFont typeface="Wingdings" pitchFamily="2" charset="2"/>
              <a:buNone/>
            </a:pPr>
            <a:r>
              <a:rPr lang="zh-CN" altLang="en-US" smtClean="0">
                <a:latin typeface="Arial" charset="0"/>
              </a:rPr>
              <a:t>而关于中医肿瘤的起源与发展，要追朔到</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周礼天官</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，那时就有食医、疾医、疡医、兽医的区分。</a:t>
            </a:r>
            <a:r>
              <a:rPr lang="zh-CN" altLang="en-US" b="1" smtClean="0">
                <a:solidFill>
                  <a:srgbClr val="FF0000"/>
                </a:solidFill>
                <a:latin typeface="黑体" pitchFamily="49" charset="-122"/>
                <a:ea typeface="黑体" pitchFamily="49" charset="-122"/>
              </a:rPr>
              <a:t>肿瘤就属于疡科的范筹；</a:t>
            </a:r>
            <a:r>
              <a:rPr lang="zh-CN" altLang="zh-CN" b="1" smtClean="0">
                <a:latin typeface="黑体" pitchFamily="49" charset="-122"/>
                <a:ea typeface="黑体" pitchFamily="49" charset="-122"/>
              </a:rPr>
              <a:t>《说文解字》</a:t>
            </a:r>
            <a:r>
              <a:rPr lang="zh-CN" altLang="en-US" b="1" smtClean="0">
                <a:latin typeface="黑体" pitchFamily="49" charset="-122"/>
                <a:ea typeface="黑体" pitchFamily="49" charset="-122"/>
              </a:rPr>
              <a:t>解释瘤字微</a:t>
            </a:r>
            <a:r>
              <a:rPr lang="zh-CN" altLang="zh-CN" b="1" smtClean="0">
                <a:latin typeface="黑体" pitchFamily="49" charset="-122"/>
                <a:ea typeface="黑体" pitchFamily="49" charset="-122"/>
              </a:rPr>
              <a:t>：“</a:t>
            </a:r>
            <a:r>
              <a:rPr lang="zh-CN" altLang="zh-CN" b="1" smtClean="0">
                <a:solidFill>
                  <a:srgbClr val="FF0000"/>
                </a:solidFill>
                <a:latin typeface="黑体" pitchFamily="49" charset="-122"/>
                <a:ea typeface="黑体" pitchFamily="49" charset="-122"/>
              </a:rPr>
              <a:t>瘤</a:t>
            </a:r>
            <a:r>
              <a:rPr lang="zh-CN" altLang="zh-CN" b="1" smtClean="0">
                <a:latin typeface="黑体" pitchFamily="49" charset="-122"/>
                <a:ea typeface="黑体" pitchFamily="49" charset="-122"/>
              </a:rPr>
              <a:t>，肿也，从病，留声”</a:t>
            </a:r>
            <a:endParaRPr lang="en-US" altLang="zh-CN" b="1" smtClean="0">
              <a:latin typeface="黑体" pitchFamily="49" charset="-122"/>
              <a:ea typeface="黑体" pitchFamily="49" charset="-122"/>
            </a:endParaRPr>
          </a:p>
          <a:p>
            <a:pPr eaLnBrk="1" hangingPunct="1">
              <a:lnSpc>
                <a:spcPct val="150000"/>
              </a:lnSpc>
              <a:spcBef>
                <a:spcPct val="0"/>
              </a:spcBef>
              <a:buClr>
                <a:srgbClr val="FF0000"/>
              </a:buClr>
              <a:buFont typeface="Wingdings" pitchFamily="2" charset="2"/>
              <a:buNone/>
            </a:pPr>
            <a:r>
              <a:rPr lang="zh-CN" altLang="en-US" b="1" smtClean="0">
                <a:latin typeface="黑体" pitchFamily="49" charset="-122"/>
                <a:ea typeface="黑体" pitchFamily="49" charset="-122"/>
              </a:rPr>
              <a:t>而</a:t>
            </a:r>
            <a:r>
              <a:rPr lang="zh-CN" altLang="zh-CN" b="1" smtClean="0">
                <a:solidFill>
                  <a:srgbClr val="FF0000"/>
                </a:solidFill>
                <a:latin typeface="黑体" pitchFamily="49" charset="-122"/>
                <a:ea typeface="黑体" pitchFamily="49" charset="-122"/>
              </a:rPr>
              <a:t>癌</a:t>
            </a:r>
            <a:r>
              <a:rPr lang="zh-CN" altLang="zh-CN" b="1" smtClean="0">
                <a:latin typeface="黑体" pitchFamily="49" charset="-122"/>
                <a:ea typeface="黑体" pitchFamily="49" charset="-122"/>
              </a:rPr>
              <a:t>字首见</a:t>
            </a:r>
            <a:r>
              <a:rPr lang="zh-CN" altLang="en-US" b="1" smtClean="0">
                <a:latin typeface="黑体" pitchFamily="49" charset="-122"/>
                <a:ea typeface="黑体" pitchFamily="49" charset="-122"/>
              </a:rPr>
              <a:t>于宋代</a:t>
            </a:r>
            <a:r>
              <a:rPr lang="zh-CN" altLang="zh-CN" b="1" smtClean="0">
                <a:latin typeface="黑体" pitchFamily="49" charset="-122"/>
                <a:ea typeface="黑体" pitchFamily="49" charset="-122"/>
              </a:rPr>
              <a:t>《卫济宝书</a:t>
            </a:r>
            <a:r>
              <a:rPr lang="zh-CN" altLang="en-US" b="1" smtClean="0">
                <a:latin typeface="黑体" pitchFamily="49" charset="-122"/>
                <a:ea typeface="黑体" pitchFamily="49" charset="-122"/>
              </a:rPr>
              <a:t>；后世</a:t>
            </a:r>
            <a:r>
              <a:rPr lang="zh-CN" altLang="zh-CN" b="1" smtClean="0">
                <a:solidFill>
                  <a:srgbClr val="FF0000"/>
                </a:solidFill>
                <a:latin typeface="黑体" pitchFamily="49" charset="-122"/>
                <a:ea typeface="黑体" pitchFamily="49" charset="-122"/>
              </a:rPr>
              <a:t>古医籍中</a:t>
            </a:r>
            <a:r>
              <a:rPr lang="zh-CN" altLang="en-US" b="1" smtClean="0">
                <a:solidFill>
                  <a:srgbClr val="FF0000"/>
                </a:solidFill>
                <a:latin typeface="黑体" pitchFamily="49" charset="-122"/>
                <a:ea typeface="黑体" pitchFamily="49" charset="-122"/>
              </a:rPr>
              <a:t>有</a:t>
            </a:r>
            <a:r>
              <a:rPr lang="zh-CN" altLang="zh-CN" b="1" smtClean="0">
                <a:solidFill>
                  <a:srgbClr val="FF0000"/>
                </a:solidFill>
                <a:latin typeface="黑体" pitchFamily="49" charset="-122"/>
                <a:ea typeface="黑体" pitchFamily="49" charset="-122"/>
              </a:rPr>
              <a:t>较多</a:t>
            </a:r>
            <a:r>
              <a:rPr lang="zh-CN" altLang="en-US" b="1" smtClean="0">
                <a:solidFill>
                  <a:srgbClr val="FF0000"/>
                </a:solidFill>
                <a:latin typeface="黑体" pitchFamily="49" charset="-122"/>
                <a:ea typeface="黑体" pitchFamily="49" charset="-122"/>
              </a:rPr>
              <a:t>的癌症的描述</a:t>
            </a:r>
            <a:r>
              <a:rPr lang="zh-CN" altLang="zh-CN" b="1" smtClean="0">
                <a:solidFill>
                  <a:srgbClr val="FF0000"/>
                </a:solidFill>
                <a:latin typeface="黑体" pitchFamily="49" charset="-122"/>
                <a:ea typeface="黑体" pitchFamily="49" charset="-122"/>
              </a:rPr>
              <a:t>：</a:t>
            </a:r>
            <a:r>
              <a:rPr lang="zh-CN" altLang="zh-CN" b="1" smtClean="0">
                <a:latin typeface="黑体" pitchFamily="49" charset="-122"/>
                <a:ea typeface="黑体" pitchFamily="49" charset="-122"/>
              </a:rPr>
              <a:t>如甲状腺癌“石瘿”，肝癌“肝积”</a:t>
            </a:r>
            <a:r>
              <a:rPr lang="zh-CN" altLang="en-US" b="1" smtClean="0">
                <a:latin typeface="黑体" pitchFamily="49" charset="-122"/>
                <a:ea typeface="黑体" pitchFamily="49" charset="-122"/>
              </a:rPr>
              <a:t>，乳腺癌</a:t>
            </a:r>
            <a:r>
              <a:rPr lang="zh-CN" altLang="zh-CN" b="1" smtClean="0">
                <a:latin typeface="黑体" pitchFamily="49" charset="-122"/>
                <a:ea typeface="黑体" pitchFamily="49" charset="-122"/>
              </a:rPr>
              <a:t>“乳岩”</a:t>
            </a:r>
            <a:r>
              <a:rPr lang="zh-CN" altLang="en-US" b="1" smtClean="0">
                <a:latin typeface="黑体" pitchFamily="49" charset="-122"/>
                <a:ea typeface="黑体" pitchFamily="49" charset="-122"/>
              </a:rPr>
              <a:t>，食管癌</a:t>
            </a:r>
            <a:r>
              <a:rPr lang="zh-CN" altLang="zh-CN" b="1" smtClean="0">
                <a:latin typeface="黑体" pitchFamily="49" charset="-122"/>
                <a:ea typeface="黑体" pitchFamily="49" charset="-122"/>
              </a:rPr>
              <a:t> “噎膈”</a:t>
            </a:r>
            <a:r>
              <a:rPr lang="zh-CN" altLang="en-US" b="1" smtClean="0">
                <a:latin typeface="黑体" pitchFamily="49" charset="-122"/>
                <a:ea typeface="黑体" pitchFamily="49" charset="-122"/>
              </a:rPr>
              <a:t>等，并记载有相应的治疗方法</a:t>
            </a:r>
            <a:r>
              <a:rPr lang="zh-CN" altLang="zh-CN" b="1" smtClean="0">
                <a:latin typeface="黑体" pitchFamily="49" charset="-122"/>
                <a:ea typeface="黑体" pitchFamily="49" charset="-122"/>
              </a:rPr>
              <a:t>。</a:t>
            </a:r>
            <a:r>
              <a:rPr lang="en-US" altLang="zh-CN" b="1" smtClean="0">
                <a:latin typeface="黑体" pitchFamily="49" charset="-122"/>
                <a:ea typeface="黑体" pitchFamily="49" charset="-122"/>
              </a:rPr>
              <a:t> </a:t>
            </a:r>
            <a:endParaRPr lang="en-US" altLang="zh-CN" sz="1100" b="1" smtClean="0">
              <a:latin typeface="黑体" pitchFamily="49" charset="-122"/>
              <a:ea typeface="黑体" pitchFamily="49" charset="-122"/>
            </a:endParaRPr>
          </a:p>
          <a:p>
            <a:pPr eaLnBrk="1" hangingPunct="1">
              <a:spcBef>
                <a:spcPct val="0"/>
              </a:spcBef>
            </a:pPr>
            <a:endParaRPr lang="zh-CN" altLang="en-US" smtClean="0">
              <a:latin typeface="Arial" charset="0"/>
            </a:endParaRPr>
          </a:p>
        </p:txBody>
      </p:sp>
      <p:sp>
        <p:nvSpPr>
          <p:cNvPr id="26627" name="幻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FC0266-E03B-48F4-BFB7-EB32437C6403}" type="slidenum">
              <a:rPr lang="zh-CN" altLang="en-US"/>
              <a:pPr fontAlgn="base">
                <a:spcBef>
                  <a:spcPct val="0"/>
                </a:spcBef>
                <a:spcAft>
                  <a:spcPct val="0"/>
                </a:spcAft>
                <a:defRPr/>
              </a:pPr>
              <a:t>8</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noTextEdi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150000"/>
              </a:lnSpc>
              <a:spcBef>
                <a:spcPct val="0"/>
              </a:spcBef>
              <a:buClr>
                <a:srgbClr val="FF0000"/>
              </a:buClr>
              <a:buFont typeface="Wingdings" pitchFamily="2" charset="2"/>
              <a:buNone/>
            </a:pPr>
            <a:r>
              <a:rPr lang="zh-CN" altLang="en-US" smtClean="0">
                <a:latin typeface="Arial" charset="0"/>
              </a:rPr>
              <a:t>而关于中医肿瘤的起源与发展，要追朔到</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周礼天官</a:t>
            </a:r>
            <a:r>
              <a:rPr lang="en-US" altLang="zh-CN" b="1" smtClean="0">
                <a:latin typeface="黑体" pitchFamily="49" charset="-122"/>
                <a:ea typeface="黑体" pitchFamily="49" charset="-122"/>
              </a:rPr>
              <a:t>》</a:t>
            </a:r>
            <a:r>
              <a:rPr lang="zh-CN" altLang="en-US" b="1" smtClean="0">
                <a:latin typeface="黑体" pitchFamily="49" charset="-122"/>
                <a:ea typeface="黑体" pitchFamily="49" charset="-122"/>
              </a:rPr>
              <a:t>，那时就有食医、疾医、疡医、兽医的区分。</a:t>
            </a:r>
            <a:r>
              <a:rPr lang="zh-CN" altLang="en-US" b="1" smtClean="0">
                <a:solidFill>
                  <a:srgbClr val="FF0000"/>
                </a:solidFill>
                <a:latin typeface="黑体" pitchFamily="49" charset="-122"/>
                <a:ea typeface="黑体" pitchFamily="49" charset="-122"/>
              </a:rPr>
              <a:t>肿瘤就属于疡科的范筹；</a:t>
            </a:r>
            <a:r>
              <a:rPr lang="zh-CN" altLang="zh-CN" b="1" smtClean="0">
                <a:latin typeface="黑体" pitchFamily="49" charset="-122"/>
                <a:ea typeface="黑体" pitchFamily="49" charset="-122"/>
              </a:rPr>
              <a:t>《说文解字》</a:t>
            </a:r>
            <a:r>
              <a:rPr lang="zh-CN" altLang="en-US" b="1" smtClean="0">
                <a:latin typeface="黑体" pitchFamily="49" charset="-122"/>
                <a:ea typeface="黑体" pitchFamily="49" charset="-122"/>
              </a:rPr>
              <a:t>解释瘤字微</a:t>
            </a:r>
            <a:r>
              <a:rPr lang="zh-CN" altLang="zh-CN" b="1" smtClean="0">
                <a:latin typeface="黑体" pitchFamily="49" charset="-122"/>
                <a:ea typeface="黑体" pitchFamily="49" charset="-122"/>
              </a:rPr>
              <a:t>：“</a:t>
            </a:r>
            <a:r>
              <a:rPr lang="zh-CN" altLang="zh-CN" b="1" smtClean="0">
                <a:solidFill>
                  <a:srgbClr val="FF0000"/>
                </a:solidFill>
                <a:latin typeface="黑体" pitchFamily="49" charset="-122"/>
                <a:ea typeface="黑体" pitchFamily="49" charset="-122"/>
              </a:rPr>
              <a:t>瘤</a:t>
            </a:r>
            <a:r>
              <a:rPr lang="zh-CN" altLang="zh-CN" b="1" smtClean="0">
                <a:latin typeface="黑体" pitchFamily="49" charset="-122"/>
                <a:ea typeface="黑体" pitchFamily="49" charset="-122"/>
              </a:rPr>
              <a:t>，肿也，从病，留声”</a:t>
            </a:r>
            <a:endParaRPr lang="en-US" altLang="zh-CN" b="1" smtClean="0">
              <a:latin typeface="黑体" pitchFamily="49" charset="-122"/>
              <a:ea typeface="黑体" pitchFamily="49" charset="-122"/>
            </a:endParaRPr>
          </a:p>
          <a:p>
            <a:pPr eaLnBrk="1" hangingPunct="1">
              <a:lnSpc>
                <a:spcPct val="150000"/>
              </a:lnSpc>
              <a:spcBef>
                <a:spcPct val="0"/>
              </a:spcBef>
              <a:buClr>
                <a:srgbClr val="FF0000"/>
              </a:buClr>
              <a:buFont typeface="Wingdings" pitchFamily="2" charset="2"/>
              <a:buNone/>
            </a:pPr>
            <a:r>
              <a:rPr lang="zh-CN" altLang="en-US" b="1" smtClean="0">
                <a:latin typeface="黑体" pitchFamily="49" charset="-122"/>
                <a:ea typeface="黑体" pitchFamily="49" charset="-122"/>
              </a:rPr>
              <a:t>而</a:t>
            </a:r>
            <a:r>
              <a:rPr lang="zh-CN" altLang="zh-CN" b="1" smtClean="0">
                <a:solidFill>
                  <a:srgbClr val="FF0000"/>
                </a:solidFill>
                <a:latin typeface="黑体" pitchFamily="49" charset="-122"/>
                <a:ea typeface="黑体" pitchFamily="49" charset="-122"/>
              </a:rPr>
              <a:t>癌</a:t>
            </a:r>
            <a:r>
              <a:rPr lang="zh-CN" altLang="zh-CN" b="1" smtClean="0">
                <a:latin typeface="黑体" pitchFamily="49" charset="-122"/>
                <a:ea typeface="黑体" pitchFamily="49" charset="-122"/>
              </a:rPr>
              <a:t>字首见</a:t>
            </a:r>
            <a:r>
              <a:rPr lang="zh-CN" altLang="en-US" b="1" smtClean="0">
                <a:latin typeface="黑体" pitchFamily="49" charset="-122"/>
                <a:ea typeface="黑体" pitchFamily="49" charset="-122"/>
              </a:rPr>
              <a:t>于宋代</a:t>
            </a:r>
            <a:r>
              <a:rPr lang="zh-CN" altLang="zh-CN" b="1" smtClean="0">
                <a:latin typeface="黑体" pitchFamily="49" charset="-122"/>
                <a:ea typeface="黑体" pitchFamily="49" charset="-122"/>
              </a:rPr>
              <a:t>《卫济宝书</a:t>
            </a:r>
            <a:r>
              <a:rPr lang="zh-CN" altLang="en-US" b="1" smtClean="0">
                <a:latin typeface="黑体" pitchFamily="49" charset="-122"/>
                <a:ea typeface="黑体" pitchFamily="49" charset="-122"/>
              </a:rPr>
              <a:t>；后世</a:t>
            </a:r>
            <a:r>
              <a:rPr lang="zh-CN" altLang="zh-CN" b="1" smtClean="0">
                <a:solidFill>
                  <a:srgbClr val="FF0000"/>
                </a:solidFill>
                <a:latin typeface="黑体" pitchFamily="49" charset="-122"/>
                <a:ea typeface="黑体" pitchFamily="49" charset="-122"/>
              </a:rPr>
              <a:t>古医籍中</a:t>
            </a:r>
            <a:r>
              <a:rPr lang="zh-CN" altLang="en-US" b="1" smtClean="0">
                <a:solidFill>
                  <a:srgbClr val="FF0000"/>
                </a:solidFill>
                <a:latin typeface="黑体" pitchFamily="49" charset="-122"/>
                <a:ea typeface="黑体" pitchFamily="49" charset="-122"/>
              </a:rPr>
              <a:t>有</a:t>
            </a:r>
            <a:r>
              <a:rPr lang="zh-CN" altLang="zh-CN" b="1" smtClean="0">
                <a:solidFill>
                  <a:srgbClr val="FF0000"/>
                </a:solidFill>
                <a:latin typeface="黑体" pitchFamily="49" charset="-122"/>
                <a:ea typeface="黑体" pitchFamily="49" charset="-122"/>
              </a:rPr>
              <a:t>较多</a:t>
            </a:r>
            <a:r>
              <a:rPr lang="zh-CN" altLang="en-US" b="1" smtClean="0">
                <a:solidFill>
                  <a:srgbClr val="FF0000"/>
                </a:solidFill>
                <a:latin typeface="黑体" pitchFamily="49" charset="-122"/>
                <a:ea typeface="黑体" pitchFamily="49" charset="-122"/>
              </a:rPr>
              <a:t>的癌症的描述</a:t>
            </a:r>
            <a:r>
              <a:rPr lang="zh-CN" altLang="zh-CN" b="1" smtClean="0">
                <a:solidFill>
                  <a:srgbClr val="FF0000"/>
                </a:solidFill>
                <a:latin typeface="黑体" pitchFamily="49" charset="-122"/>
                <a:ea typeface="黑体" pitchFamily="49" charset="-122"/>
              </a:rPr>
              <a:t>：</a:t>
            </a:r>
            <a:r>
              <a:rPr lang="zh-CN" altLang="zh-CN" b="1" smtClean="0">
                <a:latin typeface="黑体" pitchFamily="49" charset="-122"/>
                <a:ea typeface="黑体" pitchFamily="49" charset="-122"/>
              </a:rPr>
              <a:t>如甲状腺癌“石瘿”，肝癌“肝积”</a:t>
            </a:r>
            <a:r>
              <a:rPr lang="zh-CN" altLang="en-US" b="1" smtClean="0">
                <a:latin typeface="黑体" pitchFamily="49" charset="-122"/>
                <a:ea typeface="黑体" pitchFamily="49" charset="-122"/>
              </a:rPr>
              <a:t>，乳腺癌</a:t>
            </a:r>
            <a:r>
              <a:rPr lang="zh-CN" altLang="zh-CN" b="1" smtClean="0">
                <a:latin typeface="黑体" pitchFamily="49" charset="-122"/>
                <a:ea typeface="黑体" pitchFamily="49" charset="-122"/>
              </a:rPr>
              <a:t>“乳岩”</a:t>
            </a:r>
            <a:r>
              <a:rPr lang="zh-CN" altLang="en-US" b="1" smtClean="0">
                <a:latin typeface="黑体" pitchFamily="49" charset="-122"/>
                <a:ea typeface="黑体" pitchFamily="49" charset="-122"/>
              </a:rPr>
              <a:t>，食管癌</a:t>
            </a:r>
            <a:r>
              <a:rPr lang="zh-CN" altLang="zh-CN" b="1" smtClean="0">
                <a:latin typeface="黑体" pitchFamily="49" charset="-122"/>
                <a:ea typeface="黑体" pitchFamily="49" charset="-122"/>
              </a:rPr>
              <a:t> “噎膈”</a:t>
            </a:r>
            <a:r>
              <a:rPr lang="zh-CN" altLang="en-US" b="1" smtClean="0">
                <a:latin typeface="黑体" pitchFamily="49" charset="-122"/>
                <a:ea typeface="黑体" pitchFamily="49" charset="-122"/>
              </a:rPr>
              <a:t>等，并记载有相应的治疗方法</a:t>
            </a:r>
            <a:r>
              <a:rPr lang="zh-CN" altLang="zh-CN" b="1" smtClean="0">
                <a:latin typeface="黑体" pitchFamily="49" charset="-122"/>
                <a:ea typeface="黑体" pitchFamily="49" charset="-122"/>
              </a:rPr>
              <a:t>。</a:t>
            </a:r>
            <a:r>
              <a:rPr lang="en-US" altLang="zh-CN" b="1" smtClean="0">
                <a:latin typeface="黑体" pitchFamily="49" charset="-122"/>
                <a:ea typeface="黑体" pitchFamily="49" charset="-122"/>
              </a:rPr>
              <a:t> </a:t>
            </a:r>
            <a:endParaRPr lang="en-US" altLang="zh-CN" sz="1100" b="1" smtClean="0">
              <a:latin typeface="黑体" pitchFamily="49" charset="-122"/>
              <a:ea typeface="黑体" pitchFamily="49" charset="-122"/>
            </a:endParaRPr>
          </a:p>
          <a:p>
            <a:pPr eaLnBrk="1" hangingPunct="1">
              <a:spcBef>
                <a:spcPct val="0"/>
              </a:spcBef>
            </a:pPr>
            <a:endParaRPr lang="zh-CN" altLang="en-US" smtClean="0">
              <a:latin typeface="Arial" charset="0"/>
            </a:endParaRPr>
          </a:p>
        </p:txBody>
      </p:sp>
      <p:sp>
        <p:nvSpPr>
          <p:cNvPr id="28675" name="幻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5DFDC8-9C96-4C7E-AC21-295EC553115F}" type="slidenum">
              <a:rPr lang="zh-CN" altLang="en-US"/>
              <a:pPr fontAlgn="base">
                <a:spcBef>
                  <a:spcPct val="0"/>
                </a:spcBef>
                <a:spcAft>
                  <a:spcPct val="0"/>
                </a:spcAft>
                <a:defRPr/>
              </a:pPr>
              <a:t>9</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0D3CD6-805B-4DFA-9B58-EE0FF1AB5574}" type="slidenum">
              <a:rPr lang="en-US" altLang="zh-CN"/>
              <a:pPr fontAlgn="base">
                <a:spcBef>
                  <a:spcPct val="0"/>
                </a:spcBef>
                <a:spcAft>
                  <a:spcPct val="0"/>
                </a:spcAft>
                <a:defRPr/>
              </a:pPr>
              <a:t>14</a:t>
            </a:fld>
            <a:endParaRPr lang="en-US" altLang="zh-CN"/>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6493F-C6DE-4FF8-8603-A161099E871F}" type="slidenum">
              <a:rPr lang="en-US" altLang="zh-CN"/>
              <a:pPr fontAlgn="base">
                <a:spcBef>
                  <a:spcPct val="0"/>
                </a:spcBef>
                <a:spcAft>
                  <a:spcPct val="0"/>
                </a:spcAft>
                <a:defRPr/>
              </a:pPr>
              <a:t>16</a:t>
            </a:fld>
            <a:endParaRPr lang="en-US" altLang="zh-CN"/>
          </a:p>
        </p:txBody>
      </p:sp>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73A9CD-CD3E-4264-8AF5-EF7599CB23F7}" type="slidenum">
              <a:rPr lang="en-US" altLang="zh-CN"/>
              <a:pPr fontAlgn="base">
                <a:spcBef>
                  <a:spcPct val="0"/>
                </a:spcBef>
                <a:spcAft>
                  <a:spcPct val="0"/>
                </a:spcAft>
                <a:defRPr/>
              </a:pPr>
              <a:t>17</a:t>
            </a:fld>
            <a:endParaRPr lang="en-US" altLang="zh-CN"/>
          </a:p>
        </p:txBody>
      </p:sp>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653C04-3568-4F9E-B1E1-B9C410364C03}" type="slidenum">
              <a:rPr lang="en-US" altLang="zh-CN"/>
              <a:pPr fontAlgn="base">
                <a:spcBef>
                  <a:spcPct val="0"/>
                </a:spcBef>
                <a:spcAft>
                  <a:spcPct val="0"/>
                </a:spcAft>
                <a:defRPr/>
              </a:pPr>
              <a:t>18</a:t>
            </a:fld>
            <a:endParaRPr lang="en-US" altLang="zh-CN"/>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2D6848-A255-4970-BC5B-C6A083ECA88C}" type="slidenum">
              <a:rPr lang="en-US" altLang="zh-CN"/>
              <a:pPr fontAlgn="base">
                <a:spcBef>
                  <a:spcPct val="0"/>
                </a:spcBef>
                <a:spcAft>
                  <a:spcPct val="0"/>
                </a:spcAft>
                <a:defRPr/>
              </a:pPr>
              <a:t>19</a:t>
            </a:fld>
            <a:endParaRPr lang="en-US" altLang="zh-CN"/>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3">
        <a:schemeClr val="bg2"/>
      </p:bgRef>
    </p:bg>
    <p:spTree>
      <p:nvGrpSpPr>
        <p:cNvPr id="1" name=""/>
        <p:cNvGrpSpPr/>
        <p:nvPr/>
      </p:nvGrpSpPr>
      <p:grpSpPr>
        <a:xfrm>
          <a:off x="0" y="0"/>
          <a:ext cx="0" cy="0"/>
          <a:chOff x="0" y="0"/>
          <a:chExt cx="0" cy="0"/>
        </a:xfrm>
      </p:grpSpPr>
      <p:pic>
        <p:nvPicPr>
          <p:cNvPr id="4" name="图片 8"/>
          <p:cNvPicPr>
            <a:picLocks noChangeAspect="1"/>
          </p:cNvPicPr>
          <p:nvPr/>
        </p:nvPicPr>
        <p:blipFill>
          <a:blip r:embed="rId2" cstate="email">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标题 1"/>
          <p:cNvSpPr>
            <a:spLocks noGrp="1"/>
          </p:cNvSpPr>
          <p:nvPr>
            <p:ph type="ctrTitle"/>
          </p:nvPr>
        </p:nvSpPr>
        <p:spPr>
          <a:xfrm>
            <a:off x="685800" y="1214422"/>
            <a:ext cx="7772400" cy="1470025"/>
          </a:xfrm>
        </p:spPr>
        <p:txBody>
          <a:bodyPr/>
          <a:lstStyle>
            <a:lvl1pPr algn="ctr">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1521733" y="2759581"/>
            <a:ext cx="6100534" cy="1740989"/>
          </a:xfrm>
        </p:spPr>
        <p:txBody>
          <a:bodyPr/>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ED9E3E60-BE10-4568-9757-5A43DC6C5D7B}" type="datetimeFigureOut">
              <a:rPr lang="zh-CN" altLang="en-US"/>
              <a:pPr>
                <a:defRPr/>
              </a:pPr>
              <a:t>2019/3/28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810DB42-35A2-4AF3-A9AD-4D2DA926965F}"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0" y="0"/>
            <a:ext cx="6696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lvl1pPr algn="r">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500176"/>
            <a:ext cx="8229600" cy="47149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BC7A9245-9A41-4843-AF37-1581DF43E052}" type="datetimeFigureOut">
              <a:rPr lang="zh-CN" altLang="en-US"/>
              <a:pPr>
                <a:defRPr/>
              </a:pPr>
              <a:t>2019/3/28 Thursday</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3EDF5B5E-1713-4520-8D6E-B40C74CE8BF3}"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4" name="矩形 6"/>
          <p:cNvSpPr/>
          <p:nvPr/>
        </p:nvSpPr>
        <p:spPr>
          <a:xfrm>
            <a:off x="0" y="0"/>
            <a:ext cx="6696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竖排标题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758006" cy="59404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3C39ADD3-6B81-4B3F-A384-D81F12A4E1AF}" type="datetimeFigureOut">
              <a:rPr lang="zh-CN" altLang="en-US"/>
              <a:pPr>
                <a:defRPr/>
              </a:pPr>
              <a:t>2019/3/28 Thursday</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FC309F15-0F97-4599-BEEE-FB9F167A2E13}"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0" y="0"/>
            <a:ext cx="6696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5" name="图片 7"/>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lvl1pPr algn="l">
              <a:defRPr/>
            </a:lvl1p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3"/>
          <p:cNvSpPr>
            <a:spLocks noGrp="1"/>
          </p:cNvSpPr>
          <p:nvPr>
            <p:ph type="dt" sz="half" idx="10"/>
          </p:nvPr>
        </p:nvSpPr>
        <p:spPr/>
        <p:txBody>
          <a:bodyPr/>
          <a:lstStyle>
            <a:lvl1pPr>
              <a:defRPr/>
            </a:lvl1pPr>
          </a:lstStyle>
          <a:p>
            <a:pPr>
              <a:defRPr/>
            </a:pPr>
            <a:fld id="{8A36796C-DE3F-4406-9DB6-36751FC9BA39}" type="datetimeFigureOut">
              <a:rPr lang="zh-CN" altLang="en-US"/>
              <a:pPr>
                <a:defRPr/>
              </a:pPr>
              <a:t>2019/3/28 Thursday</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74DA45D9-941B-4EF9-8839-775FA97A9521}"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3">
        <a:schemeClr val="bg2"/>
      </p:bgRef>
    </p:bg>
    <p:spTree>
      <p:nvGrpSpPr>
        <p:cNvPr id="1" name=""/>
        <p:cNvGrpSpPr/>
        <p:nvPr/>
      </p:nvGrpSpPr>
      <p:grpSpPr>
        <a:xfrm>
          <a:off x="0" y="0"/>
          <a:ext cx="0" cy="0"/>
          <a:chOff x="0" y="0"/>
          <a:chExt cx="0" cy="0"/>
        </a:xfrm>
      </p:grpSpPr>
      <p:pic>
        <p:nvPicPr>
          <p:cNvPr id="4" name="图片 6"/>
          <p:cNvPicPr>
            <a:picLocks noChangeAspect="1"/>
          </p:cNvPicPr>
          <p:nvPr/>
        </p:nvPicPr>
        <p:blipFill>
          <a:blip r:embed="rId2" cstate="email">
            <a:duotone>
              <a:schemeClr val="bg2"/>
              <a:srgbClr val="FFF1C1"/>
            </a:duotone>
            <a:lum bright="-10000" contrast="-30000"/>
          </a:blip>
          <a:stretch>
            <a:fillRect/>
          </a:stretch>
        </p:blipFill>
        <p:spPr>
          <a:xfrm>
            <a:off x="7480636" y="0"/>
            <a:ext cx="1663364" cy="2357430"/>
          </a:xfrm>
          <a:prstGeom prst="rect">
            <a:avLst/>
          </a:prstGeom>
          <a:noFill/>
          <a:ln>
            <a:noFill/>
          </a:ln>
        </p:spPr>
      </p:pic>
      <p:sp>
        <p:nvSpPr>
          <p:cNvPr id="2" name="标题 1"/>
          <p:cNvSpPr>
            <a:spLocks noGrp="1"/>
          </p:cNvSpPr>
          <p:nvPr>
            <p:ph type="title"/>
          </p:nvPr>
        </p:nvSpPr>
        <p:spPr>
          <a:xfrm>
            <a:off x="722313" y="4143369"/>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BF31E05-3F0C-4EBB-90C5-AB55BF1B2F61}" type="datetimeFigureOut">
              <a:rPr lang="zh-CN" altLang="en-US"/>
              <a:pPr>
                <a:defRPr/>
              </a:pPr>
              <a:t>2019/3/28 Thursday</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732929B-C89B-42EE-84F4-09312697BB0A}" type="slidenum">
              <a:rPr lang="zh-CN" altLang="en-US"/>
              <a:pPr>
                <a:defRPr/>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0" y="0"/>
            <a:ext cx="6552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66380E32-34F0-4995-9D98-191EE698C8E4}" type="datetimeFigureOut">
              <a:rPr lang="zh-CN" altLang="en-US"/>
              <a:pPr>
                <a:defRPr/>
              </a:pPr>
              <a:t>2019/3/28 Thursday</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99691BD8-A4F5-4ACE-8E5F-E94163978B2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0" y="0"/>
            <a:ext cx="6408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8" name="图片 10"/>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9" name="日期占位符 6"/>
          <p:cNvSpPr>
            <a:spLocks noGrp="1"/>
          </p:cNvSpPr>
          <p:nvPr>
            <p:ph type="dt" sz="half" idx="10"/>
          </p:nvPr>
        </p:nvSpPr>
        <p:spPr/>
        <p:txBody>
          <a:bodyPr/>
          <a:lstStyle>
            <a:lvl1pPr>
              <a:defRPr/>
            </a:lvl1pPr>
          </a:lstStyle>
          <a:p>
            <a:pPr>
              <a:defRPr/>
            </a:pPr>
            <a:fld id="{126CE78F-0CCE-46C6-8201-51E248957DA4}" type="datetimeFigureOut">
              <a:rPr lang="zh-CN" altLang="en-US"/>
              <a:pPr>
                <a:defRPr/>
              </a:pPr>
              <a:t>2019/3/28 Thursday</a:t>
            </a:fld>
            <a:endParaRPr lang="zh-CN" altLang="en-US"/>
          </a:p>
        </p:txBody>
      </p:sp>
      <p:sp>
        <p:nvSpPr>
          <p:cNvPr id="10" name="页脚占位符 7"/>
          <p:cNvSpPr>
            <a:spLocks noGrp="1"/>
          </p:cNvSpPr>
          <p:nvPr>
            <p:ph type="ftr" sz="quarter" idx="11"/>
          </p:nvPr>
        </p:nvSpPr>
        <p:spPr/>
        <p:txBody>
          <a:bodyPr/>
          <a:lstStyle>
            <a:lvl1pPr>
              <a:defRPr/>
            </a:lvl1pPr>
          </a:lstStyle>
          <a:p>
            <a:pPr>
              <a:defRPr/>
            </a:pPr>
            <a:endParaRPr lang="zh-CN" altLang="en-US"/>
          </a:p>
        </p:txBody>
      </p:sp>
      <p:sp>
        <p:nvSpPr>
          <p:cNvPr id="11" name="灯片编号占位符 8"/>
          <p:cNvSpPr>
            <a:spLocks noGrp="1"/>
          </p:cNvSpPr>
          <p:nvPr>
            <p:ph type="sldNum" sz="quarter" idx="12"/>
          </p:nvPr>
        </p:nvSpPr>
        <p:spPr/>
        <p:txBody>
          <a:bodyPr/>
          <a:lstStyle>
            <a:lvl1pPr>
              <a:defRPr/>
            </a:lvl1pPr>
          </a:lstStyle>
          <a:p>
            <a:pPr>
              <a:defRPr/>
            </a:pPr>
            <a:fld id="{C05274D3-46A0-4788-BBD3-90ED514D95FA}"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0" y="0"/>
            <a:ext cx="6696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4" name="图片 6"/>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5" name="日期占位符 2"/>
          <p:cNvSpPr>
            <a:spLocks noGrp="1"/>
          </p:cNvSpPr>
          <p:nvPr>
            <p:ph type="dt" sz="half" idx="10"/>
          </p:nvPr>
        </p:nvSpPr>
        <p:spPr/>
        <p:txBody>
          <a:bodyPr/>
          <a:lstStyle>
            <a:lvl1pPr>
              <a:defRPr/>
            </a:lvl1pPr>
          </a:lstStyle>
          <a:p>
            <a:pPr>
              <a:defRPr/>
            </a:pPr>
            <a:fld id="{C59BEF61-BDD7-4AF7-8BE5-3E71FF83A46A}" type="datetimeFigureOut">
              <a:rPr lang="zh-CN" altLang="en-US"/>
              <a:pPr>
                <a:defRPr/>
              </a:pPr>
              <a:t>2019/3/28 Thursday</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7D98DE7A-E835-4539-B584-3C3C2DAA8F2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矩形 4"/>
          <p:cNvSpPr/>
          <p:nvPr/>
        </p:nvSpPr>
        <p:spPr>
          <a:xfrm>
            <a:off x="0" y="0"/>
            <a:ext cx="6696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3" name="图片 5"/>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4" name="日期占位符 1"/>
          <p:cNvSpPr>
            <a:spLocks noGrp="1"/>
          </p:cNvSpPr>
          <p:nvPr>
            <p:ph type="dt" sz="half" idx="10"/>
          </p:nvPr>
        </p:nvSpPr>
        <p:spPr/>
        <p:txBody>
          <a:bodyPr/>
          <a:lstStyle>
            <a:lvl1pPr>
              <a:defRPr/>
            </a:lvl1pPr>
          </a:lstStyle>
          <a:p>
            <a:pPr>
              <a:defRPr/>
            </a:pPr>
            <a:fld id="{CF2AC30C-9CFC-4C6E-945D-070598EEF4F3}" type="datetimeFigureOut">
              <a:rPr lang="zh-CN" altLang="en-US"/>
              <a:pPr>
                <a:defRPr/>
              </a:pPr>
              <a:t>2019/3/28 Thursday</a:t>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pPr>
              <a:defRPr/>
            </a:pPr>
            <a:fld id="{7C765241-2AE1-40E3-9C70-6ED14DA86FC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0" y="0"/>
            <a:ext cx="6732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a:xfrm>
            <a:off x="461175" y="5357826"/>
            <a:ext cx="8226225" cy="768028"/>
          </a:xfrm>
        </p:spPr>
        <p:txBody>
          <a:bodyP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内容占位符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4"/>
          <p:cNvSpPr>
            <a:spLocks noGrp="1"/>
          </p:cNvSpPr>
          <p:nvPr>
            <p:ph type="dt" sz="half" idx="10"/>
          </p:nvPr>
        </p:nvSpPr>
        <p:spPr/>
        <p:txBody>
          <a:bodyPr/>
          <a:lstStyle>
            <a:lvl1pPr>
              <a:defRPr/>
            </a:lvl1pPr>
          </a:lstStyle>
          <a:p>
            <a:pPr>
              <a:defRPr/>
            </a:pPr>
            <a:fld id="{C0C65E61-9AEB-4818-BD4D-03F40B78892E}" type="datetimeFigureOut">
              <a:rPr lang="zh-CN" altLang="en-US"/>
              <a:pPr>
                <a:defRPr/>
              </a:pPr>
              <a:t>2019/3/28 Thursday</a:t>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a:lvl1pPr>
          </a:lstStyle>
          <a:p>
            <a:pPr>
              <a:defRPr/>
            </a:pPr>
            <a:fld id="{86E99838-C2DC-4100-B953-EB912F931A1C}"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7"/>
          <p:cNvSpPr/>
          <p:nvPr/>
        </p:nvSpPr>
        <p:spPr>
          <a:xfrm>
            <a:off x="0" y="0"/>
            <a:ext cx="669600" cy="6858000"/>
          </a:xfrm>
          <a:prstGeom prst="rect">
            <a:avLst/>
          </a:prstGeom>
          <a:blipFill>
            <a:blip r:embed="rId2" cstate="email">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6" name="图片 8"/>
          <p:cNvPicPr>
            <a:picLocks noChangeAspect="1"/>
          </p:cNvPicPr>
          <p:nvPr/>
        </p:nvPicPr>
        <p:blipFill>
          <a:blip r:embed="rId3" cstate="email">
            <a:duotone>
              <a:schemeClr val="bg2"/>
              <a:srgbClr val="FFF1C1"/>
            </a:duotone>
          </a:blip>
          <a:stretch>
            <a:fillRect/>
          </a:stretch>
        </p:blipFill>
        <p:spPr>
          <a:xfrm>
            <a:off x="8135907" y="0"/>
            <a:ext cx="1008093" cy="1428736"/>
          </a:xfrm>
          <a:prstGeom prst="rect">
            <a:avLst/>
          </a:prstGeom>
          <a:noFill/>
          <a:ln>
            <a:noFill/>
          </a:ln>
        </p:spPr>
      </p:pic>
      <p:sp>
        <p:nvSpPr>
          <p:cNvPr id="2" name="标题 1"/>
          <p:cNvSpPr>
            <a:spLocks noGrp="1"/>
          </p:cNvSpPr>
          <p:nvPr>
            <p:ph type="title"/>
          </p:nvPr>
        </p:nvSpPr>
        <p:spPr>
          <a:xfrm>
            <a:off x="695298" y="214290"/>
            <a:ext cx="7448602" cy="781052"/>
          </a:xfrm>
        </p:spPr>
        <p:txBody>
          <a:bodyP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lang="zh-CN" altLang="en-US" smtClean="0"/>
              <a:t>单击此处编辑母版标题样式</a:t>
            </a:r>
            <a:endParaRPr lang="en-US"/>
          </a:p>
        </p:txBody>
      </p:sp>
      <p:sp>
        <p:nvSpPr>
          <p:cNvPr id="3" name="图片占位符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4953000" y="6243633"/>
            <a:ext cx="3180375" cy="614367"/>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日期占位符 4"/>
          <p:cNvSpPr>
            <a:spLocks noGrp="1"/>
          </p:cNvSpPr>
          <p:nvPr>
            <p:ph type="dt" sz="half" idx="10"/>
          </p:nvPr>
        </p:nvSpPr>
        <p:spPr>
          <a:xfrm>
            <a:off x="609600" y="6492875"/>
            <a:ext cx="1676400" cy="365125"/>
          </a:xfrm>
        </p:spPr>
        <p:txBody>
          <a:bodyPr/>
          <a:lstStyle>
            <a:lvl1pPr>
              <a:defRPr/>
            </a:lvl1pPr>
          </a:lstStyle>
          <a:p>
            <a:pPr>
              <a:defRPr/>
            </a:pPr>
            <a:fld id="{8EBEFB31-5987-4E8C-80BE-3AE01B57211F}" type="datetimeFigureOut">
              <a:rPr lang="zh-CN" altLang="en-US"/>
              <a:pPr>
                <a:defRPr/>
              </a:pPr>
              <a:t>2019/3/28 Thursday</a:t>
            </a:fld>
            <a:endParaRPr lang="zh-CN" altLang="en-US"/>
          </a:p>
        </p:txBody>
      </p:sp>
      <p:sp>
        <p:nvSpPr>
          <p:cNvPr id="8" name="页脚占位符 5"/>
          <p:cNvSpPr>
            <a:spLocks noGrp="1"/>
          </p:cNvSpPr>
          <p:nvPr>
            <p:ph type="ftr" sz="quarter" idx="11"/>
          </p:nvPr>
        </p:nvSpPr>
        <p:spPr>
          <a:xfrm>
            <a:off x="2286000" y="6492875"/>
            <a:ext cx="2643188" cy="365125"/>
          </a:xfrm>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a:xfrm>
            <a:off x="682625" y="5346700"/>
            <a:ext cx="871538" cy="871538"/>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lvl1pPr>
              <a:defRPr/>
            </a:lvl1pPr>
          </a:lstStyle>
          <a:p>
            <a:pPr>
              <a:defRPr/>
            </a:pPr>
            <a:fld id="{F9AE1A15-ECD7-4E9D-929F-8866A856CBFE}"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7775575" cy="1143000"/>
          </a:xfrm>
          <a:prstGeom prst="rect">
            <a:avLst/>
          </a:prstGeom>
        </p:spPr>
        <p:txBody>
          <a:bodyPr vert="horz" rtlCol="0" anchor="ctr">
            <a:normAutofit/>
            <a:scene3d>
              <a:camera prst="orthographicFront"/>
              <a:lightRig rig="soft" dir="t"/>
            </a:scene3d>
            <a:sp3d prstMaterial="matte">
              <a:bevelT w="12700" h="12700"/>
            </a:sp3d>
          </a:bodyPr>
          <a:lstStyle/>
          <a:p>
            <a:r>
              <a:rPr lang="zh-CN" altLang="en-US" smtClean="0"/>
              <a:t>单击此处编辑母版标题样式</a:t>
            </a:r>
            <a:endParaRPr lang="en-US"/>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274320" rtlCol="0" anchor="ctr"/>
          <a:lstStyle>
            <a:lvl1pPr algn="l" eaLnBrk="1" fontAlgn="auto" latinLnBrk="0" hangingPunct="1">
              <a:spcBef>
                <a:spcPts val="0"/>
              </a:spcBef>
              <a:spcAft>
                <a:spcPts val="0"/>
              </a:spcAft>
              <a:defRPr kumimoji="0" sz="1200">
                <a:solidFill>
                  <a:schemeClr val="tx1"/>
                </a:solidFill>
                <a:latin typeface="+mn-lt"/>
                <a:ea typeface="+mn-ea"/>
              </a:defRPr>
            </a:lvl1pPr>
          </a:lstStyle>
          <a:p>
            <a:pPr>
              <a:defRPr/>
            </a:pPr>
            <a:fld id="{5ED1889C-0859-4E3E-BAC3-67B401761063}" type="datetimeFigureOut">
              <a:rPr lang="zh-CN" altLang="en-US"/>
              <a:pPr>
                <a:defRPr/>
              </a:pPr>
              <a:t>2019/3/28 Thursday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fontAlgn="auto" latinLnBrk="0" hangingPunct="1">
              <a:spcBef>
                <a:spcPts val="0"/>
              </a:spcBef>
              <a:spcAft>
                <a:spcPts val="0"/>
              </a:spcAft>
              <a:defRPr kumimoji="0" sz="1200">
                <a:solidFill>
                  <a:schemeClr val="tx1"/>
                </a:solidFill>
                <a:latin typeface="+mn-lt"/>
                <a:ea typeface="+mn-ea"/>
              </a:defRPr>
            </a:lvl1pPr>
          </a:lstStyle>
          <a:p>
            <a:pPr>
              <a:defRPr/>
            </a:pPr>
            <a:fld id="{A0117614-0073-4184-8B18-479665E68613}" type="slidenum">
              <a:rPr lang="zh-CN" altLang="en-US"/>
              <a:pPr>
                <a:defRPr/>
              </a:pPr>
              <a:t>‹#›</a:t>
            </a:fld>
            <a:endParaRPr lang="zh-CN" altLang="en-US"/>
          </a:p>
        </p:txBody>
      </p:sp>
      <p:pic>
        <p:nvPicPr>
          <p:cNvPr id="1031" name="图片 355337"/>
          <p:cNvPicPr>
            <a:picLocks noChangeAspect="1" noChangeArrowheads="1"/>
          </p:cNvPicPr>
          <p:nvPr userDrawn="1"/>
        </p:nvPicPr>
        <p:blipFill>
          <a:blip r:embed="rId13" cstate="email"/>
          <a:srcRect/>
          <a:stretch>
            <a:fillRect/>
          </a:stretch>
        </p:blipFill>
        <p:spPr bwMode="auto">
          <a:xfrm>
            <a:off x="0" y="0"/>
            <a:ext cx="647700" cy="6477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0" fontAlgn="base" hangingPunct="0">
        <a:spcBef>
          <a:spcPct val="0"/>
        </a:spcBef>
        <a:spcAft>
          <a:spcPct val="0"/>
        </a:spcAft>
        <a:defRPr lang="zh-CN" altLang="en-US" sz="4400" kern="1200" spc="50" dirty="0">
          <a:ln w="12700">
            <a:noFill/>
            <a:prstDash val="solid"/>
          </a:ln>
          <a:solidFill>
            <a:srgbClr val="4BC5B9"/>
          </a:solidFill>
          <a:effectLst>
            <a:outerShdw blurRad="38100" dist="20320" dir="2700000" algn="tl" rotWithShape="0">
              <a:srgbClr val="000000">
                <a:alpha val="70000"/>
              </a:srgbClr>
            </a:outerShdw>
          </a:effectLst>
          <a:latin typeface="+mj-lt"/>
          <a:ea typeface="+mj-ea"/>
          <a:cs typeface="华文新魏"/>
        </a:defRPr>
      </a:lvl1pPr>
      <a:lvl2pPr algn="l" rtl="0" eaLnBrk="0" fontAlgn="base" hangingPunct="0">
        <a:spcBef>
          <a:spcPct val="0"/>
        </a:spcBef>
        <a:spcAft>
          <a:spcPct val="0"/>
        </a:spcAft>
        <a:defRPr sz="4400">
          <a:solidFill>
            <a:srgbClr val="4BC5B9"/>
          </a:solidFill>
          <a:latin typeface="Footlight MT Light"/>
          <a:ea typeface="华文新魏"/>
          <a:cs typeface="华文新魏"/>
        </a:defRPr>
      </a:lvl2pPr>
      <a:lvl3pPr algn="l" rtl="0" eaLnBrk="0" fontAlgn="base" hangingPunct="0">
        <a:spcBef>
          <a:spcPct val="0"/>
        </a:spcBef>
        <a:spcAft>
          <a:spcPct val="0"/>
        </a:spcAft>
        <a:defRPr sz="4400">
          <a:solidFill>
            <a:srgbClr val="4BC5B9"/>
          </a:solidFill>
          <a:latin typeface="Footlight MT Light"/>
          <a:ea typeface="华文新魏"/>
          <a:cs typeface="华文新魏"/>
        </a:defRPr>
      </a:lvl3pPr>
      <a:lvl4pPr algn="l" rtl="0" eaLnBrk="0" fontAlgn="base" hangingPunct="0">
        <a:spcBef>
          <a:spcPct val="0"/>
        </a:spcBef>
        <a:spcAft>
          <a:spcPct val="0"/>
        </a:spcAft>
        <a:defRPr sz="4400">
          <a:solidFill>
            <a:srgbClr val="4BC5B9"/>
          </a:solidFill>
          <a:latin typeface="Footlight MT Light"/>
          <a:ea typeface="华文新魏"/>
          <a:cs typeface="华文新魏"/>
        </a:defRPr>
      </a:lvl4pPr>
      <a:lvl5pPr algn="l" rtl="0" eaLnBrk="0" fontAlgn="base" hangingPunct="0">
        <a:spcBef>
          <a:spcPct val="0"/>
        </a:spcBef>
        <a:spcAft>
          <a:spcPct val="0"/>
        </a:spcAft>
        <a:defRPr sz="4400">
          <a:solidFill>
            <a:srgbClr val="4BC5B9"/>
          </a:solidFill>
          <a:latin typeface="Footlight MT Light"/>
          <a:ea typeface="华文新魏"/>
          <a:cs typeface="华文新魏"/>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6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image.baidu.com/i?ct=503316480&amp;z=0&amp;tn=baiduimagedetail&amp;word=%B4%F3%C6%F8%CE%DB%C8%BE&amp;in=17767&amp;cl=2&amp;cm=1&amp;sc=0&amp;lm=-1&amp;pn=1&amp;rn=1"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image.baidu.com/i?ct=503316480&amp;z=0&amp;tn=baiduimagedetail&amp;word=%B0%D7%C9%AB%CE%DB%C8%BE&amp;in=15983&amp;cl=2&amp;cm=1&amp;sc=0&amp;lm=-1&amp;pn=1&amp;rn=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pm.cangdian.com/pmzp.asp?KW=&#24278;&#20912;&#20804;" TargetMode="Externa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hyperlink" Target="http://laqia.17173.com/npc/npc3.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yymtoys.com/voo.asp?id=216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hyperlink" Target="http://xiaov.yupoo.com/photos/tags/?tag=&#37721;&#25123;&#2305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hyperlink" Target="http://www.ttxbbs.com/view_doc.asp?doc_id=722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com.hk/imgres?imgurl=http://www.rd120.com/upload/2006-04-11/imgrcuFRINI1cALiIr067xN.jpg&amp;imgrefurl=http://www.rd120.com/pages/zjpfx/weichuang/2006-04-11/1144747143359.shtml&amp;usg=__hQasLZoXOmuRWxSi4MXvN7ZoJOk=&amp;h=375&amp;w=500&amp;sz=231&amp;hl=zh-CN&amp;start=6&amp;zoom=1&amp;tbnid=-p-h2aGHUUCqgM:&amp;tbnh=98&amp;tbnw=130&amp;prev=/images?q=%E6%89%8B%E6%9C%AF&amp;hl=zh-CN&amp;newwindow=1&amp;safe=strict&amp;gbv=2&amp;tbs=isch:1&amp;itbs=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images.google.com.hk/imgres?imgurl=http://dlweb01.tzuchi.com.tw/dl/Radiation%20Oncology/%E6%94%BE%E5%B0%84%E6%B2%BB%E7%99%82%E8%A8%AD%E5%82%999.jpg&amp;imgrefurl=http://dlweb01.tzuchi.com.tw/dl/Radiation%20Oncology/%E6%94%BE%E5%B0%84%E6%B2%BB%E7%99%82%E6%B5%81%E7%A8%8B.html&amp;usg=__dMOsf-LI3_Nu5G4lgWk0FL-B7r4=&amp;h=1200&amp;w=1600&amp;sz=774&amp;hl=zh-CN&amp;start=4&amp;zoom=1&amp;tbnid=0EbyQsdWjbFp4M:&amp;tbnh=113&amp;tbnw=150&amp;prev=/images?q=%E6%94%BE%E5%B0%84%E6%B2%BB%E7%96%97&amp;hl=zh-CN&amp;newwindow=1&amp;safe=strict&amp;sa=G&amp;gbv=2&amp;tbs=isch:1&amp;itbs=1" TargetMode="Externa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a:xfrm>
            <a:off x="457200" y="1524000"/>
            <a:ext cx="8229600" cy="1143000"/>
          </a:xfrm>
        </p:spPr>
        <p:txBody>
          <a:bodyPr/>
          <a:lstStyle/>
          <a:p>
            <a:pPr eaLnBrk="1" fontAlgn="auto" hangingPunct="1">
              <a:spcAft>
                <a:spcPts val="0"/>
              </a:spcAft>
              <a:defRPr/>
            </a:pPr>
            <a:r>
              <a:rPr sz="4800" b="1" dirty="0" smtClean="0">
                <a:solidFill>
                  <a:schemeClr val="tx1"/>
                </a:solidFill>
                <a:ea typeface="黑体" pitchFamily="49" charset="-122"/>
                <a:cs typeface="+mj-cs"/>
              </a:rPr>
              <a:t>       恶性肿瘤的中医药诊治</a:t>
            </a:r>
          </a:p>
        </p:txBody>
      </p:sp>
      <p:sp>
        <p:nvSpPr>
          <p:cNvPr id="15362" name="Rectangle 3"/>
          <p:cNvSpPr>
            <a:spLocks noGrp="1" noChangeArrowheads="1"/>
          </p:cNvSpPr>
          <p:nvPr>
            <p:ph idx="1"/>
          </p:nvPr>
        </p:nvSpPr>
        <p:spPr>
          <a:xfrm>
            <a:off x="457200" y="2743200"/>
            <a:ext cx="8229600" cy="4525963"/>
          </a:xfrm>
        </p:spPr>
        <p:txBody>
          <a:bodyPr/>
          <a:lstStyle/>
          <a:p>
            <a:pPr eaLnBrk="1" hangingPunct="1"/>
            <a:endParaRPr lang="en-US" altLang="zh-CN" smtClean="0"/>
          </a:p>
          <a:p>
            <a:pPr algn="ctr" eaLnBrk="1" hangingPunct="1">
              <a:buFont typeface="Wingdings" pitchFamily="2" charset="2"/>
              <a:buNone/>
            </a:pPr>
            <a:r>
              <a:rPr lang="zh-CN" altLang="en-US" sz="3600" smtClean="0"/>
              <a:t>赣州市中医院</a:t>
            </a:r>
            <a:r>
              <a:rPr lang="en-US" altLang="zh-CN" smtClean="0"/>
              <a:t>   </a:t>
            </a:r>
          </a:p>
          <a:p>
            <a:pPr algn="ctr" eaLnBrk="1" hangingPunct="1">
              <a:buFont typeface="Wingdings" pitchFamily="2" charset="2"/>
              <a:buNone/>
            </a:pPr>
            <a:r>
              <a:rPr lang="en-US" altLang="zh-CN" smtClean="0"/>
              <a:t> </a:t>
            </a:r>
            <a:r>
              <a:rPr lang="zh-CN" altLang="en-US" sz="2000" b="1" smtClean="0"/>
              <a:t>张时文 副主任中医师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图片 4" descr="屏幕快照 2018-05-08 下午5.32.24.png"/>
          <p:cNvPicPr>
            <a:picLocks noChangeAspect="1"/>
          </p:cNvPicPr>
          <p:nvPr/>
        </p:nvPicPr>
        <p:blipFill>
          <a:blip r:embed="rId2" cstate="email"/>
          <a:srcRect/>
          <a:stretch>
            <a:fillRect/>
          </a:stretch>
        </p:blipFill>
        <p:spPr bwMode="auto">
          <a:xfrm>
            <a:off x="4067175" y="1268413"/>
            <a:ext cx="5076825" cy="5329237"/>
          </a:xfrm>
          <a:prstGeom prst="rect">
            <a:avLst/>
          </a:prstGeom>
          <a:noFill/>
          <a:ln w="9525">
            <a:noFill/>
            <a:miter lim="800000"/>
            <a:headEnd/>
            <a:tailEnd/>
          </a:ln>
        </p:spPr>
      </p:pic>
      <p:sp>
        <p:nvSpPr>
          <p:cNvPr id="9" name="标题 1"/>
          <p:cNvSpPr>
            <a:spLocks noGrp="1"/>
          </p:cNvSpPr>
          <p:nvPr>
            <p:ph type="title"/>
          </p:nvPr>
        </p:nvSpPr>
        <p:spPr>
          <a:xfrm>
            <a:off x="457200" y="404813"/>
            <a:ext cx="8229600" cy="738187"/>
          </a:xfrm>
        </p:spPr>
        <p:txBody>
          <a:bodyPr/>
          <a:lstStyle/>
          <a:p>
            <a:pPr eaLnBrk="1" fontAlgn="auto" hangingPunct="1">
              <a:spcAft>
                <a:spcPts val="0"/>
              </a:spcAft>
              <a:defRPr/>
            </a:pPr>
            <a:r>
              <a:rPr sz="4000" dirty="0" smtClean="0">
                <a:solidFill>
                  <a:schemeClr val="accent4"/>
                </a:solidFill>
                <a:cs typeface="+mj-cs"/>
              </a:rPr>
              <a:t>草药已被全球广大肿瘤患者所接受</a:t>
            </a:r>
            <a:endParaRPr sz="4000" dirty="0">
              <a:solidFill>
                <a:schemeClr val="accent4"/>
              </a:solidFill>
              <a:cs typeface="+mj-cs"/>
            </a:endParaRPr>
          </a:p>
        </p:txBody>
      </p:sp>
      <p:sp>
        <p:nvSpPr>
          <p:cNvPr id="10" name="矩形标注 9"/>
          <p:cNvSpPr/>
          <p:nvPr/>
        </p:nvSpPr>
        <p:spPr>
          <a:xfrm>
            <a:off x="468313" y="1412875"/>
            <a:ext cx="2808287" cy="647700"/>
          </a:xfrm>
          <a:prstGeom prst="wedgeRectCallout">
            <a:avLst>
              <a:gd name="adj1" fmla="val 89142"/>
              <a:gd name="adj2" fmla="val 8058"/>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zh-CN" altLang="en-US" sz="2000" dirty="0">
                <a:solidFill>
                  <a:schemeClr val="tx1"/>
                </a:solidFill>
                <a:latin typeface="黑体"/>
                <a:ea typeface="黑体"/>
                <a:cs typeface="黑体"/>
              </a:rPr>
              <a:t>癌症患者的草药咨询</a:t>
            </a:r>
          </a:p>
        </p:txBody>
      </p:sp>
      <p:sp>
        <p:nvSpPr>
          <p:cNvPr id="11" name="圆角矩形标注 10"/>
          <p:cNvSpPr/>
          <p:nvPr/>
        </p:nvSpPr>
        <p:spPr>
          <a:xfrm>
            <a:off x="179388" y="3429000"/>
            <a:ext cx="3744912" cy="2303463"/>
          </a:xfrm>
          <a:prstGeom prst="wedgeRoundRectCallout">
            <a:avLst>
              <a:gd name="adj1" fmla="val 68269"/>
              <a:gd name="adj2" fmla="val 2784"/>
              <a:gd name="adj3" fmla="val 16667"/>
            </a:avLst>
          </a:prstGeom>
          <a:solidFill>
            <a:srgbClr val="E4E9AF"/>
          </a:solidFill>
        </p:spPr>
        <p:style>
          <a:lnRef idx="1">
            <a:schemeClr val="accent1"/>
          </a:lnRef>
          <a:fillRef idx="3">
            <a:schemeClr val="accent1"/>
          </a:fillRef>
          <a:effectRef idx="2">
            <a:schemeClr val="accent1"/>
          </a:effectRef>
          <a:fontRef idx="minor">
            <a:schemeClr val="lt1"/>
          </a:fontRef>
        </p:style>
        <p:txBody>
          <a:bodyPr anchor="ctr"/>
          <a:lstStyle/>
          <a:p>
            <a:pPr marL="285750" indent="-285750" fontAlgn="auto">
              <a:spcBef>
                <a:spcPts val="0"/>
              </a:spcBef>
              <a:spcAft>
                <a:spcPts val="0"/>
              </a:spcAft>
              <a:buFont typeface="Wingdings" charset="2"/>
              <a:buChar char="²"/>
              <a:defRPr/>
            </a:pPr>
            <a:r>
              <a:rPr lang="zh-CN" altLang="en-US" b="1" dirty="0">
                <a:solidFill>
                  <a:srgbClr val="000000"/>
                </a:solidFill>
                <a:latin typeface="黑体"/>
                <a:ea typeface="黑体"/>
                <a:cs typeface="黑体"/>
              </a:rPr>
              <a:t>超过一半的癌症患者使用某种形式的补充</a:t>
            </a:r>
            <a:r>
              <a:rPr lang="en-US" altLang="zh-CN" b="1" dirty="0">
                <a:solidFill>
                  <a:srgbClr val="000000"/>
                </a:solidFill>
                <a:latin typeface="黑体"/>
                <a:ea typeface="黑体"/>
                <a:cs typeface="黑体"/>
              </a:rPr>
              <a:t>/</a:t>
            </a:r>
            <a:r>
              <a:rPr lang="zh-CN" altLang="en-US" b="1" dirty="0">
                <a:solidFill>
                  <a:srgbClr val="000000"/>
                </a:solidFill>
                <a:latin typeface="黑体"/>
                <a:ea typeface="黑体"/>
                <a:cs typeface="黑体"/>
              </a:rPr>
              <a:t>替代药物，</a:t>
            </a:r>
            <a:endParaRPr lang="en-US" altLang="zh-CN" b="1" dirty="0">
              <a:solidFill>
                <a:srgbClr val="000000"/>
              </a:solidFill>
              <a:latin typeface="黑体"/>
              <a:ea typeface="黑体"/>
              <a:cs typeface="黑体"/>
            </a:endParaRPr>
          </a:p>
          <a:p>
            <a:pPr marL="285750" indent="-285750" fontAlgn="auto">
              <a:spcBef>
                <a:spcPts val="0"/>
              </a:spcBef>
              <a:spcAft>
                <a:spcPts val="0"/>
              </a:spcAft>
              <a:buFont typeface="Wingdings" charset="2"/>
              <a:buChar char="²"/>
              <a:defRPr/>
            </a:pPr>
            <a:r>
              <a:rPr lang="zh-CN" altLang="en-US" b="1" dirty="0">
                <a:solidFill>
                  <a:srgbClr val="000000"/>
                </a:solidFill>
                <a:latin typeface="黑体"/>
                <a:ea typeface="黑体"/>
                <a:cs typeface="黑体"/>
              </a:rPr>
              <a:t>患者常用的八种草药产品（黄芪、艾西克、亚洲人参、西伯利亚人参、绿茶、大蒜）。</a:t>
            </a:r>
            <a:endParaRPr lang="en-US" altLang="zh-CN" b="1" dirty="0">
              <a:solidFill>
                <a:srgbClr val="000000"/>
              </a:solidFill>
              <a:latin typeface="黑体"/>
              <a:ea typeface="黑体"/>
              <a:cs typeface="黑体"/>
            </a:endParaRPr>
          </a:p>
          <a:p>
            <a:pPr marL="285750" indent="-285750" fontAlgn="auto">
              <a:spcBef>
                <a:spcPts val="0"/>
              </a:spcBef>
              <a:spcAft>
                <a:spcPts val="0"/>
              </a:spcAft>
              <a:buFont typeface="Wingdings" charset="2"/>
              <a:buChar char="²"/>
              <a:defRPr/>
            </a:pPr>
            <a:r>
              <a:rPr lang="zh-CN" altLang="en-US" b="1" dirty="0">
                <a:solidFill>
                  <a:srgbClr val="000000"/>
                </a:solidFill>
                <a:latin typeface="黑体"/>
                <a:ea typeface="黑体"/>
                <a:cs typeface="黑体"/>
              </a:rPr>
              <a:t>鼓励医疗保健提供者与患者讨论有关补充</a:t>
            </a:r>
            <a:r>
              <a:rPr lang="en-US" altLang="zh-CN" b="1" dirty="0">
                <a:solidFill>
                  <a:srgbClr val="000000"/>
                </a:solidFill>
                <a:latin typeface="黑体"/>
                <a:ea typeface="黑体"/>
                <a:cs typeface="黑体"/>
              </a:rPr>
              <a:t>/</a:t>
            </a:r>
            <a:r>
              <a:rPr lang="zh-CN" altLang="en-US" b="1" dirty="0">
                <a:solidFill>
                  <a:srgbClr val="000000"/>
                </a:solidFill>
                <a:latin typeface="黑体"/>
                <a:ea typeface="黑体"/>
                <a:cs typeface="黑体"/>
              </a:rPr>
              <a:t>替代疗法的问题</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76000" cy="1143000"/>
          </a:xfrm>
        </p:spPr>
        <p:txBody>
          <a:bodyPr/>
          <a:lstStyle/>
          <a:p>
            <a:pPr algn="ctr" eaLnBrk="1" fontAlgn="auto" hangingPunct="1">
              <a:spcAft>
                <a:spcPts val="0"/>
              </a:spcAft>
              <a:defRPr/>
            </a:pPr>
            <a:r>
              <a:rPr dirty="0" smtClean="0">
                <a:solidFill>
                  <a:schemeClr val="accent4"/>
                </a:solidFill>
                <a:cs typeface="+mj-cs"/>
              </a:rPr>
              <a:t>中医对肿瘤的认识</a:t>
            </a:r>
            <a:r>
              <a:rPr lang="en-US" altLang="zh-CN" dirty="0" smtClean="0">
                <a:solidFill>
                  <a:schemeClr val="accent4"/>
                </a:solidFill>
                <a:cs typeface="+mj-cs"/>
              </a:rPr>
              <a:t>—</a:t>
            </a:r>
            <a:r>
              <a:rPr dirty="0" smtClean="0">
                <a:solidFill>
                  <a:schemeClr val="accent4"/>
                </a:solidFill>
                <a:cs typeface="+mj-cs"/>
              </a:rPr>
              <a:t>病因</a:t>
            </a:r>
            <a:endParaRPr dirty="0">
              <a:solidFill>
                <a:schemeClr val="accent4"/>
              </a:solidFill>
              <a:cs typeface="+mj-cs"/>
            </a:endParaRPr>
          </a:p>
        </p:txBody>
      </p:sp>
      <p:sp>
        <p:nvSpPr>
          <p:cNvPr id="29698" name="内容占位符 2"/>
          <p:cNvSpPr>
            <a:spLocks noGrp="1"/>
          </p:cNvSpPr>
          <p:nvPr>
            <p:ph idx="1"/>
          </p:nvPr>
        </p:nvSpPr>
        <p:spPr/>
        <p:txBody>
          <a:bodyPr/>
          <a:lstStyle/>
          <a:p>
            <a:pPr eaLnBrk="1" hangingPunct="1"/>
            <a:r>
              <a:rPr lang="zh-CN" altLang="en-US" smtClean="0">
                <a:solidFill>
                  <a:srgbClr val="FFFF00"/>
                </a:solidFill>
              </a:rPr>
              <a:t>外因</a:t>
            </a:r>
            <a:r>
              <a:rPr lang="en-US" altLang="zh-CN" sz="2800" smtClean="0"/>
              <a:t>—</a:t>
            </a:r>
            <a:r>
              <a:rPr lang="zh-CN" altLang="en-US" sz="2800" smtClean="0"/>
              <a:t>六淫、物理、化学、生物因素等</a:t>
            </a:r>
          </a:p>
          <a:p>
            <a:pPr eaLnBrk="1" hangingPunct="1"/>
            <a:r>
              <a:rPr lang="zh-CN" altLang="en-US" sz="2800" smtClean="0"/>
              <a:t>如</a:t>
            </a:r>
            <a:r>
              <a:rPr lang="en-US" altLang="zh-CN" sz="2800" smtClean="0"/>
              <a:t>《</a:t>
            </a:r>
            <a:r>
              <a:rPr lang="zh-CN" altLang="en-US" sz="2800" smtClean="0"/>
              <a:t>灵枢</a:t>
            </a:r>
            <a:r>
              <a:rPr lang="en-US" altLang="zh-CN" sz="2800" smtClean="0"/>
              <a:t>》</a:t>
            </a:r>
            <a:r>
              <a:rPr lang="zh-CN" altLang="en-US" sz="2800" smtClean="0"/>
              <a:t>：“积之始生，得寒乃生，厥乃成积也”；“肠外有寒，汁沫与血相抟，则合并凝聚不得散，而积成矣。”</a:t>
            </a:r>
            <a:endParaRPr lang="en-US" altLang="zh-CN" sz="2800" smtClean="0"/>
          </a:p>
        </p:txBody>
      </p:sp>
      <p:pic>
        <p:nvPicPr>
          <p:cNvPr id="29699" name="Picture 4" descr="u=1034301520,3753476656&amp;gp=-42">
            <a:hlinkClick r:id="rId2"/>
          </p:cNvPr>
          <p:cNvPicPr>
            <a:picLocks noChangeAspect="1" noChangeArrowheads="1"/>
          </p:cNvPicPr>
          <p:nvPr/>
        </p:nvPicPr>
        <p:blipFill>
          <a:blip r:embed="rId3" cstate="email"/>
          <a:srcRect/>
          <a:stretch>
            <a:fillRect/>
          </a:stretch>
        </p:blipFill>
        <p:spPr bwMode="auto">
          <a:xfrm>
            <a:off x="900113" y="3716338"/>
            <a:ext cx="3600450" cy="2425700"/>
          </a:xfrm>
          <a:prstGeom prst="rect">
            <a:avLst/>
          </a:prstGeom>
          <a:noFill/>
          <a:ln w="9525">
            <a:noFill/>
            <a:miter lim="800000"/>
            <a:headEnd/>
            <a:tailEnd/>
          </a:ln>
        </p:spPr>
      </p:pic>
      <p:pic>
        <p:nvPicPr>
          <p:cNvPr id="29700" name="Picture 5" descr="u=2999461624,2737933500&amp;gp=4">
            <a:hlinkClick r:id="rId4"/>
          </p:cNvPr>
          <p:cNvPicPr>
            <a:picLocks noChangeAspect="1" noChangeArrowheads="1"/>
          </p:cNvPicPr>
          <p:nvPr/>
        </p:nvPicPr>
        <p:blipFill>
          <a:blip r:embed="rId5" cstate="email"/>
          <a:srcRect/>
          <a:stretch>
            <a:fillRect/>
          </a:stretch>
        </p:blipFill>
        <p:spPr bwMode="auto">
          <a:xfrm>
            <a:off x="4859338" y="3716338"/>
            <a:ext cx="3486150"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4663" y="266700"/>
            <a:ext cx="7776000" cy="1143000"/>
          </a:xfrm>
        </p:spPr>
        <p:txBody>
          <a:bodyPr/>
          <a:lstStyle/>
          <a:p>
            <a:pPr algn="ctr" eaLnBrk="1" fontAlgn="auto" hangingPunct="1">
              <a:spcAft>
                <a:spcPts val="0"/>
              </a:spcAft>
              <a:defRPr/>
            </a:pPr>
            <a:r>
              <a:rPr dirty="0" smtClean="0">
                <a:solidFill>
                  <a:schemeClr val="accent4"/>
                </a:solidFill>
                <a:cs typeface="+mj-cs"/>
              </a:rPr>
              <a:t>中医对肿瘤的认识</a:t>
            </a:r>
            <a:r>
              <a:rPr lang="en-US" altLang="zh-CN" dirty="0" smtClean="0">
                <a:solidFill>
                  <a:schemeClr val="accent4"/>
                </a:solidFill>
                <a:cs typeface="+mj-cs"/>
              </a:rPr>
              <a:t>—</a:t>
            </a:r>
            <a:r>
              <a:rPr dirty="0" smtClean="0">
                <a:solidFill>
                  <a:schemeClr val="accent4"/>
                </a:solidFill>
                <a:cs typeface="+mj-cs"/>
              </a:rPr>
              <a:t>病因</a:t>
            </a:r>
            <a:endParaRPr dirty="0">
              <a:solidFill>
                <a:schemeClr val="accent4"/>
              </a:solidFill>
              <a:cs typeface="+mj-cs"/>
            </a:endParaRPr>
          </a:p>
        </p:txBody>
      </p:sp>
      <p:sp>
        <p:nvSpPr>
          <p:cNvPr id="30722" name="内容占位符 2"/>
          <p:cNvSpPr>
            <a:spLocks noGrp="1"/>
          </p:cNvSpPr>
          <p:nvPr>
            <p:ph idx="1"/>
          </p:nvPr>
        </p:nvSpPr>
        <p:spPr/>
        <p:txBody>
          <a:bodyPr/>
          <a:lstStyle/>
          <a:p>
            <a:pPr eaLnBrk="1" hangingPunct="1"/>
            <a:r>
              <a:rPr lang="zh-CN" altLang="en-US" smtClean="0">
                <a:solidFill>
                  <a:srgbClr val="FFFF00"/>
                </a:solidFill>
              </a:rPr>
              <a:t>内因</a:t>
            </a:r>
            <a:r>
              <a:rPr lang="en-US" altLang="zh-CN" smtClean="0">
                <a:solidFill>
                  <a:srgbClr val="FFFF00"/>
                </a:solidFill>
              </a:rPr>
              <a:t>—</a:t>
            </a:r>
            <a:r>
              <a:rPr lang="zh-CN" altLang="en-US" sz="2800" smtClean="0"/>
              <a:t>七情内伤</a:t>
            </a:r>
            <a:endParaRPr lang="en-US" altLang="zh-CN" sz="2800" smtClean="0"/>
          </a:p>
          <a:p>
            <a:pPr eaLnBrk="1" hangingPunct="1">
              <a:buFont typeface="Wingdings 2" pitchFamily="18" charset="2"/>
              <a:buNone/>
            </a:pPr>
            <a:r>
              <a:rPr lang="zh-CN" altLang="en-US" sz="2800" smtClean="0"/>
              <a:t>    心理不平衡导致阴阳不平衡</a:t>
            </a:r>
            <a:br>
              <a:rPr lang="zh-CN" altLang="en-US" sz="2800" smtClean="0"/>
            </a:br>
            <a:endParaRPr lang="en-US" altLang="zh-CN" sz="2800" smtClean="0"/>
          </a:p>
          <a:p>
            <a:pPr eaLnBrk="1" hangingPunct="1"/>
            <a:r>
              <a:rPr lang="zh-CN" altLang="en-US" sz="2800" smtClean="0"/>
              <a:t>肝郁气结</a:t>
            </a:r>
            <a:br>
              <a:rPr lang="zh-CN" altLang="en-US" sz="2800" smtClean="0"/>
            </a:br>
            <a:endParaRPr lang="zh-CN" altLang="en-US" sz="2800" smtClean="0"/>
          </a:p>
          <a:p>
            <a:pPr eaLnBrk="1" hangingPunct="1"/>
            <a:r>
              <a:rPr lang="zh-CN" altLang="en-US" sz="2800" smtClean="0"/>
              <a:t>目标与能力的差距</a:t>
            </a:r>
            <a:r>
              <a:rPr lang="en-US" altLang="zh-CN" sz="2800" smtClean="0"/>
              <a:t>——</a:t>
            </a:r>
          </a:p>
          <a:p>
            <a:pPr eaLnBrk="1" hangingPunct="1">
              <a:buFont typeface="Wingdings 2" pitchFamily="18" charset="2"/>
              <a:buNone/>
            </a:pPr>
            <a:r>
              <a:rPr lang="zh-CN" altLang="en-US" sz="2800" smtClean="0"/>
              <a:t>    由</a:t>
            </a:r>
            <a:r>
              <a:rPr lang="zh-CN" altLang="en-US" sz="2800" smtClean="0">
                <a:solidFill>
                  <a:srgbClr val="FFFF00"/>
                </a:solidFill>
              </a:rPr>
              <a:t>瘤子</a:t>
            </a:r>
            <a:r>
              <a:rPr lang="zh-CN" altLang="en-US" sz="2800" smtClean="0"/>
              <a:t>来填补</a:t>
            </a:r>
            <a:endParaRPr lang="en-US" altLang="zh-CN" sz="2800" smtClean="0"/>
          </a:p>
          <a:p>
            <a:pPr eaLnBrk="1" hangingPunct="1"/>
            <a:endParaRPr lang="zh-CN" altLang="en-US" sz="2800" smtClean="0"/>
          </a:p>
          <a:p>
            <a:pPr eaLnBrk="1" hangingPunct="1"/>
            <a:endParaRPr lang="en-US" altLang="zh-CN" sz="2800" smtClean="0"/>
          </a:p>
          <a:p>
            <a:pPr eaLnBrk="1" hangingPunct="1"/>
            <a:endParaRPr lang="zh-CN" altLang="en-US" sz="2800" smtClean="0"/>
          </a:p>
        </p:txBody>
      </p:sp>
      <p:pic>
        <p:nvPicPr>
          <p:cNvPr id="30723" name="Picture 2" descr="C:\Users\Administrator\Desktop\b757253a3b01404fb4dacae16767b1ce.png"/>
          <p:cNvPicPr>
            <a:picLocks noChangeAspect="1" noChangeArrowheads="1"/>
          </p:cNvPicPr>
          <p:nvPr/>
        </p:nvPicPr>
        <p:blipFill>
          <a:blip r:embed="rId2" cstate="email"/>
          <a:srcRect/>
          <a:stretch>
            <a:fillRect/>
          </a:stretch>
        </p:blipFill>
        <p:spPr bwMode="auto">
          <a:xfrm>
            <a:off x="4932363" y="2636838"/>
            <a:ext cx="4056062" cy="405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2349500"/>
            <a:ext cx="8229600" cy="1143000"/>
          </a:xfrm>
        </p:spPr>
        <p:txBody>
          <a:bodyPr/>
          <a:lstStyle/>
          <a:p>
            <a:pPr eaLnBrk="1" fontAlgn="auto" hangingPunct="1">
              <a:spcAft>
                <a:spcPts val="0"/>
              </a:spcAft>
              <a:defRPr/>
            </a:pPr>
            <a:r>
              <a:rPr b="1" smtClean="0">
                <a:solidFill>
                  <a:srgbClr val="FF0000"/>
                </a:solidFill>
                <a:cs typeface="+mj-cs"/>
              </a:rPr>
              <a:t>正与邪</a:t>
            </a:r>
          </a:p>
        </p:txBody>
      </p:sp>
      <p:pic>
        <p:nvPicPr>
          <p:cNvPr id="31746" name="Picture 7" descr="CD002747-0331">
            <a:hlinkClick r:id="rId2"/>
          </p:cNvPr>
          <p:cNvPicPr>
            <a:picLocks noChangeAspect="1" noChangeArrowheads="1"/>
          </p:cNvPicPr>
          <p:nvPr/>
        </p:nvPicPr>
        <p:blipFill>
          <a:blip r:embed="rId3" cstate="email"/>
          <a:srcRect/>
          <a:stretch>
            <a:fillRect/>
          </a:stretch>
        </p:blipFill>
        <p:spPr bwMode="auto">
          <a:xfrm>
            <a:off x="539750" y="1268413"/>
            <a:ext cx="2676525" cy="4286250"/>
          </a:xfrm>
          <a:prstGeom prst="rect">
            <a:avLst/>
          </a:prstGeom>
          <a:noFill/>
          <a:ln w="9525">
            <a:noFill/>
            <a:miter lim="800000"/>
            <a:headEnd/>
            <a:tailEnd/>
          </a:ln>
        </p:spPr>
      </p:pic>
      <p:pic>
        <p:nvPicPr>
          <p:cNvPr id="31747" name="Picture 9" descr="gw043">
            <a:hlinkClick r:id="rId4"/>
          </p:cNvPr>
          <p:cNvPicPr>
            <a:picLocks noChangeAspect="1" noChangeArrowheads="1"/>
          </p:cNvPicPr>
          <p:nvPr/>
        </p:nvPicPr>
        <p:blipFill>
          <a:blip r:embed="rId5" cstate="email"/>
          <a:srcRect/>
          <a:stretch>
            <a:fillRect/>
          </a:stretch>
        </p:blipFill>
        <p:spPr bwMode="auto">
          <a:xfrm>
            <a:off x="5508625" y="1412875"/>
            <a:ext cx="3097213" cy="4175125"/>
          </a:xfrm>
          <a:prstGeom prst="rect">
            <a:avLst/>
          </a:prstGeom>
          <a:noFill/>
          <a:ln w="9525">
            <a:noFill/>
            <a:miter lim="800000"/>
            <a:headEnd/>
            <a:tailEnd/>
          </a:ln>
        </p:spPr>
      </p:pic>
      <p:sp>
        <p:nvSpPr>
          <p:cNvPr id="6" name="Rectangle 2"/>
          <p:cNvSpPr txBox="1">
            <a:spLocks noChangeArrowheads="1"/>
          </p:cNvSpPr>
          <p:nvPr/>
        </p:nvSpPr>
        <p:spPr>
          <a:xfrm>
            <a:off x="620713" y="2501900"/>
            <a:ext cx="8229600" cy="1143000"/>
          </a:xfrm>
          <a:prstGeom prst="rect">
            <a:avLst/>
          </a:prstGeom>
          <a:noFill/>
        </p:spPr>
        <p:txBody>
          <a:bodyPr anchor="ctr">
            <a:normAutofit/>
            <a:scene3d>
              <a:camera prst="orthographicFront"/>
              <a:lightRig rig="soft" dir="t"/>
            </a:scene3d>
            <a:sp3d prstMaterial="matte">
              <a:bevelT w="12700" h="12700"/>
            </a:sp3d>
          </a:bodyPr>
          <a:lstStyle/>
          <a:p>
            <a:pPr fontAlgn="auto">
              <a:spcAft>
                <a:spcPts val="0"/>
              </a:spcAft>
              <a:defRPr/>
            </a:pPr>
            <a:r>
              <a:rPr lang="zh-CN" altLang="en-US" sz="4400" b="1" spc="50" dirty="0">
                <a:ln w="12700">
                  <a:noFill/>
                  <a:prstDash val="solid"/>
                </a:ln>
                <a:solidFill>
                  <a:srgbClr val="FF0000"/>
                </a:solidFill>
                <a:effectLst>
                  <a:outerShdw blurRad="38100" dist="20320" dir="2700000" algn="tl" rotWithShape="0">
                    <a:srgbClr val="000000">
                      <a:alpha val="70000"/>
                    </a:srgbClr>
                  </a:outerShdw>
                </a:effectLst>
                <a:latin typeface="+mj-lt"/>
                <a:ea typeface="+mj-ea"/>
                <a:cs typeface="+mj-cs"/>
              </a:rPr>
              <a:t>                正</a:t>
            </a:r>
            <a:r>
              <a:rPr lang="zh-CN" altLang="en-US" sz="4400" spc="50" dirty="0">
                <a:ln w="12700">
                  <a:noFill/>
                  <a:prstDash val="solid"/>
                </a:ln>
                <a:solidFill>
                  <a:srgbClr val="FF0000"/>
                </a:solidFill>
                <a:effectLst>
                  <a:outerShdw blurRad="38100" dist="20320" dir="2700000" algn="tl" rotWithShape="0">
                    <a:srgbClr val="000000">
                      <a:alpha val="70000"/>
                    </a:srgbClr>
                  </a:outerShdw>
                </a:effectLst>
                <a:latin typeface="+mj-lt"/>
                <a:ea typeface="+mj-ea"/>
                <a:cs typeface="+mj-cs"/>
              </a:rPr>
              <a:t>与</a:t>
            </a:r>
            <a:r>
              <a:rPr lang="zh-CN" altLang="en-US" sz="4400" b="1" spc="50" dirty="0">
                <a:ln w="12700">
                  <a:noFill/>
                  <a:prstDash val="solid"/>
                </a:ln>
                <a:solidFill>
                  <a:srgbClr val="FF0000"/>
                </a:solidFill>
                <a:effectLst>
                  <a:outerShdw blurRad="38100" dist="20320" dir="2700000" algn="tl" rotWithShape="0">
                    <a:srgbClr val="000000">
                      <a:alpha val="70000"/>
                    </a:srgbClr>
                  </a:outerShdw>
                </a:effectLst>
                <a:latin typeface="+mj-lt"/>
                <a:ea typeface="+mj-ea"/>
                <a:cs typeface="+mj-cs"/>
              </a:rPr>
              <a:t>邪</a:t>
            </a:r>
          </a:p>
        </p:txBody>
      </p:sp>
      <p:sp>
        <p:nvSpPr>
          <p:cNvPr id="31749" name="Text Box 6"/>
          <p:cNvSpPr txBox="1">
            <a:spLocks noChangeArrowheads="1"/>
          </p:cNvSpPr>
          <p:nvPr/>
        </p:nvSpPr>
        <p:spPr bwMode="auto">
          <a:xfrm>
            <a:off x="684213" y="5876925"/>
            <a:ext cx="2592387" cy="366713"/>
          </a:xfrm>
          <a:prstGeom prst="rect">
            <a:avLst/>
          </a:prstGeom>
          <a:noFill/>
          <a:ln w="9525">
            <a:noFill/>
            <a:miter lim="800000"/>
            <a:headEnd/>
            <a:tailEnd/>
          </a:ln>
        </p:spPr>
        <p:txBody>
          <a:bodyPr>
            <a:spAutoFit/>
          </a:bodyPr>
          <a:lstStyle/>
          <a:p>
            <a:pPr>
              <a:spcBef>
                <a:spcPct val="50000"/>
              </a:spcBef>
            </a:pPr>
            <a:endParaRPr lang="zh-CN" altLang="en-US"/>
          </a:p>
        </p:txBody>
      </p:sp>
      <p:sp>
        <p:nvSpPr>
          <p:cNvPr id="31750" name="Text Box 7"/>
          <p:cNvSpPr txBox="1">
            <a:spLocks noChangeArrowheads="1"/>
          </p:cNvSpPr>
          <p:nvPr/>
        </p:nvSpPr>
        <p:spPr bwMode="auto">
          <a:xfrm>
            <a:off x="539750" y="5949950"/>
            <a:ext cx="3024188" cy="396875"/>
          </a:xfrm>
          <a:prstGeom prst="rect">
            <a:avLst/>
          </a:prstGeom>
          <a:noFill/>
          <a:ln w="9525">
            <a:noFill/>
            <a:miter lim="800000"/>
            <a:headEnd/>
            <a:tailEnd/>
          </a:ln>
        </p:spPr>
        <p:txBody>
          <a:bodyPr>
            <a:spAutoFit/>
          </a:bodyPr>
          <a:lstStyle/>
          <a:p>
            <a:pPr>
              <a:spcBef>
                <a:spcPct val="50000"/>
              </a:spcBef>
            </a:pPr>
            <a:r>
              <a:rPr lang="zh-CN" altLang="en-US" sz="2000" b="1">
                <a:solidFill>
                  <a:srgbClr val="CC9900"/>
                </a:solidFill>
              </a:rPr>
              <a:t>正气存内，邪不可干</a:t>
            </a:r>
          </a:p>
        </p:txBody>
      </p:sp>
      <p:sp>
        <p:nvSpPr>
          <p:cNvPr id="31751" name="Text Box 8"/>
          <p:cNvSpPr txBox="1">
            <a:spLocks noChangeArrowheads="1"/>
          </p:cNvSpPr>
          <p:nvPr/>
        </p:nvSpPr>
        <p:spPr bwMode="auto">
          <a:xfrm>
            <a:off x="684213" y="5949950"/>
            <a:ext cx="2592387" cy="366713"/>
          </a:xfrm>
          <a:prstGeom prst="rect">
            <a:avLst/>
          </a:prstGeom>
          <a:noFill/>
          <a:ln w="9525">
            <a:noFill/>
            <a:miter lim="800000"/>
            <a:headEnd/>
            <a:tailEnd/>
          </a:ln>
        </p:spPr>
        <p:txBody>
          <a:bodyPr>
            <a:spAutoFit/>
          </a:bodyPr>
          <a:lstStyle/>
          <a:p>
            <a:pPr>
              <a:spcBef>
                <a:spcPct val="50000"/>
              </a:spcBef>
            </a:pPr>
            <a:endParaRPr lang="zh-CN" altLang="en-US"/>
          </a:p>
        </p:txBody>
      </p:sp>
      <p:sp>
        <p:nvSpPr>
          <p:cNvPr id="31752" name="Text Box 9"/>
          <p:cNvSpPr txBox="1">
            <a:spLocks noChangeArrowheads="1"/>
          </p:cNvSpPr>
          <p:nvPr/>
        </p:nvSpPr>
        <p:spPr bwMode="auto">
          <a:xfrm>
            <a:off x="6156325" y="5949950"/>
            <a:ext cx="2376488" cy="396875"/>
          </a:xfrm>
          <a:prstGeom prst="rect">
            <a:avLst/>
          </a:prstGeom>
          <a:noFill/>
          <a:ln w="9525">
            <a:noFill/>
            <a:miter lim="800000"/>
            <a:headEnd/>
            <a:tailEnd/>
          </a:ln>
        </p:spPr>
        <p:txBody>
          <a:bodyPr>
            <a:spAutoFit/>
          </a:bodyPr>
          <a:lstStyle/>
          <a:p>
            <a:pPr>
              <a:spcBef>
                <a:spcPct val="50000"/>
              </a:spcBef>
            </a:pPr>
            <a:r>
              <a:rPr lang="zh-CN" altLang="en-US" sz="2000" b="1">
                <a:solidFill>
                  <a:srgbClr val="CC9900"/>
                </a:solidFill>
              </a:rPr>
              <a:t>邪去则正安</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a:xfrm>
            <a:off x="381000" y="609600"/>
            <a:ext cx="8229600" cy="1143000"/>
          </a:xfrm>
        </p:spPr>
        <p:txBody>
          <a:bodyPr/>
          <a:lstStyle/>
          <a:p>
            <a:pPr algn="ctr" eaLnBrk="1" fontAlgn="auto" hangingPunct="1">
              <a:spcAft>
                <a:spcPts val="0"/>
              </a:spcAft>
              <a:defRPr/>
            </a:pPr>
            <a:r>
              <a:rPr sz="4000" dirty="0" smtClean="0">
                <a:solidFill>
                  <a:schemeClr val="accent4"/>
                </a:solidFill>
                <a:cs typeface="+mj-cs"/>
              </a:rPr>
              <a:t>中医如何治疗肿瘤</a:t>
            </a:r>
          </a:p>
        </p:txBody>
      </p:sp>
      <p:sp>
        <p:nvSpPr>
          <p:cNvPr id="32770" name="Rectangle 3"/>
          <p:cNvSpPr>
            <a:spLocks noGrp="1" noChangeArrowheads="1"/>
          </p:cNvSpPr>
          <p:nvPr>
            <p:ph idx="1"/>
          </p:nvPr>
        </p:nvSpPr>
        <p:spPr>
          <a:xfrm>
            <a:off x="457200" y="1844675"/>
            <a:ext cx="8229600" cy="4281488"/>
          </a:xfrm>
        </p:spPr>
        <p:txBody>
          <a:bodyPr/>
          <a:lstStyle/>
          <a:p>
            <a:pPr marL="609600" indent="-609600" eaLnBrk="1" hangingPunct="1">
              <a:lnSpc>
                <a:spcPct val="140000"/>
              </a:lnSpc>
              <a:buFontTx/>
              <a:buAutoNum type="arabicPeriod"/>
            </a:pPr>
            <a:r>
              <a:rPr lang="zh-CN" altLang="en-US" sz="3600" smtClean="0">
                <a:ea typeface="黑体" pitchFamily="49" charset="-122"/>
              </a:rPr>
              <a:t>抑制肿瘤生长，抑制肿瘤转移</a:t>
            </a:r>
            <a:endParaRPr lang="en-US" altLang="zh-CN" sz="3600" smtClean="0">
              <a:ea typeface="黑体" pitchFamily="49" charset="-122"/>
            </a:endParaRPr>
          </a:p>
          <a:p>
            <a:pPr marL="609600" indent="-609600" eaLnBrk="1" hangingPunct="1">
              <a:lnSpc>
                <a:spcPct val="140000"/>
              </a:lnSpc>
              <a:buFontTx/>
              <a:buAutoNum type="arabicPeriod"/>
            </a:pPr>
            <a:r>
              <a:rPr lang="zh-CN" altLang="en-US" sz="3600" smtClean="0">
                <a:ea typeface="黑体" pitchFamily="49" charset="-122"/>
              </a:rPr>
              <a:t>扶正祛邪，恢复体内阴阳平衡</a:t>
            </a:r>
            <a:endParaRPr lang="en-US" altLang="zh-CN" sz="3600" smtClean="0">
              <a:ea typeface="黑体" pitchFamily="49" charset="-122"/>
            </a:endParaRPr>
          </a:p>
          <a:p>
            <a:pPr marL="609600" indent="-609600" eaLnBrk="1" hangingPunct="1">
              <a:lnSpc>
                <a:spcPct val="140000"/>
              </a:lnSpc>
              <a:buFontTx/>
              <a:buAutoNum type="arabicPeriod"/>
            </a:pPr>
            <a:r>
              <a:rPr lang="zh-CN" altLang="en-US" sz="3600" smtClean="0">
                <a:ea typeface="黑体" pitchFamily="49" charset="-122"/>
              </a:rPr>
              <a:t>联合放化疗，增效减毒</a:t>
            </a:r>
            <a:endParaRPr lang="en-US" altLang="zh-CN" sz="3600" smtClean="0">
              <a:ea typeface="黑体" pitchFamily="49" charset="-122"/>
            </a:endParaRPr>
          </a:p>
          <a:p>
            <a:pPr marL="609600" indent="-609600" eaLnBrk="1" hangingPunct="1">
              <a:lnSpc>
                <a:spcPct val="140000"/>
              </a:lnSpc>
              <a:buFontTx/>
              <a:buAutoNum type="arabicPeriod"/>
            </a:pPr>
            <a:r>
              <a:rPr lang="zh-CN" altLang="en-US" sz="3600" smtClean="0">
                <a:ea typeface="黑体" pitchFamily="49" charset="-122"/>
              </a:rPr>
              <a:t>消除减轻症状，提高生活质量</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ChangeArrowheads="1"/>
          </p:cNvSpPr>
          <p:nvPr/>
        </p:nvSpPr>
        <p:spPr bwMode="auto">
          <a:xfrm>
            <a:off x="611188" y="836613"/>
            <a:ext cx="7343775" cy="701675"/>
          </a:xfrm>
          <a:prstGeom prst="rect">
            <a:avLst/>
          </a:prstGeom>
          <a:noFill/>
          <a:ln w="9525">
            <a:noFill/>
            <a:miter lim="800000"/>
            <a:headEnd/>
            <a:tailEnd/>
          </a:ln>
          <a:effectLst/>
        </p:spPr>
        <p:txBody>
          <a:bodyPr>
            <a:spAutoFit/>
          </a:bodyPr>
          <a:lstStyle/>
          <a:p>
            <a:pPr fontAlgn="auto">
              <a:spcBef>
                <a:spcPts val="0"/>
              </a:spcBef>
              <a:spcAft>
                <a:spcPts val="0"/>
              </a:spcAft>
              <a:defRPr/>
            </a:pPr>
            <a:r>
              <a:rPr lang="zh-CN" altLang="en-US" sz="4000" b="1" dirty="0">
                <a:solidFill>
                  <a:srgbClr val="629467"/>
                </a:solidFill>
                <a:effectLst>
                  <a:outerShdw blurRad="38100" dist="38100" dir="2700000" algn="tl">
                    <a:srgbClr val="000000"/>
                  </a:outerShdw>
                </a:effectLst>
                <a:latin typeface="+mn-lt"/>
                <a:ea typeface="+mn-ea"/>
              </a:rPr>
              <a:t>     </a:t>
            </a:r>
            <a:r>
              <a:rPr lang="zh-CN" altLang="en-US" sz="40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rPr>
              <a:t>中医药治疗肿瘤的优势</a:t>
            </a:r>
          </a:p>
        </p:txBody>
      </p:sp>
      <p:sp>
        <p:nvSpPr>
          <p:cNvPr id="34818" name="矩形 3"/>
          <p:cNvSpPr>
            <a:spLocks noChangeArrowheads="1"/>
          </p:cNvSpPr>
          <p:nvPr/>
        </p:nvSpPr>
        <p:spPr bwMode="auto">
          <a:xfrm>
            <a:off x="755650" y="1844675"/>
            <a:ext cx="8208963" cy="4124325"/>
          </a:xfrm>
          <a:prstGeom prst="rect">
            <a:avLst/>
          </a:prstGeom>
          <a:noFill/>
          <a:ln w="9525">
            <a:noFill/>
            <a:miter lim="800000"/>
            <a:headEnd/>
            <a:tailEnd/>
          </a:ln>
        </p:spPr>
        <p:txBody>
          <a:bodyPr>
            <a:spAutoFit/>
          </a:bodyPr>
          <a:lstStyle/>
          <a:p>
            <a:r>
              <a:rPr lang="zh-CN" altLang="en-US" sz="2800">
                <a:solidFill>
                  <a:srgbClr val="FF3300"/>
                </a:solidFill>
                <a:latin typeface="仿宋_GB2312"/>
                <a:ea typeface="仿宋_GB2312"/>
                <a:cs typeface="仿宋_GB2312"/>
              </a:rPr>
              <a:t>中医药治疗是肿瘤综合治疗的重要组成部分</a:t>
            </a:r>
            <a:r>
              <a:rPr lang="zh-CN" altLang="en-US">
                <a:solidFill>
                  <a:schemeClr val="accent1"/>
                </a:solidFill>
                <a:latin typeface="仿宋_GB2312"/>
                <a:ea typeface="仿宋_GB2312"/>
                <a:cs typeface="仿宋_GB2312"/>
              </a:rPr>
              <a:t/>
            </a:r>
            <a:br>
              <a:rPr lang="zh-CN" altLang="en-US">
                <a:solidFill>
                  <a:schemeClr val="accent1"/>
                </a:solidFill>
                <a:latin typeface="仿宋_GB2312"/>
                <a:ea typeface="仿宋_GB2312"/>
                <a:cs typeface="仿宋_GB2312"/>
              </a:rPr>
            </a:br>
            <a:r>
              <a:rPr lang="zh-CN" altLang="en-US">
                <a:solidFill>
                  <a:schemeClr val="accent1"/>
                </a:solidFill>
                <a:latin typeface="仿宋_GB2312"/>
                <a:ea typeface="仿宋_GB2312"/>
                <a:cs typeface="仿宋_GB2312"/>
              </a:rPr>
              <a:t>  </a:t>
            </a:r>
            <a:endParaRPr lang="en-US" altLang="zh-CN">
              <a:solidFill>
                <a:schemeClr val="accent1"/>
              </a:solidFill>
              <a:latin typeface="仿宋_GB2312"/>
              <a:ea typeface="仿宋_GB2312"/>
              <a:cs typeface="仿宋_GB2312"/>
            </a:endParaRPr>
          </a:p>
          <a:p>
            <a:r>
              <a:rPr lang="en-US" altLang="zh-CN" sz="2400" b="1">
                <a:solidFill>
                  <a:schemeClr val="tx2"/>
                </a:solidFill>
                <a:latin typeface="宋体" charset="-122"/>
              </a:rPr>
              <a:t>1.</a:t>
            </a:r>
            <a:r>
              <a:rPr lang="zh-CN" altLang="en-US" sz="2400" b="1">
                <a:solidFill>
                  <a:schemeClr val="tx2"/>
                </a:solidFill>
                <a:latin typeface="宋体" charset="-122"/>
              </a:rPr>
              <a:t>加速术后康复，减轻并发症；</a:t>
            </a:r>
            <a:endParaRPr lang="en-US" altLang="zh-CN" sz="2400" b="1">
              <a:solidFill>
                <a:schemeClr val="tx2"/>
              </a:solidFill>
              <a:latin typeface="宋体" charset="-122"/>
            </a:endParaRPr>
          </a:p>
          <a:p>
            <a:r>
              <a:rPr lang="zh-CN" altLang="en-US" sz="2400" b="1">
                <a:solidFill>
                  <a:schemeClr val="tx2"/>
                </a:solidFill>
                <a:latin typeface="宋体" charset="-122"/>
              </a:rPr>
              <a:t/>
            </a:r>
            <a:br>
              <a:rPr lang="zh-CN" altLang="en-US" sz="2400" b="1">
                <a:solidFill>
                  <a:schemeClr val="tx2"/>
                </a:solidFill>
                <a:latin typeface="宋体" charset="-122"/>
              </a:rPr>
            </a:br>
            <a:r>
              <a:rPr lang="en-US" altLang="zh-CN" sz="2400" b="1">
                <a:solidFill>
                  <a:schemeClr val="tx2"/>
                </a:solidFill>
                <a:latin typeface="宋体" charset="-122"/>
              </a:rPr>
              <a:t>2.</a:t>
            </a:r>
            <a:r>
              <a:rPr lang="zh-CN" altLang="en-US" sz="2400" b="1">
                <a:solidFill>
                  <a:schemeClr val="tx2"/>
                </a:solidFill>
                <a:latin typeface="宋体" charset="-122"/>
              </a:rPr>
              <a:t>放化疗期间的减毒增效作用；</a:t>
            </a:r>
            <a:endParaRPr lang="en-US" altLang="zh-CN" sz="2400" b="1">
              <a:solidFill>
                <a:schemeClr val="tx2"/>
              </a:solidFill>
              <a:latin typeface="宋体" charset="-122"/>
            </a:endParaRPr>
          </a:p>
          <a:p>
            <a:r>
              <a:rPr lang="zh-CN" altLang="en-US" sz="2400" b="1">
                <a:solidFill>
                  <a:schemeClr val="tx2"/>
                </a:solidFill>
                <a:latin typeface="宋体" charset="-122"/>
              </a:rPr>
              <a:t/>
            </a:r>
            <a:br>
              <a:rPr lang="zh-CN" altLang="en-US" sz="2400" b="1">
                <a:solidFill>
                  <a:schemeClr val="tx2"/>
                </a:solidFill>
                <a:latin typeface="宋体" charset="-122"/>
              </a:rPr>
            </a:br>
            <a:r>
              <a:rPr lang="en-US" altLang="zh-CN" sz="2400" b="1">
                <a:solidFill>
                  <a:schemeClr val="tx2"/>
                </a:solidFill>
                <a:latin typeface="宋体" charset="-122"/>
              </a:rPr>
              <a:t>3.</a:t>
            </a:r>
            <a:r>
              <a:rPr lang="zh-CN" altLang="en-US" sz="2400" b="1">
                <a:solidFill>
                  <a:schemeClr val="tx2"/>
                </a:solidFill>
                <a:latin typeface="宋体" charset="-122"/>
              </a:rPr>
              <a:t>手术、放化疗后稳定病情，提高远期效果，抗转移复发</a:t>
            </a:r>
            <a:endParaRPr lang="en-US" altLang="zh-CN" sz="2400" b="1">
              <a:solidFill>
                <a:schemeClr val="tx2"/>
              </a:solidFill>
              <a:latin typeface="宋体" charset="-122"/>
            </a:endParaRPr>
          </a:p>
          <a:p>
            <a:r>
              <a:rPr lang="zh-CN" altLang="en-US" sz="2400" b="1">
                <a:solidFill>
                  <a:schemeClr val="tx2"/>
                </a:solidFill>
                <a:latin typeface="宋体" charset="-122"/>
              </a:rPr>
              <a:t/>
            </a:r>
            <a:br>
              <a:rPr lang="zh-CN" altLang="en-US" sz="2400" b="1">
                <a:solidFill>
                  <a:schemeClr val="tx2"/>
                </a:solidFill>
                <a:latin typeface="宋体" charset="-122"/>
              </a:rPr>
            </a:br>
            <a:r>
              <a:rPr lang="en-US" altLang="zh-CN" sz="2400" b="1">
                <a:solidFill>
                  <a:schemeClr val="tx2"/>
                </a:solidFill>
                <a:latin typeface="宋体" charset="-122"/>
              </a:rPr>
              <a:t>4.</a:t>
            </a:r>
            <a:r>
              <a:rPr lang="zh-CN" altLang="en-US" sz="2400" b="1">
                <a:solidFill>
                  <a:schemeClr val="tx2"/>
                </a:solidFill>
                <a:latin typeface="宋体" charset="-122"/>
              </a:rPr>
              <a:t>预防和治疗癌前病变；</a:t>
            </a:r>
            <a:endParaRPr lang="en-US" altLang="zh-CN" sz="2400" b="1">
              <a:solidFill>
                <a:schemeClr val="tx2"/>
              </a:solidFill>
              <a:latin typeface="宋体" charset="-122"/>
            </a:endParaRPr>
          </a:p>
          <a:p>
            <a:r>
              <a:rPr lang="zh-CN" altLang="en-US" sz="2400" b="1">
                <a:solidFill>
                  <a:schemeClr val="tx2"/>
                </a:solidFill>
                <a:latin typeface="宋体" charset="-122"/>
              </a:rPr>
              <a:t/>
            </a:r>
            <a:br>
              <a:rPr lang="zh-CN" altLang="en-US" sz="2400" b="1">
                <a:solidFill>
                  <a:schemeClr val="tx2"/>
                </a:solidFill>
                <a:latin typeface="宋体" charset="-122"/>
              </a:rPr>
            </a:br>
            <a:r>
              <a:rPr lang="en-US" altLang="zh-CN" sz="2400" b="1">
                <a:solidFill>
                  <a:schemeClr val="tx2"/>
                </a:solidFill>
                <a:latin typeface="宋体" charset="-122"/>
              </a:rPr>
              <a:t>5.</a:t>
            </a:r>
            <a:r>
              <a:rPr lang="zh-CN" altLang="en-US" sz="2400" b="1">
                <a:solidFill>
                  <a:schemeClr val="tx2"/>
                </a:solidFill>
                <a:latin typeface="宋体" charset="-122"/>
              </a:rPr>
              <a:t> 晚期患者改善症状，提高生存质量，延长生存时间。</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辩证论治</a:t>
            </a:r>
          </a:p>
        </p:txBody>
      </p:sp>
      <p:sp>
        <p:nvSpPr>
          <p:cNvPr id="35842" name="Rectangle 3"/>
          <p:cNvSpPr>
            <a:spLocks noGrp="1" noChangeArrowheads="1"/>
          </p:cNvSpPr>
          <p:nvPr>
            <p:ph type="body" idx="1"/>
          </p:nvPr>
        </p:nvSpPr>
        <p:spPr>
          <a:xfrm>
            <a:off x="4500563" y="1916113"/>
            <a:ext cx="4402137" cy="4525962"/>
          </a:xfrm>
        </p:spPr>
        <p:txBody>
          <a:bodyPr/>
          <a:lstStyle/>
          <a:p>
            <a:pPr eaLnBrk="1" hangingPunct="1">
              <a:lnSpc>
                <a:spcPct val="80000"/>
              </a:lnSpc>
            </a:pPr>
            <a:r>
              <a:rPr lang="zh-CN" altLang="en-US" sz="2800" smtClean="0"/>
              <a:t>中医的辩证事实上是一个对机体失衡的内部环境的辨别过程，辩证的结论是对内环境失衡的部位、性质、程度等参数的描述。应用中药治疗肿瘤的根本目的便是恢复机体内部环境的平衡，即通过调节体内环境、增强抗邪能力以达到控制肿瘤生长、抑制肿瘤转移的目的</a:t>
            </a:r>
            <a:r>
              <a:rPr lang="en-US" altLang="zh-CN" sz="2800" smtClean="0"/>
              <a:t>.</a:t>
            </a:r>
          </a:p>
        </p:txBody>
      </p:sp>
      <p:pic>
        <p:nvPicPr>
          <p:cNvPr id="35843" name="Picture 5" descr="200611230103173499">
            <a:hlinkClick r:id="rId3"/>
          </p:cNvPr>
          <p:cNvPicPr>
            <a:picLocks noChangeAspect="1" noChangeArrowheads="1"/>
          </p:cNvPicPr>
          <p:nvPr/>
        </p:nvPicPr>
        <p:blipFill>
          <a:blip r:embed="rId4" cstate="email"/>
          <a:srcRect/>
          <a:stretch>
            <a:fillRect/>
          </a:stretch>
        </p:blipFill>
        <p:spPr bwMode="auto">
          <a:xfrm>
            <a:off x="684213" y="2133600"/>
            <a:ext cx="37433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土壤与种子学说</a:t>
            </a:r>
          </a:p>
        </p:txBody>
      </p:sp>
      <p:sp>
        <p:nvSpPr>
          <p:cNvPr id="37890" name="Rectangle 3"/>
          <p:cNvSpPr>
            <a:spLocks noGrp="1" noChangeArrowheads="1"/>
          </p:cNvSpPr>
          <p:nvPr>
            <p:ph type="body" idx="1"/>
          </p:nvPr>
        </p:nvSpPr>
        <p:spPr/>
        <p:txBody>
          <a:bodyPr/>
          <a:lstStyle/>
          <a:p>
            <a:pPr eaLnBrk="1" hangingPunct="1"/>
            <a:r>
              <a:rPr lang="zh-CN" altLang="en-US" smtClean="0"/>
              <a:t>如果将肿瘤及其赖以生存的机体比作“  种子”及“  土壤”的话，那么中药作用的宏观靶点为“  土壤”而非“   种子”。</a:t>
            </a:r>
          </a:p>
        </p:txBody>
      </p:sp>
      <p:pic>
        <p:nvPicPr>
          <p:cNvPr id="37891" name="Picture 5" descr="141236_927631263_t">
            <a:hlinkClick r:id="rId3"/>
          </p:cNvPr>
          <p:cNvPicPr>
            <a:picLocks noChangeAspect="1" noChangeArrowheads="1"/>
          </p:cNvPicPr>
          <p:nvPr/>
        </p:nvPicPr>
        <p:blipFill>
          <a:blip r:embed="rId4" cstate="email"/>
          <a:srcRect/>
          <a:stretch>
            <a:fillRect/>
          </a:stretch>
        </p:blipFill>
        <p:spPr bwMode="auto">
          <a:xfrm>
            <a:off x="3132138" y="3284538"/>
            <a:ext cx="2952750" cy="3471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flipH="1">
            <a:off x="1691680" y="404664"/>
            <a:ext cx="5256584" cy="1008112"/>
          </a:xfrm>
        </p:spPr>
        <p:txBody>
          <a:bodyPr/>
          <a:lstStyle/>
          <a:p>
            <a:pPr algn="ctr" eaLnBrk="1" fontAlgn="auto" hangingPunct="1">
              <a:spcAft>
                <a:spcPts val="0"/>
              </a:spcAft>
              <a:defRPr/>
            </a:pPr>
            <a:r>
              <a:rPr b="1" dirty="0" smtClean="0">
                <a:solidFill>
                  <a:srgbClr val="FF0000"/>
                </a:solidFill>
                <a:cs typeface="+mj-cs"/>
              </a:rPr>
              <a:t>扶正与祛邪</a:t>
            </a:r>
          </a:p>
        </p:txBody>
      </p:sp>
      <p:sp>
        <p:nvSpPr>
          <p:cNvPr id="39938" name="Rectangle 3"/>
          <p:cNvSpPr>
            <a:spLocks noGrp="1" noChangeArrowheads="1"/>
          </p:cNvSpPr>
          <p:nvPr>
            <p:ph type="body" idx="1"/>
          </p:nvPr>
        </p:nvSpPr>
        <p:spPr>
          <a:xfrm>
            <a:off x="4716463" y="1989138"/>
            <a:ext cx="4176712" cy="4475162"/>
          </a:xfrm>
        </p:spPr>
        <p:txBody>
          <a:bodyPr/>
          <a:lstStyle/>
          <a:p>
            <a:pPr eaLnBrk="1" hangingPunct="1"/>
            <a:r>
              <a:rPr lang="zh-CN" altLang="en-US" sz="2000" b="1" smtClean="0"/>
              <a:t>肿瘤病人大致可分为两类，</a:t>
            </a:r>
            <a:r>
              <a:rPr lang="zh-CN" altLang="en-US" sz="2000" b="1" smtClean="0">
                <a:solidFill>
                  <a:srgbClr val="FFFF00"/>
                </a:solidFill>
              </a:rPr>
              <a:t>一类</a:t>
            </a:r>
            <a:r>
              <a:rPr lang="zh-CN" altLang="en-US" sz="2000" b="1" smtClean="0"/>
              <a:t>是通过综合治疗有希望获得治愈的病人，</a:t>
            </a:r>
            <a:r>
              <a:rPr lang="zh-CN" altLang="en-US" sz="2000" b="1" smtClean="0">
                <a:solidFill>
                  <a:srgbClr val="FFFF00"/>
                </a:solidFill>
              </a:rPr>
              <a:t>另一类</a:t>
            </a:r>
            <a:r>
              <a:rPr lang="zh-CN" altLang="en-US" sz="2000" b="1" smtClean="0"/>
              <a:t>则是目前的医疗水平所难以治愈的病人，对前者我们可能采取更加积极的治疗手段力求在短期内获得满意的清除体内肿瘤细胞的临床疗效；而对于后者则在减轻症状的基础上尽量延长生命。但是，无论治疗目的如何，我们均面临着对病人正邪力量对比的分析以及对扶正与祛邪侧重面的取舍问题。</a:t>
            </a:r>
          </a:p>
        </p:txBody>
      </p:sp>
      <p:pic>
        <p:nvPicPr>
          <p:cNvPr id="39939" name="Picture 5" descr="b8006b05-f80d-4997-a07e-780c23e0ab16">
            <a:hlinkClick r:id="rId3"/>
          </p:cNvPr>
          <p:cNvPicPr>
            <a:picLocks noChangeAspect="1" noChangeArrowheads="1"/>
          </p:cNvPicPr>
          <p:nvPr/>
        </p:nvPicPr>
        <p:blipFill>
          <a:blip r:embed="rId4" cstate="email"/>
          <a:srcRect/>
          <a:stretch>
            <a:fillRect/>
          </a:stretch>
        </p:blipFill>
        <p:spPr bwMode="auto">
          <a:xfrm>
            <a:off x="323850" y="2276475"/>
            <a:ext cx="4176713" cy="3132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514600"/>
            <a:ext cx="7772400" cy="1143000"/>
          </a:xfrm>
        </p:spPr>
        <p:txBody>
          <a:bodyPr/>
          <a:lstStyle/>
          <a:p>
            <a:pPr algn="ctr" eaLnBrk="1" fontAlgn="auto" hangingPunct="1">
              <a:spcAft>
                <a:spcPts val="0"/>
              </a:spcAft>
              <a:defRPr/>
            </a:pPr>
            <a:r>
              <a:rPr b="1" dirty="0" smtClean="0">
                <a:solidFill>
                  <a:srgbClr val="FF0000"/>
                </a:solidFill>
                <a:cs typeface="+mj-cs"/>
              </a:rPr>
              <a:t>中医治癌策略</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76000" cy="1143000"/>
          </a:xfrm>
        </p:spPr>
        <p:txBody>
          <a:bodyPr/>
          <a:lstStyle/>
          <a:p>
            <a:pPr algn="ctr" eaLnBrk="1" fontAlgn="auto" hangingPunct="1">
              <a:spcAft>
                <a:spcPts val="0"/>
              </a:spcAft>
              <a:defRPr/>
            </a:pPr>
            <a:r>
              <a:rPr dirty="0" smtClean="0">
                <a:solidFill>
                  <a:schemeClr val="accent4"/>
                </a:solidFill>
                <a:cs typeface="+mj-cs"/>
              </a:rPr>
              <a:t>流行病学</a:t>
            </a:r>
            <a:endParaRPr dirty="0">
              <a:solidFill>
                <a:schemeClr val="accent4"/>
              </a:solidFill>
              <a:cs typeface="+mj-cs"/>
            </a:endParaRPr>
          </a:p>
        </p:txBody>
      </p:sp>
      <p:sp>
        <p:nvSpPr>
          <p:cNvPr id="3" name="内容占位符 2"/>
          <p:cNvSpPr>
            <a:spLocks noGrp="1"/>
          </p:cNvSpPr>
          <p:nvPr>
            <p:ph idx="1"/>
          </p:nvPr>
        </p:nvSpPr>
        <p:spPr/>
        <p:txBody>
          <a:bodyPr rtlCol="0">
            <a:normAutofit lnSpcReduction="10000"/>
          </a:bodyPr>
          <a:lstStyle/>
          <a:p>
            <a:pPr eaLnBrk="1" fontAlgn="auto" hangingPunct="1">
              <a:spcAft>
                <a:spcPts val="0"/>
              </a:spcAft>
              <a:buFont typeface="Wingdings 2"/>
              <a:buChar char=""/>
              <a:defRPr/>
            </a:pPr>
            <a:r>
              <a:rPr lang="en-US" altLang="zh-CN" dirty="0" smtClean="0"/>
              <a:t>2015 </a:t>
            </a:r>
            <a:r>
              <a:rPr lang="zh-CN" altLang="en-US" dirty="0" smtClean="0"/>
              <a:t>年全国恶性肿瘤发病约 </a:t>
            </a:r>
            <a:r>
              <a:rPr lang="en-US" altLang="zh-CN" dirty="0" smtClean="0"/>
              <a:t>392.9 </a:t>
            </a:r>
            <a:r>
              <a:rPr lang="zh-CN" altLang="en-US" dirty="0" smtClean="0"/>
              <a:t>万人，死亡约 </a:t>
            </a:r>
            <a:r>
              <a:rPr lang="en-US" altLang="zh-CN" dirty="0" smtClean="0"/>
              <a:t>233.8 </a:t>
            </a:r>
            <a:r>
              <a:rPr lang="zh-CN" altLang="en-US" dirty="0" smtClean="0"/>
              <a:t>万人，即平均每天超过 </a:t>
            </a:r>
            <a:r>
              <a:rPr lang="en-US" altLang="zh-CN" dirty="0" smtClean="0"/>
              <a:t>1 </a:t>
            </a:r>
            <a:r>
              <a:rPr lang="zh-CN" altLang="en-US" dirty="0" smtClean="0"/>
              <a:t>万人被确诊为癌症。同时，我国每年所需的相关医疗花费超过 </a:t>
            </a:r>
            <a:r>
              <a:rPr lang="en-US" altLang="zh-CN" dirty="0" smtClean="0"/>
              <a:t>2,200 </a:t>
            </a:r>
            <a:r>
              <a:rPr lang="zh-CN" altLang="en-US" dirty="0" smtClean="0"/>
              <a:t>亿元。</a:t>
            </a:r>
            <a:endParaRPr lang="en-US" altLang="zh-CN" dirty="0" smtClean="0"/>
          </a:p>
          <a:p>
            <a:pPr eaLnBrk="1" fontAlgn="auto" hangingPunct="1">
              <a:spcAft>
                <a:spcPts val="0"/>
              </a:spcAft>
              <a:buFont typeface="Wingdings 2"/>
              <a:buChar char=""/>
              <a:defRPr/>
            </a:pPr>
            <a:endParaRPr lang="en-US" altLang="zh-CN" dirty="0" smtClean="0"/>
          </a:p>
          <a:p>
            <a:pPr eaLnBrk="1" fontAlgn="auto" hangingPunct="1">
              <a:spcAft>
                <a:spcPts val="0"/>
              </a:spcAft>
              <a:buFont typeface="Wingdings 2"/>
              <a:buChar char=""/>
              <a:defRPr/>
            </a:pPr>
            <a:r>
              <a:rPr lang="zh-CN" altLang="en-US" dirty="0" smtClean="0"/>
              <a:t>十多年来，我国恶性肿瘤发病率每年保持约 </a:t>
            </a:r>
            <a:r>
              <a:rPr lang="en-US" altLang="zh-CN" dirty="0" smtClean="0"/>
              <a:t>3.9</a:t>
            </a:r>
            <a:r>
              <a:rPr lang="zh-CN" altLang="en-US" dirty="0" smtClean="0"/>
              <a:t>％的增幅，死亡率每年保持 </a:t>
            </a:r>
            <a:r>
              <a:rPr lang="en-US" altLang="zh-CN" dirty="0" smtClean="0"/>
              <a:t>2.5</a:t>
            </a:r>
            <a:r>
              <a:rPr lang="zh-CN" altLang="en-US" dirty="0" smtClean="0"/>
              <a:t>％的增幅，人口老龄化是目前癌症负担增加的主要原因。</a:t>
            </a:r>
            <a:endParaRPr lang="zh-CN" altLang="en-US" dirty="0"/>
          </a:p>
        </p:txBody>
      </p:sp>
      <p:sp>
        <p:nvSpPr>
          <p:cNvPr id="16387" name="TextBox 4"/>
          <p:cNvSpPr txBox="1">
            <a:spLocks noChangeArrowheads="1"/>
          </p:cNvSpPr>
          <p:nvPr/>
        </p:nvSpPr>
        <p:spPr bwMode="auto">
          <a:xfrm>
            <a:off x="3779838" y="6165850"/>
            <a:ext cx="5364162" cy="276225"/>
          </a:xfrm>
          <a:prstGeom prst="rect">
            <a:avLst/>
          </a:prstGeom>
          <a:noFill/>
          <a:ln w="9525">
            <a:noFill/>
            <a:miter lim="800000"/>
            <a:headEnd/>
            <a:tailEnd/>
          </a:ln>
        </p:spPr>
        <p:txBody>
          <a:bodyPr>
            <a:spAutoFit/>
          </a:bodyPr>
          <a:lstStyle/>
          <a:p>
            <a:r>
              <a:rPr lang="en-US" altLang="zh-CN" sz="1200">
                <a:solidFill>
                  <a:srgbClr val="FFFF00"/>
                </a:solidFill>
                <a:latin typeface="Goudy Old Style"/>
              </a:rPr>
              <a:t>2015</a:t>
            </a:r>
            <a:r>
              <a:rPr lang="zh-CN" altLang="en-US" sz="1200">
                <a:solidFill>
                  <a:srgbClr val="FFFF00"/>
                </a:solidFill>
                <a:latin typeface="Goudy Old Style"/>
              </a:rPr>
              <a:t>中国恶性肿瘤流行情况分析，中华肿瘤杂志，</a:t>
            </a:r>
            <a:r>
              <a:rPr lang="en-US" altLang="zh-CN" sz="1200">
                <a:solidFill>
                  <a:srgbClr val="FFFF00"/>
                </a:solidFill>
                <a:latin typeface="Goudy Old Style"/>
              </a:rPr>
              <a:t>2019</a:t>
            </a:r>
            <a:r>
              <a:rPr lang="zh-CN" altLang="en-US" sz="1200">
                <a:solidFill>
                  <a:srgbClr val="FFFF00"/>
                </a:solidFill>
                <a:latin typeface="Goudy Old Style"/>
              </a:rPr>
              <a:t>，</a:t>
            </a:r>
            <a:r>
              <a:rPr lang="en-US" altLang="zh-CN" sz="1200">
                <a:solidFill>
                  <a:srgbClr val="FFFF00"/>
                </a:solidFill>
                <a:latin typeface="Goudy Old Style"/>
              </a:rPr>
              <a:t>41</a:t>
            </a:r>
            <a:r>
              <a:rPr lang="zh-CN" altLang="en-US" sz="1200">
                <a:solidFill>
                  <a:srgbClr val="FFFF00"/>
                </a:solidFill>
                <a:latin typeface="Goudy Old Style"/>
              </a:rPr>
              <a:t>（</a:t>
            </a:r>
            <a:r>
              <a:rPr lang="en-US" altLang="zh-CN" sz="1200">
                <a:solidFill>
                  <a:srgbClr val="FFFF00"/>
                </a:solidFill>
                <a:latin typeface="Goudy Old Style"/>
              </a:rPr>
              <a:t>1</a:t>
            </a:r>
            <a:r>
              <a:rPr lang="zh-CN" altLang="en-US" sz="1200">
                <a:solidFill>
                  <a:srgbClr val="FFFF00"/>
                </a:solidFill>
                <a:latin typeface="Goudy Old Style"/>
              </a:rPr>
              <a:t>）：</a:t>
            </a:r>
            <a:r>
              <a:rPr lang="en-US" altLang="zh-CN" sz="1200">
                <a:solidFill>
                  <a:srgbClr val="FFFF00"/>
                </a:solidFill>
                <a:latin typeface="Goudy Old Style"/>
              </a:rPr>
              <a:t>19-28</a:t>
            </a:r>
            <a:endParaRPr lang="zh-CN" altLang="en-US" sz="1200">
              <a:solidFill>
                <a:srgbClr val="FFFF00"/>
              </a:solidFill>
              <a:latin typeface="Goudy Old Styl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辩证与辨病相结合</a:t>
            </a:r>
          </a:p>
        </p:txBody>
      </p:sp>
      <p:sp>
        <p:nvSpPr>
          <p:cNvPr id="44034" name="Rectangle 3"/>
          <p:cNvSpPr>
            <a:spLocks noGrp="1" noChangeArrowheads="1"/>
          </p:cNvSpPr>
          <p:nvPr>
            <p:ph type="body" idx="1"/>
          </p:nvPr>
        </p:nvSpPr>
        <p:spPr>
          <a:xfrm>
            <a:off x="457200" y="1600200"/>
            <a:ext cx="8229600" cy="1508125"/>
          </a:xfrm>
        </p:spPr>
        <p:txBody>
          <a:bodyPr/>
          <a:lstStyle/>
          <a:p>
            <a:pPr eaLnBrk="1" hangingPunct="1"/>
            <a:r>
              <a:rPr lang="zh-CN" altLang="en-US" smtClean="0"/>
              <a:t>不同癌症在发生、发展的过程中有共性也有个性</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扶正与祛邪相结合</a:t>
            </a:r>
          </a:p>
        </p:txBody>
      </p:sp>
      <p:sp>
        <p:nvSpPr>
          <p:cNvPr id="46082" name="Rectangle 3"/>
          <p:cNvSpPr>
            <a:spLocks noGrp="1" noChangeArrowheads="1"/>
          </p:cNvSpPr>
          <p:nvPr>
            <p:ph type="body" idx="1"/>
          </p:nvPr>
        </p:nvSpPr>
        <p:spPr/>
        <p:txBody>
          <a:bodyPr/>
          <a:lstStyle/>
          <a:p>
            <a:pPr eaLnBrk="1" hangingPunct="1"/>
            <a:r>
              <a:rPr lang="zh-CN" altLang="en-US" smtClean="0"/>
              <a:t>扶正疗法：支持治疗、中药补益剂</a:t>
            </a:r>
          </a:p>
          <a:p>
            <a:pPr eaLnBrk="1" hangingPunct="1">
              <a:buFont typeface="Wingdings 2" pitchFamily="18" charset="2"/>
              <a:buNone/>
            </a:pPr>
            <a:endParaRPr lang="zh-CN" altLang="en-US" smtClean="0"/>
          </a:p>
          <a:p>
            <a:pPr eaLnBrk="1" hangingPunct="1"/>
            <a:r>
              <a:rPr lang="zh-CN" altLang="en-US" smtClean="0"/>
              <a:t>祛邪疗法：手术、放疗、化疗、解毒、活血、化痰、散结</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1905000"/>
            <a:ext cx="7772400" cy="1143000"/>
          </a:xfrm>
        </p:spPr>
        <p:txBody>
          <a:bodyPr/>
          <a:lstStyle/>
          <a:p>
            <a:pPr algn="ctr" eaLnBrk="1" fontAlgn="auto" hangingPunct="1">
              <a:spcAft>
                <a:spcPts val="0"/>
              </a:spcAft>
              <a:defRPr/>
            </a:pPr>
            <a:r>
              <a:rPr b="1" dirty="0" smtClean="0">
                <a:solidFill>
                  <a:srgbClr val="FF0000"/>
                </a:solidFill>
                <a:cs typeface="+mj-cs"/>
              </a:rPr>
              <a:t>内治与外治相结合</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中医治癌的主要法则</a:t>
            </a:r>
          </a:p>
        </p:txBody>
      </p:sp>
      <p:sp>
        <p:nvSpPr>
          <p:cNvPr id="32771" name="Rectangle 3"/>
          <p:cNvSpPr>
            <a:spLocks noGrp="1" noChangeArrowheads="1"/>
          </p:cNvSpPr>
          <p:nvPr>
            <p:ph type="body" idx="1"/>
          </p:nvPr>
        </p:nvSpPr>
        <p:spPr>
          <a:xfrm>
            <a:off x="684213" y="1989138"/>
            <a:ext cx="8229600" cy="3436937"/>
          </a:xfrm>
        </p:spPr>
        <p:txBody>
          <a:bodyPr rtlCol="0">
            <a:normAutofit lnSpcReduction="10000"/>
          </a:bodyPr>
          <a:lstStyle/>
          <a:p>
            <a:pPr eaLnBrk="1" fontAlgn="auto" hangingPunct="1">
              <a:spcAft>
                <a:spcPts val="0"/>
              </a:spcAft>
              <a:buFont typeface="Wingdings 2"/>
              <a:buChar char=""/>
              <a:defRPr/>
            </a:pPr>
            <a:r>
              <a:rPr lang="zh-CN" altLang="en-US" dirty="0" smtClean="0"/>
              <a:t>扶正</a:t>
            </a:r>
          </a:p>
          <a:p>
            <a:pPr eaLnBrk="1" fontAlgn="auto" hangingPunct="1">
              <a:spcAft>
                <a:spcPts val="0"/>
              </a:spcAft>
              <a:buFont typeface="Wingdings 2"/>
              <a:buChar char=""/>
              <a:defRPr/>
            </a:pPr>
            <a:r>
              <a:rPr lang="zh-CN" altLang="en-US" dirty="0" smtClean="0"/>
              <a:t>祛瘀</a:t>
            </a:r>
          </a:p>
          <a:p>
            <a:pPr eaLnBrk="1" fontAlgn="auto" hangingPunct="1">
              <a:spcAft>
                <a:spcPts val="0"/>
              </a:spcAft>
              <a:buFont typeface="Wingdings 2"/>
              <a:buChar char=""/>
              <a:defRPr/>
            </a:pPr>
            <a:r>
              <a:rPr lang="zh-CN" altLang="en-US" dirty="0" smtClean="0"/>
              <a:t>化痰</a:t>
            </a:r>
          </a:p>
          <a:p>
            <a:pPr eaLnBrk="1" fontAlgn="auto" hangingPunct="1">
              <a:spcAft>
                <a:spcPts val="0"/>
              </a:spcAft>
              <a:buFont typeface="Wingdings 2"/>
              <a:buChar char=""/>
              <a:defRPr/>
            </a:pPr>
            <a:r>
              <a:rPr lang="zh-CN" altLang="en-US" dirty="0" smtClean="0"/>
              <a:t>理气</a:t>
            </a:r>
          </a:p>
          <a:p>
            <a:pPr eaLnBrk="1" fontAlgn="auto" hangingPunct="1">
              <a:spcAft>
                <a:spcPts val="0"/>
              </a:spcAft>
              <a:buFont typeface="Wingdings 2"/>
              <a:buChar char=""/>
              <a:defRPr/>
            </a:pPr>
            <a:r>
              <a:rPr lang="zh-CN" altLang="en-US" dirty="0" smtClean="0"/>
              <a:t>解毒</a:t>
            </a:r>
          </a:p>
          <a:p>
            <a:pPr eaLnBrk="1" fontAlgn="auto" hangingPunct="1">
              <a:spcAft>
                <a:spcPts val="0"/>
              </a:spcAft>
              <a:buFont typeface="Wingdings 2"/>
              <a:buChar char=""/>
              <a:defRPr/>
            </a:pPr>
            <a:r>
              <a:rPr lang="zh-CN" altLang="en-US" dirty="0" smtClean="0"/>
              <a:t>散结</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09800"/>
            <a:ext cx="7772400" cy="1143000"/>
          </a:xfrm>
        </p:spPr>
        <p:txBody>
          <a:bodyPr/>
          <a:lstStyle/>
          <a:p>
            <a:pPr algn="ctr" eaLnBrk="1" fontAlgn="auto" hangingPunct="1">
              <a:spcAft>
                <a:spcPts val="0"/>
              </a:spcAft>
              <a:defRPr/>
            </a:pPr>
            <a:r>
              <a:rPr b="1" dirty="0" smtClean="0">
                <a:solidFill>
                  <a:srgbClr val="FF0000"/>
                </a:solidFill>
                <a:cs typeface="+mj-cs"/>
              </a:rPr>
              <a:t>中医治癌的具体手段</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85800"/>
            <a:ext cx="7772400" cy="1143000"/>
          </a:xfrm>
        </p:spPr>
        <p:txBody>
          <a:bodyPr/>
          <a:lstStyle/>
          <a:p>
            <a:pPr algn="ctr" eaLnBrk="1" fontAlgn="auto" hangingPunct="1">
              <a:spcAft>
                <a:spcPts val="0"/>
              </a:spcAft>
              <a:defRPr/>
            </a:pPr>
            <a:r>
              <a:rPr b="1" dirty="0" smtClean="0">
                <a:solidFill>
                  <a:srgbClr val="FF0000"/>
                </a:solidFill>
                <a:cs typeface="+mj-cs"/>
              </a:rPr>
              <a:t>药物治疗</a:t>
            </a:r>
          </a:p>
        </p:txBody>
      </p:sp>
      <p:sp>
        <p:nvSpPr>
          <p:cNvPr id="54274" name="Rectangle 3"/>
          <p:cNvSpPr>
            <a:spLocks noGrp="1" noChangeArrowheads="1"/>
          </p:cNvSpPr>
          <p:nvPr>
            <p:ph type="body" idx="1"/>
          </p:nvPr>
        </p:nvSpPr>
        <p:spPr>
          <a:xfrm>
            <a:off x="685800" y="2057400"/>
            <a:ext cx="7772400" cy="4114800"/>
          </a:xfrm>
        </p:spPr>
        <p:txBody>
          <a:bodyPr/>
          <a:lstStyle/>
          <a:p>
            <a:pPr eaLnBrk="1" hangingPunct="1"/>
            <a:r>
              <a:rPr lang="zh-CN" altLang="en-US" smtClean="0"/>
              <a:t>以辩证为前提的汤剂</a:t>
            </a:r>
          </a:p>
          <a:p>
            <a:pPr eaLnBrk="1" hangingPunct="1"/>
            <a:r>
              <a:rPr lang="zh-CN" altLang="en-US" smtClean="0"/>
              <a:t>以辨病为基础的有效单验方</a:t>
            </a:r>
          </a:p>
          <a:p>
            <a:pPr eaLnBrk="1" hangingPunct="1"/>
            <a:r>
              <a:rPr lang="zh-CN" altLang="en-US" smtClean="0"/>
              <a:t>药物外用</a:t>
            </a:r>
          </a:p>
          <a:p>
            <a:pPr eaLnBrk="1" hangingPunct="1"/>
            <a:r>
              <a:rPr lang="zh-CN" altLang="en-US" smtClean="0"/>
              <a:t>中药现代抗肿瘤制剂</a:t>
            </a:r>
          </a:p>
          <a:p>
            <a:pPr lvl="1" eaLnBrk="1" hangingPunct="1">
              <a:buFontTx/>
              <a:buChar char="•"/>
            </a:pPr>
            <a:r>
              <a:rPr lang="zh-CN" altLang="en-US" sz="3200" smtClean="0"/>
              <a:t>中药注射液</a:t>
            </a:r>
          </a:p>
          <a:p>
            <a:pPr lvl="1" eaLnBrk="1" hangingPunct="1">
              <a:buFontTx/>
              <a:buChar char="•"/>
            </a:pPr>
            <a:r>
              <a:rPr lang="zh-CN" altLang="en-US" sz="3200" smtClean="0"/>
              <a:t>中成药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838200"/>
            <a:ext cx="7772400" cy="1143000"/>
          </a:xfrm>
        </p:spPr>
        <p:txBody>
          <a:bodyPr/>
          <a:lstStyle/>
          <a:p>
            <a:pPr algn="ctr" eaLnBrk="1" fontAlgn="auto" hangingPunct="1">
              <a:spcAft>
                <a:spcPts val="0"/>
              </a:spcAft>
              <a:defRPr/>
            </a:pPr>
            <a:r>
              <a:rPr b="1" dirty="0" smtClean="0">
                <a:solidFill>
                  <a:srgbClr val="FF0000"/>
                </a:solidFill>
                <a:cs typeface="+mj-cs"/>
              </a:rPr>
              <a:t>饮食调理</a:t>
            </a:r>
          </a:p>
        </p:txBody>
      </p:sp>
      <p:sp>
        <p:nvSpPr>
          <p:cNvPr id="56322" name="Rectangle 3"/>
          <p:cNvSpPr>
            <a:spLocks noGrp="1" noChangeArrowheads="1"/>
          </p:cNvSpPr>
          <p:nvPr>
            <p:ph type="body" idx="1"/>
          </p:nvPr>
        </p:nvSpPr>
        <p:spPr>
          <a:xfrm>
            <a:off x="685800" y="2209800"/>
            <a:ext cx="7772400" cy="4114800"/>
          </a:xfrm>
        </p:spPr>
        <p:txBody>
          <a:bodyPr/>
          <a:lstStyle/>
          <a:p>
            <a:pPr eaLnBrk="1" hangingPunct="1"/>
            <a:r>
              <a:rPr lang="zh-CN" altLang="en-US" smtClean="0"/>
              <a:t>中医认为“ 药食同源”、“ 药补不如食补”，因此，在疾病治疗过程中，既重视药物的治疗又强调饮食的调理。癌症治疗过程中，由于大多数病人受手术、放疗、化疗等攻击性治疗的影响，均出现脾胃功能受损、消化吸收异常的相关症状，此时，饮食调理便显得十分重要。</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辩证施食</a:t>
            </a:r>
          </a:p>
        </p:txBody>
      </p:sp>
      <p:sp>
        <p:nvSpPr>
          <p:cNvPr id="58370" name="Rectangle 3"/>
          <p:cNvSpPr>
            <a:spLocks noGrp="1" noChangeArrowheads="1"/>
          </p:cNvSpPr>
          <p:nvPr>
            <p:ph type="body" idx="1"/>
          </p:nvPr>
        </p:nvSpPr>
        <p:spPr/>
        <p:txBody>
          <a:bodyPr/>
          <a:lstStyle/>
          <a:p>
            <a:pPr eaLnBrk="1" hangingPunct="1"/>
            <a:r>
              <a:rPr lang="zh-CN" altLang="en-US" smtClean="0"/>
              <a:t>与中药的药性相似的是，食物、瓜果也有寒、热、温、凉之分，不同体质状况的病人饮食的选择应该区别对待，要做到“  辩证施食”。</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中西方法结合的目的</a:t>
            </a:r>
          </a:p>
        </p:txBody>
      </p:sp>
      <p:sp>
        <p:nvSpPr>
          <p:cNvPr id="37891" name="Rectangle 3"/>
          <p:cNvSpPr>
            <a:spLocks noGrp="1" noChangeArrowheads="1"/>
          </p:cNvSpPr>
          <p:nvPr>
            <p:ph type="body" idx="1"/>
          </p:nvPr>
        </p:nvSpPr>
        <p:spPr/>
        <p:txBody>
          <a:bodyPr rtlCol="0">
            <a:normAutofit lnSpcReduction="10000"/>
          </a:bodyPr>
          <a:lstStyle/>
          <a:p>
            <a:pPr eaLnBrk="1" fontAlgn="auto" hangingPunct="1">
              <a:spcAft>
                <a:spcPts val="0"/>
              </a:spcAft>
              <a:buFont typeface="Wingdings 2"/>
              <a:buChar char=""/>
              <a:defRPr/>
            </a:pPr>
            <a:r>
              <a:rPr lang="zh-CN" altLang="en-US" dirty="0" smtClean="0"/>
              <a:t>目前，现代医学起主导作用的治疗肿瘤的方法（手术、放疗、化疗）的着眼点主要是对局部的癌细胞的杀灭，在取得疗效的同时对正常的机体组织也带来一定的损伤，也即在客观上引起内环境的失调，对于这种由于治疗所引起的内环境失衡，应用中西医结合综合治疗来取长补短，发挥中医整体调节的优势与西医局部抗癌的特长，在尽可能维持机体阴阳平衡的前提下进行抗肿瘤治疗，可以获得好的疗效。</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手术与中医药相结合</a:t>
            </a:r>
          </a:p>
        </p:txBody>
      </p:sp>
      <p:sp>
        <p:nvSpPr>
          <p:cNvPr id="62466" name="Rectangle 3"/>
          <p:cNvSpPr>
            <a:spLocks noGrp="1" noChangeArrowheads="1"/>
          </p:cNvSpPr>
          <p:nvPr>
            <p:ph type="body" idx="1"/>
          </p:nvPr>
        </p:nvSpPr>
        <p:spPr/>
        <p:txBody>
          <a:bodyPr/>
          <a:lstStyle/>
          <a:p>
            <a:pPr eaLnBrk="1" hangingPunct="1"/>
            <a:r>
              <a:rPr lang="zh-CN" altLang="en-US" smtClean="0"/>
              <a:t>术前中医药调理</a:t>
            </a:r>
          </a:p>
          <a:p>
            <a:pPr eaLnBrk="1" hangingPunct="1"/>
            <a:r>
              <a:rPr lang="zh-CN" altLang="en-US" smtClean="0"/>
              <a:t>术后中医药调理</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76000" cy="1143000"/>
          </a:xfrm>
        </p:spPr>
        <p:txBody>
          <a:bodyPr/>
          <a:lstStyle/>
          <a:p>
            <a:pPr algn="ctr" eaLnBrk="1" fontAlgn="auto" hangingPunct="1">
              <a:spcAft>
                <a:spcPts val="0"/>
              </a:spcAft>
              <a:defRPr/>
            </a:pPr>
            <a:r>
              <a:rPr dirty="0" smtClean="0">
                <a:solidFill>
                  <a:schemeClr val="accent4"/>
                </a:solidFill>
                <a:cs typeface="+mj-cs"/>
              </a:rPr>
              <a:t>流行病学</a:t>
            </a:r>
            <a:endParaRPr dirty="0">
              <a:solidFill>
                <a:schemeClr val="accent4"/>
              </a:solidFill>
              <a:cs typeface="+mj-cs"/>
            </a:endParaRPr>
          </a:p>
        </p:txBody>
      </p:sp>
      <p:sp>
        <p:nvSpPr>
          <p:cNvPr id="17410" name="内容占位符 2"/>
          <p:cNvSpPr>
            <a:spLocks noGrp="1"/>
          </p:cNvSpPr>
          <p:nvPr>
            <p:ph idx="1"/>
          </p:nvPr>
        </p:nvSpPr>
        <p:spPr>
          <a:xfrm>
            <a:off x="395288" y="1484313"/>
            <a:ext cx="8229600" cy="4525962"/>
          </a:xfrm>
        </p:spPr>
        <p:txBody>
          <a:bodyPr/>
          <a:lstStyle/>
          <a:p>
            <a:pPr eaLnBrk="1" hangingPunct="1"/>
            <a:r>
              <a:rPr lang="zh-CN" altLang="en-US" smtClean="0"/>
              <a:t> 肺癌、肝癌、上消化系统肿瘤及结直肠癌、女性乳腺癌等为主要恶性肿瘤，其中肺癌居榜首。我国男性肺癌多发，女性乳腺癌多发。</a:t>
            </a:r>
            <a:endParaRPr lang="en-US" altLang="zh-CN" smtClean="0"/>
          </a:p>
        </p:txBody>
      </p:sp>
      <p:pic>
        <p:nvPicPr>
          <p:cNvPr id="17411" name="Picture 2"/>
          <p:cNvPicPr>
            <a:picLocks noChangeAspect="1" noChangeArrowheads="1"/>
          </p:cNvPicPr>
          <p:nvPr/>
        </p:nvPicPr>
        <p:blipFill>
          <a:blip r:embed="rId2" cstate="email"/>
          <a:srcRect/>
          <a:stretch>
            <a:fillRect/>
          </a:stretch>
        </p:blipFill>
        <p:spPr bwMode="auto">
          <a:xfrm>
            <a:off x="4038600" y="3068638"/>
            <a:ext cx="5105400" cy="3403600"/>
          </a:xfrm>
          <a:prstGeom prst="rect">
            <a:avLst/>
          </a:prstGeom>
          <a:noFill/>
          <a:ln w="9525">
            <a:noFill/>
            <a:miter lim="800000"/>
            <a:headEnd/>
            <a:tailEnd/>
          </a:ln>
        </p:spPr>
      </p:pic>
      <p:sp>
        <p:nvSpPr>
          <p:cNvPr id="17412" name="TextBox 4"/>
          <p:cNvSpPr txBox="1">
            <a:spLocks noChangeArrowheads="1"/>
          </p:cNvSpPr>
          <p:nvPr/>
        </p:nvSpPr>
        <p:spPr bwMode="auto">
          <a:xfrm>
            <a:off x="3779838" y="6581775"/>
            <a:ext cx="5364162" cy="276225"/>
          </a:xfrm>
          <a:prstGeom prst="rect">
            <a:avLst/>
          </a:prstGeom>
          <a:noFill/>
          <a:ln w="9525">
            <a:noFill/>
            <a:miter lim="800000"/>
            <a:headEnd/>
            <a:tailEnd/>
          </a:ln>
        </p:spPr>
        <p:txBody>
          <a:bodyPr>
            <a:spAutoFit/>
          </a:bodyPr>
          <a:lstStyle/>
          <a:p>
            <a:r>
              <a:rPr lang="en-US" altLang="zh-CN" sz="1200">
                <a:solidFill>
                  <a:srgbClr val="FFFF00"/>
                </a:solidFill>
                <a:latin typeface="Goudy Old Style"/>
              </a:rPr>
              <a:t>2015</a:t>
            </a:r>
            <a:r>
              <a:rPr lang="zh-CN" altLang="en-US" sz="1200">
                <a:solidFill>
                  <a:srgbClr val="FFFF00"/>
                </a:solidFill>
                <a:latin typeface="Goudy Old Style"/>
              </a:rPr>
              <a:t>中国恶性肿瘤流行情况分析，中华肿瘤杂志，</a:t>
            </a:r>
            <a:r>
              <a:rPr lang="en-US" altLang="zh-CN" sz="1200">
                <a:solidFill>
                  <a:srgbClr val="FFFF00"/>
                </a:solidFill>
                <a:latin typeface="Goudy Old Style"/>
              </a:rPr>
              <a:t>2019</a:t>
            </a:r>
            <a:r>
              <a:rPr lang="zh-CN" altLang="en-US" sz="1200">
                <a:solidFill>
                  <a:srgbClr val="FFFF00"/>
                </a:solidFill>
                <a:latin typeface="Goudy Old Style"/>
              </a:rPr>
              <a:t>，</a:t>
            </a:r>
            <a:r>
              <a:rPr lang="en-US" altLang="zh-CN" sz="1200">
                <a:solidFill>
                  <a:srgbClr val="FFFF00"/>
                </a:solidFill>
                <a:latin typeface="Goudy Old Style"/>
              </a:rPr>
              <a:t>41</a:t>
            </a:r>
            <a:r>
              <a:rPr lang="zh-CN" altLang="en-US" sz="1200">
                <a:solidFill>
                  <a:srgbClr val="FFFF00"/>
                </a:solidFill>
                <a:latin typeface="Goudy Old Style"/>
              </a:rPr>
              <a:t>（</a:t>
            </a:r>
            <a:r>
              <a:rPr lang="en-US" altLang="zh-CN" sz="1200">
                <a:solidFill>
                  <a:srgbClr val="FFFF00"/>
                </a:solidFill>
                <a:latin typeface="Goudy Old Style"/>
              </a:rPr>
              <a:t>1</a:t>
            </a:r>
            <a:r>
              <a:rPr lang="zh-CN" altLang="en-US" sz="1200">
                <a:solidFill>
                  <a:srgbClr val="FFFF00"/>
                </a:solidFill>
                <a:latin typeface="Goudy Old Style"/>
              </a:rPr>
              <a:t>）：</a:t>
            </a:r>
            <a:r>
              <a:rPr lang="en-US" altLang="zh-CN" sz="1200">
                <a:solidFill>
                  <a:srgbClr val="FFFF00"/>
                </a:solidFill>
                <a:latin typeface="Goudy Old Style"/>
              </a:rPr>
              <a:t>19-28</a:t>
            </a:r>
            <a:endParaRPr lang="zh-CN" altLang="en-US" sz="1200">
              <a:solidFill>
                <a:srgbClr val="FFFF00"/>
              </a:solidFill>
              <a:latin typeface="Goudy Old Style"/>
            </a:endParaRPr>
          </a:p>
        </p:txBody>
      </p:sp>
      <p:pic>
        <p:nvPicPr>
          <p:cNvPr id="17413" name="Picture 7" descr="0100066-1.jpg"/>
          <p:cNvPicPr>
            <a:picLocks noChangeAspect="1" noChangeArrowheads="1"/>
          </p:cNvPicPr>
          <p:nvPr/>
        </p:nvPicPr>
        <p:blipFill>
          <a:blip r:embed="rId3" cstate="email"/>
          <a:srcRect/>
          <a:stretch>
            <a:fillRect/>
          </a:stretch>
        </p:blipFill>
        <p:spPr bwMode="auto">
          <a:xfrm>
            <a:off x="785813" y="4149725"/>
            <a:ext cx="3189287"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74663" y="266700"/>
            <a:ext cx="7776000" cy="1143000"/>
          </a:xfrm>
        </p:spPr>
        <p:txBody>
          <a:bodyPr/>
          <a:lstStyle/>
          <a:p>
            <a:pPr algn="ctr" eaLnBrk="1" fontAlgn="auto" hangingPunct="1">
              <a:spcAft>
                <a:spcPts val="0"/>
              </a:spcAft>
              <a:defRPr/>
            </a:pPr>
            <a:r>
              <a:rPr b="1" dirty="0" smtClean="0">
                <a:solidFill>
                  <a:srgbClr val="FF0000"/>
                </a:solidFill>
                <a:cs typeface="+mj-cs"/>
              </a:rPr>
              <a:t>调理脾胃</a:t>
            </a:r>
          </a:p>
        </p:txBody>
      </p:sp>
      <p:sp>
        <p:nvSpPr>
          <p:cNvPr id="64514" name="Rectangle 3"/>
          <p:cNvSpPr>
            <a:spLocks noGrp="1" noChangeArrowheads="1"/>
          </p:cNvSpPr>
          <p:nvPr>
            <p:ph type="body" idx="1"/>
          </p:nvPr>
        </p:nvSpPr>
        <p:spPr/>
        <p:txBody>
          <a:bodyPr/>
          <a:lstStyle/>
          <a:p>
            <a:pPr eaLnBrk="1" hangingPunct="1">
              <a:lnSpc>
                <a:spcPct val="90000"/>
              </a:lnSpc>
            </a:pPr>
            <a:r>
              <a:rPr lang="zh-CN" altLang="en-US" smtClean="0"/>
              <a:t>对脾胃不和及脾虚患者，用</a:t>
            </a:r>
            <a:r>
              <a:rPr lang="zh-CN" altLang="en-US" smtClean="0">
                <a:solidFill>
                  <a:schemeClr val="hlink"/>
                </a:solidFill>
              </a:rPr>
              <a:t>六君子汤</a:t>
            </a:r>
            <a:r>
              <a:rPr lang="zh-CN" altLang="en-US" smtClean="0"/>
              <a:t>；术后腹胀明显者予理气化滞、通腑泄热之剂，如枳壳、川朴、川军、木香等；术后体虚明显者，予补气养血、开胃醒脾之药物，如人参、黄芪、党参、甘草、当归、丹参、杭白芍、焦三鲜、山楂、鸡内金、陈皮、茯苓等。</a:t>
            </a:r>
          </a:p>
          <a:p>
            <a:pPr eaLnBrk="1" hangingPunct="1">
              <a:lnSpc>
                <a:spcPct val="90000"/>
              </a:lnSpc>
            </a:pPr>
            <a:r>
              <a:rPr lang="zh-CN" altLang="en-US" smtClean="0"/>
              <a:t>术后胃阴大伤口干少津者可用沙参、麦冬、石槲、天花粉、生地、元参、玉竹等中药。</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术后虚汗</a:t>
            </a:r>
          </a:p>
        </p:txBody>
      </p:sp>
      <p:sp>
        <p:nvSpPr>
          <p:cNvPr id="66562" name="Rectangle 3"/>
          <p:cNvSpPr>
            <a:spLocks noGrp="1" noChangeArrowheads="1"/>
          </p:cNvSpPr>
          <p:nvPr>
            <p:ph type="body" idx="1"/>
          </p:nvPr>
        </p:nvSpPr>
        <p:spPr/>
        <p:txBody>
          <a:bodyPr/>
          <a:lstStyle/>
          <a:p>
            <a:pPr eaLnBrk="1" hangingPunct="1"/>
            <a:r>
              <a:rPr lang="zh-CN" altLang="en-US" smtClean="0"/>
              <a:t>玉屏风散加太子参、五味子、杭白芍、浮小麦、白术以及煅龙牡等。</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术后长期中医药调理</a:t>
            </a:r>
          </a:p>
        </p:txBody>
      </p:sp>
      <p:sp>
        <p:nvSpPr>
          <p:cNvPr id="68610" name="Rectangle 3"/>
          <p:cNvSpPr>
            <a:spLocks noGrp="1" noChangeArrowheads="1"/>
          </p:cNvSpPr>
          <p:nvPr>
            <p:ph type="body" idx="1"/>
          </p:nvPr>
        </p:nvSpPr>
        <p:spPr/>
        <p:txBody>
          <a:bodyPr/>
          <a:lstStyle/>
          <a:p>
            <a:pPr eaLnBrk="1" hangingPunct="1"/>
            <a:r>
              <a:rPr lang="zh-CN" altLang="en-US" smtClean="0"/>
              <a:t>对于早期癌症术后病人，一般不做放、化疗，仅以中医药长期观察，按辨病与辩证相结合的原则，在扶正培本的基础上加用解毒抗癌的中药，长期应用有助于患者正气的恢复，保持一个相对稳定的内部环境，从而防止肿瘤的复发与转移。</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化疗与中医药相结合</a:t>
            </a:r>
          </a:p>
        </p:txBody>
      </p:sp>
      <p:sp>
        <p:nvSpPr>
          <p:cNvPr id="70658" name="Rectangle 3"/>
          <p:cNvSpPr>
            <a:spLocks noGrp="1" noChangeArrowheads="1"/>
          </p:cNvSpPr>
          <p:nvPr>
            <p:ph type="body" idx="1"/>
          </p:nvPr>
        </p:nvSpPr>
        <p:spPr/>
        <p:txBody>
          <a:bodyPr/>
          <a:lstStyle/>
          <a:p>
            <a:pPr eaLnBrk="1" hangingPunct="1"/>
            <a:r>
              <a:rPr lang="zh-CN" altLang="en-US" smtClean="0"/>
              <a:t>由于化学药物缺乏选择性杀伤肿瘤的作用，导致该疗法对机体免疫系统、造血系统、消化系统等正常组织的损伤，引起一系列毒副作用，中药与化疗联合应用的主要目的是减轻副作用、提高抗肿瘤的疗效。</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中药减轻毒副作用</a:t>
            </a:r>
          </a:p>
        </p:txBody>
      </p:sp>
      <p:sp>
        <p:nvSpPr>
          <p:cNvPr id="72706" name="Rectangle 3"/>
          <p:cNvSpPr>
            <a:spLocks noGrp="1" noChangeArrowheads="1"/>
          </p:cNvSpPr>
          <p:nvPr>
            <p:ph type="body" idx="1"/>
          </p:nvPr>
        </p:nvSpPr>
        <p:spPr/>
        <p:txBody>
          <a:bodyPr/>
          <a:lstStyle/>
          <a:p>
            <a:pPr eaLnBrk="1" hangingPunct="1"/>
            <a:r>
              <a:rPr lang="zh-CN" altLang="en-US" smtClean="0"/>
              <a:t>全身反应的中医药治疗</a:t>
            </a:r>
          </a:p>
          <a:p>
            <a:pPr eaLnBrk="1" hangingPunct="1"/>
            <a:r>
              <a:rPr lang="zh-CN" altLang="en-US" smtClean="0"/>
              <a:t>消化道反应的中医药治疗</a:t>
            </a:r>
          </a:p>
          <a:p>
            <a:pPr eaLnBrk="1" hangingPunct="1"/>
            <a:r>
              <a:rPr lang="zh-CN" altLang="en-US" smtClean="0"/>
              <a:t>骨髓抑制的中医药治疗</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762000"/>
            <a:ext cx="7772400" cy="1143000"/>
          </a:xfrm>
        </p:spPr>
        <p:txBody>
          <a:bodyPr/>
          <a:lstStyle/>
          <a:p>
            <a:pPr algn="ctr" eaLnBrk="1" fontAlgn="auto" hangingPunct="1">
              <a:spcAft>
                <a:spcPts val="0"/>
              </a:spcAft>
              <a:defRPr/>
            </a:pPr>
            <a:r>
              <a:rPr b="1" dirty="0" smtClean="0">
                <a:solidFill>
                  <a:srgbClr val="FF0000"/>
                </a:solidFill>
                <a:cs typeface="+mj-cs"/>
              </a:rPr>
              <a:t>中药对化疗的增效作用</a:t>
            </a:r>
          </a:p>
        </p:txBody>
      </p:sp>
      <p:sp>
        <p:nvSpPr>
          <p:cNvPr id="74754" name="Rectangle 3"/>
          <p:cNvSpPr>
            <a:spLocks noGrp="1" noChangeArrowheads="1"/>
          </p:cNvSpPr>
          <p:nvPr>
            <p:ph type="body" idx="1"/>
          </p:nvPr>
        </p:nvSpPr>
        <p:spPr>
          <a:xfrm>
            <a:off x="609600" y="2057400"/>
            <a:ext cx="7772400" cy="2667000"/>
          </a:xfrm>
        </p:spPr>
        <p:txBody>
          <a:bodyPr/>
          <a:lstStyle/>
          <a:p>
            <a:pPr eaLnBrk="1" hangingPunct="1"/>
            <a:r>
              <a:rPr lang="zh-CN" altLang="en-US" smtClean="0"/>
              <a:t>化疗增敏</a:t>
            </a:r>
          </a:p>
          <a:p>
            <a:pPr lvl="1" eaLnBrk="1" hangingPunct="1">
              <a:buFontTx/>
              <a:buChar char="•"/>
            </a:pPr>
            <a:r>
              <a:rPr lang="zh-CN" altLang="en-US" sz="3200" smtClean="0"/>
              <a:t>在化疗的同时应用中药治疗，可以使化疗见效快、效力增强。</a:t>
            </a:r>
          </a:p>
          <a:p>
            <a:pPr eaLnBrk="1" hangingPunct="1"/>
            <a:r>
              <a:rPr lang="zh-CN" altLang="en-US" smtClean="0"/>
              <a:t>提高远期疗效</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放疗与中医药相结合</a:t>
            </a:r>
          </a:p>
        </p:txBody>
      </p:sp>
      <p:sp>
        <p:nvSpPr>
          <p:cNvPr id="47107" name="Rectangle 3"/>
          <p:cNvSpPr>
            <a:spLocks noGrp="1" noChangeArrowheads="1"/>
          </p:cNvSpPr>
          <p:nvPr>
            <p:ph type="body" idx="1"/>
          </p:nvPr>
        </p:nvSpPr>
        <p:spPr/>
        <p:txBody>
          <a:bodyPr rtlCol="0">
            <a:normAutofit lnSpcReduction="10000"/>
          </a:bodyPr>
          <a:lstStyle/>
          <a:p>
            <a:pPr eaLnBrk="1" fontAlgn="auto" hangingPunct="1">
              <a:spcAft>
                <a:spcPts val="0"/>
              </a:spcAft>
              <a:buFont typeface="Wingdings 2"/>
              <a:buChar char=""/>
              <a:defRPr/>
            </a:pPr>
            <a:r>
              <a:rPr lang="zh-CN" altLang="en-US" sz="2800" dirty="0" smtClean="0"/>
              <a:t>放疗增敏剂</a:t>
            </a:r>
          </a:p>
          <a:p>
            <a:pPr eaLnBrk="1" fontAlgn="auto" hangingPunct="1">
              <a:spcAft>
                <a:spcPts val="0"/>
              </a:spcAft>
              <a:buFont typeface="Wingdings 2"/>
              <a:buChar char=""/>
              <a:defRPr/>
            </a:pPr>
            <a:r>
              <a:rPr lang="zh-CN" altLang="en-US" sz="2800" dirty="0" smtClean="0"/>
              <a:t>减轻放疗的毒副反应</a:t>
            </a:r>
          </a:p>
          <a:p>
            <a:pPr lvl="1" eaLnBrk="1" fontAlgn="auto" hangingPunct="1">
              <a:spcAft>
                <a:spcPts val="0"/>
              </a:spcAft>
              <a:buFontTx/>
              <a:buChar char="•"/>
              <a:defRPr/>
            </a:pPr>
            <a:r>
              <a:rPr lang="zh-CN" altLang="en-US" dirty="0" smtClean="0"/>
              <a:t>放射性皮肤损伤</a:t>
            </a:r>
          </a:p>
          <a:p>
            <a:pPr lvl="1" eaLnBrk="1" fontAlgn="auto" hangingPunct="1">
              <a:spcAft>
                <a:spcPts val="0"/>
              </a:spcAft>
              <a:buFontTx/>
              <a:buChar char="•"/>
              <a:defRPr/>
            </a:pPr>
            <a:r>
              <a:rPr lang="zh-CN" altLang="en-US" dirty="0" smtClean="0"/>
              <a:t>粘膜溃疡</a:t>
            </a:r>
          </a:p>
          <a:p>
            <a:pPr lvl="1" eaLnBrk="1" fontAlgn="auto" hangingPunct="1">
              <a:spcAft>
                <a:spcPts val="0"/>
              </a:spcAft>
              <a:buFontTx/>
              <a:buChar char="•"/>
              <a:defRPr/>
            </a:pPr>
            <a:r>
              <a:rPr lang="zh-CN" altLang="en-US" dirty="0" smtClean="0"/>
              <a:t>放射性肺炎</a:t>
            </a:r>
          </a:p>
          <a:p>
            <a:pPr eaLnBrk="1" fontAlgn="auto" hangingPunct="1">
              <a:spcAft>
                <a:spcPts val="0"/>
              </a:spcAft>
              <a:buFont typeface="Wingdings 2"/>
              <a:buChar char=""/>
              <a:defRPr/>
            </a:pPr>
            <a:r>
              <a:rPr lang="zh-CN" altLang="en-US" sz="2800" dirty="0" smtClean="0"/>
              <a:t>全身放疗反应</a:t>
            </a:r>
          </a:p>
          <a:p>
            <a:pPr lvl="1" eaLnBrk="1" fontAlgn="auto" hangingPunct="1">
              <a:spcAft>
                <a:spcPts val="0"/>
              </a:spcAft>
              <a:buFontTx/>
              <a:buChar char="•"/>
              <a:defRPr/>
            </a:pPr>
            <a:r>
              <a:rPr lang="zh-CN" altLang="en-US" dirty="0" smtClean="0"/>
              <a:t>消化道反应</a:t>
            </a:r>
          </a:p>
          <a:p>
            <a:pPr lvl="1" eaLnBrk="1" fontAlgn="auto" hangingPunct="1">
              <a:spcAft>
                <a:spcPts val="0"/>
              </a:spcAft>
              <a:buFontTx/>
              <a:buChar char="•"/>
              <a:defRPr/>
            </a:pPr>
            <a:r>
              <a:rPr lang="zh-CN" altLang="en-US" dirty="0" smtClean="0"/>
              <a:t>血象下降</a:t>
            </a:r>
          </a:p>
          <a:p>
            <a:pPr eaLnBrk="1" fontAlgn="auto" hangingPunct="1">
              <a:spcAft>
                <a:spcPts val="0"/>
              </a:spcAft>
              <a:buFont typeface="Wingdings 2"/>
              <a:buChar char=""/>
              <a:defRPr/>
            </a:pPr>
            <a:r>
              <a:rPr lang="zh-CN" altLang="en-US" sz="2800" dirty="0" smtClean="0"/>
              <a:t>放疗结束后长期的中医药治疗</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7776000" cy="1143000"/>
          </a:xfrm>
        </p:spPr>
        <p:txBody>
          <a:bodyPr/>
          <a:lstStyle/>
          <a:p>
            <a:pPr algn="ctr" eaLnBrk="1" fontAlgn="auto" hangingPunct="1">
              <a:spcAft>
                <a:spcPts val="0"/>
              </a:spcAft>
              <a:defRPr/>
            </a:pPr>
            <a:r>
              <a:rPr b="1" dirty="0" smtClean="0">
                <a:solidFill>
                  <a:srgbClr val="FF0000"/>
                </a:solidFill>
                <a:cs typeface="+mj-cs"/>
              </a:rPr>
              <a:t>免疫治疗与中药相结合</a:t>
            </a:r>
          </a:p>
        </p:txBody>
      </p:sp>
      <p:sp>
        <p:nvSpPr>
          <p:cNvPr id="78850" name="Rectangle 3"/>
          <p:cNvSpPr>
            <a:spLocks noGrp="1" noChangeArrowheads="1"/>
          </p:cNvSpPr>
          <p:nvPr>
            <p:ph type="body" idx="1"/>
          </p:nvPr>
        </p:nvSpPr>
        <p:spPr/>
        <p:txBody>
          <a:bodyPr/>
          <a:lstStyle/>
          <a:p>
            <a:pPr eaLnBrk="1" hangingPunct="1"/>
            <a:endParaRPr lang="zh-CN" altLang="en-US" smtClean="0"/>
          </a:p>
          <a:p>
            <a:pPr eaLnBrk="1" hangingPunct="1"/>
            <a:r>
              <a:rPr lang="zh-CN" altLang="en-US" smtClean="0"/>
              <a:t>中药治疗可减轻由免疫治疗带来的肝功能损伤、感冒样症状、局部水肿等副作用。</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p:cNvSpPr>
          <p:nvPr>
            <p:ph type="title" idx="4294967295"/>
          </p:nvPr>
        </p:nvSpPr>
        <p:spPr bwMode="auto">
          <a:xfrm flipH="1">
            <a:off x="611188" y="1557338"/>
            <a:ext cx="4751387" cy="936625"/>
          </a:xfrm>
        </p:spPr>
        <p:txBody>
          <a:bodyPr wrap="square" lIns="91440" tIns="45720" rIns="91440" bIns="45720" numCol="1" anchorCtr="0" compatLnSpc="1">
            <a:prstTxWarp prst="textNoShape">
              <a:avLst/>
            </a:prstTxWarp>
          </a:bodyPr>
          <a:lstStyle/>
          <a:p>
            <a:pPr eaLnBrk="1" hangingPunct="1">
              <a:defRPr/>
            </a:pPr>
            <a:r>
              <a:rPr lang="en-US" altLang="zh-CN" smtClean="0">
                <a:ln>
                  <a:noFill/>
                </a:ln>
                <a:solidFill>
                  <a:srgbClr val="FFFF00"/>
                </a:solidFill>
                <a:effectLst/>
              </a:rPr>
              <a:t>Never give up!</a:t>
            </a:r>
          </a:p>
        </p:txBody>
      </p:sp>
      <p:pic>
        <p:nvPicPr>
          <p:cNvPr id="80898" name="Picture 5"/>
          <p:cNvPicPr>
            <a:picLocks noChangeAspect="1" noChangeArrowheads="1"/>
          </p:cNvPicPr>
          <p:nvPr/>
        </p:nvPicPr>
        <p:blipFill>
          <a:blip r:embed="rId2" cstate="email"/>
          <a:srcRect/>
          <a:stretch>
            <a:fillRect/>
          </a:stretch>
        </p:blipFill>
        <p:spPr bwMode="auto">
          <a:xfrm>
            <a:off x="0" y="3068638"/>
            <a:ext cx="5364163" cy="3386137"/>
          </a:xfrm>
          <a:prstGeom prst="rect">
            <a:avLst/>
          </a:prstGeom>
          <a:noFill/>
          <a:ln w="9525">
            <a:noFill/>
            <a:miter lim="800000"/>
            <a:headEnd/>
            <a:tailEnd/>
          </a:ln>
        </p:spPr>
      </p:pic>
      <p:pic>
        <p:nvPicPr>
          <p:cNvPr id="80899" name="Picture 6"/>
          <p:cNvPicPr>
            <a:picLocks noChangeAspect="1" noChangeArrowheads="1"/>
          </p:cNvPicPr>
          <p:nvPr/>
        </p:nvPicPr>
        <p:blipFill>
          <a:blip r:embed="rId3" cstate="email"/>
          <a:srcRect r="-1320"/>
          <a:stretch>
            <a:fillRect/>
          </a:stretch>
        </p:blipFill>
        <p:spPr bwMode="auto">
          <a:xfrm>
            <a:off x="5332413" y="1341438"/>
            <a:ext cx="3811587" cy="5113337"/>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4"/>
          <p:cNvSpPr>
            <a:spLocks noGrp="1"/>
          </p:cNvSpPr>
          <p:nvPr>
            <p:ph type="title" idx="4294967295"/>
          </p:nvPr>
        </p:nvSpPr>
        <p:spPr bwMode="auto">
          <a:xfrm>
            <a:off x="1881188" y="409575"/>
            <a:ext cx="7775575" cy="1143000"/>
          </a:xfrm>
        </p:spPr>
        <p:txBody>
          <a:bodyPr wrap="square" lIns="91440" tIns="45720" rIns="91440" bIns="45720" numCol="1" anchorCtr="0" compatLnSpc="1">
            <a:prstTxWarp prst="textNoShape">
              <a:avLst/>
            </a:prstTxWarp>
          </a:bodyPr>
          <a:lstStyle/>
          <a:p>
            <a:pPr eaLnBrk="1" hangingPunct="1">
              <a:defRPr/>
            </a:pPr>
            <a:r>
              <a:rPr smtClean="0">
                <a:ln>
                  <a:noFill/>
                </a:ln>
                <a:solidFill>
                  <a:srgbClr val="CC9900"/>
                </a:solidFill>
                <a:effectLst/>
                <a:ea typeface="华文新魏"/>
              </a:rPr>
              <a:t>谢谢大家的聆听！</a:t>
            </a:r>
          </a:p>
        </p:txBody>
      </p:sp>
      <p:pic>
        <p:nvPicPr>
          <p:cNvPr id="81924" name="Picture 4"/>
          <p:cNvPicPr>
            <a:picLocks noChangeAspect="1" noChangeArrowheads="1"/>
          </p:cNvPicPr>
          <p:nvPr/>
        </p:nvPicPr>
        <p:blipFill>
          <a:blip r:embed="rId2" cstate="email"/>
          <a:srcRect/>
          <a:stretch>
            <a:fillRect/>
          </a:stretch>
        </p:blipFill>
        <p:spPr bwMode="auto">
          <a:xfrm>
            <a:off x="1619250" y="1625600"/>
            <a:ext cx="5545138" cy="5232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776000" cy="1143000"/>
          </a:xfrm>
        </p:spPr>
        <p:txBody>
          <a:bodyPr/>
          <a:lstStyle/>
          <a:p>
            <a:pPr algn="ctr" eaLnBrk="1" fontAlgn="auto" hangingPunct="1">
              <a:spcAft>
                <a:spcPts val="0"/>
              </a:spcAft>
              <a:defRPr/>
            </a:pPr>
            <a:r>
              <a:rPr dirty="0" smtClean="0">
                <a:solidFill>
                  <a:schemeClr val="accent4"/>
                </a:solidFill>
                <a:cs typeface="+mj-cs"/>
              </a:rPr>
              <a:t>流行病学</a:t>
            </a:r>
            <a:endParaRPr dirty="0">
              <a:solidFill>
                <a:schemeClr val="accent4"/>
              </a:solidFill>
              <a:cs typeface="+mj-cs"/>
            </a:endParaRPr>
          </a:p>
        </p:txBody>
      </p:sp>
      <p:sp>
        <p:nvSpPr>
          <p:cNvPr id="18434" name="内容占位符 2"/>
          <p:cNvSpPr>
            <a:spLocks noGrp="1"/>
          </p:cNvSpPr>
          <p:nvPr>
            <p:ph idx="1"/>
          </p:nvPr>
        </p:nvSpPr>
        <p:spPr/>
        <p:txBody>
          <a:bodyPr/>
          <a:lstStyle/>
          <a:p>
            <a:pPr eaLnBrk="1" hangingPunct="1"/>
            <a:r>
              <a:rPr lang="zh-CN" altLang="en-US" smtClean="0"/>
              <a:t>我国恶性肿瘤的 </a:t>
            </a:r>
            <a:r>
              <a:rPr lang="en-US" altLang="zh-CN" smtClean="0"/>
              <a:t>5 </a:t>
            </a:r>
            <a:r>
              <a:rPr lang="zh-CN" altLang="en-US" smtClean="0"/>
              <a:t>年相对生存率目前约为 </a:t>
            </a:r>
            <a:r>
              <a:rPr lang="en-US" altLang="zh-CN" smtClean="0"/>
              <a:t>40.5</a:t>
            </a:r>
            <a:r>
              <a:rPr lang="zh-CN" altLang="en-US" smtClean="0"/>
              <a:t>％，预后较好的乳腺癌、甲状腺癌和前列腺癌的 </a:t>
            </a:r>
            <a:r>
              <a:rPr lang="en-US" altLang="zh-CN" smtClean="0"/>
              <a:t>5 </a:t>
            </a:r>
            <a:r>
              <a:rPr lang="zh-CN" altLang="en-US" smtClean="0"/>
              <a:t>年生存率分别是 </a:t>
            </a:r>
            <a:r>
              <a:rPr lang="en-US" altLang="zh-CN" smtClean="0"/>
              <a:t>82</a:t>
            </a:r>
            <a:r>
              <a:rPr lang="zh-CN" altLang="en-US" smtClean="0"/>
              <a:t>％、</a:t>
            </a:r>
            <a:r>
              <a:rPr lang="en-US" altLang="zh-CN" smtClean="0"/>
              <a:t>84.3</a:t>
            </a:r>
            <a:r>
              <a:rPr lang="zh-CN" altLang="en-US" smtClean="0"/>
              <a:t>％和 </a:t>
            </a:r>
            <a:r>
              <a:rPr lang="en-US" altLang="zh-CN" smtClean="0"/>
              <a:t>66.4</a:t>
            </a:r>
            <a:r>
              <a:rPr lang="zh-CN" altLang="en-US" smtClean="0"/>
              <a:t>％，与发达国家（</a:t>
            </a:r>
            <a:r>
              <a:rPr lang="en-US" altLang="zh-CN" smtClean="0"/>
              <a:t>90.9%</a:t>
            </a:r>
            <a:r>
              <a:rPr lang="zh-CN" altLang="en-US" smtClean="0"/>
              <a:t>、</a:t>
            </a:r>
            <a:r>
              <a:rPr lang="en-US" altLang="zh-CN" smtClean="0"/>
              <a:t>98%</a:t>
            </a:r>
            <a:r>
              <a:rPr lang="zh-CN" altLang="en-US" smtClean="0"/>
              <a:t>和</a:t>
            </a:r>
            <a:r>
              <a:rPr lang="en-US" altLang="zh-CN" smtClean="0"/>
              <a:t>99.5%</a:t>
            </a:r>
            <a:r>
              <a:rPr lang="zh-CN" altLang="en-US" smtClean="0"/>
              <a:t>）仍存在差距。</a:t>
            </a:r>
          </a:p>
          <a:p>
            <a:pPr eaLnBrk="1" hangingPunct="1"/>
            <a:endParaRPr lang="zh-CN" altLang="en-US" smtClean="0"/>
          </a:p>
        </p:txBody>
      </p:sp>
      <p:pic>
        <p:nvPicPr>
          <p:cNvPr id="18435" name="Picture 2"/>
          <p:cNvPicPr>
            <a:picLocks noChangeAspect="1" noChangeArrowheads="1"/>
          </p:cNvPicPr>
          <p:nvPr/>
        </p:nvPicPr>
        <p:blipFill>
          <a:blip r:embed="rId2" cstate="email"/>
          <a:srcRect/>
          <a:stretch>
            <a:fillRect/>
          </a:stretch>
        </p:blipFill>
        <p:spPr bwMode="auto">
          <a:xfrm>
            <a:off x="5651500" y="3573463"/>
            <a:ext cx="3048000" cy="3048000"/>
          </a:xfrm>
          <a:prstGeom prst="rect">
            <a:avLst/>
          </a:prstGeom>
          <a:noFill/>
          <a:ln w="9525">
            <a:noFill/>
            <a:miter lim="800000"/>
            <a:headEnd/>
            <a:tailEnd/>
          </a:ln>
        </p:spPr>
      </p:pic>
      <p:sp>
        <p:nvSpPr>
          <p:cNvPr id="18436" name="TextBox 4"/>
          <p:cNvSpPr txBox="1">
            <a:spLocks noChangeArrowheads="1"/>
          </p:cNvSpPr>
          <p:nvPr/>
        </p:nvSpPr>
        <p:spPr bwMode="auto">
          <a:xfrm>
            <a:off x="3779838" y="6581775"/>
            <a:ext cx="5364162" cy="276225"/>
          </a:xfrm>
          <a:prstGeom prst="rect">
            <a:avLst/>
          </a:prstGeom>
          <a:noFill/>
          <a:ln w="9525">
            <a:noFill/>
            <a:miter lim="800000"/>
            <a:headEnd/>
            <a:tailEnd/>
          </a:ln>
        </p:spPr>
        <p:txBody>
          <a:bodyPr>
            <a:spAutoFit/>
          </a:bodyPr>
          <a:lstStyle/>
          <a:p>
            <a:r>
              <a:rPr lang="en-US" altLang="zh-CN" sz="1200">
                <a:solidFill>
                  <a:srgbClr val="FFFF00"/>
                </a:solidFill>
                <a:latin typeface="Goudy Old Style"/>
              </a:rPr>
              <a:t>2015</a:t>
            </a:r>
            <a:r>
              <a:rPr lang="zh-CN" altLang="en-US" sz="1200">
                <a:solidFill>
                  <a:srgbClr val="FFFF00"/>
                </a:solidFill>
                <a:latin typeface="Goudy Old Style"/>
              </a:rPr>
              <a:t>中国恶性肿瘤流行情况分析，中华肿瘤杂志，</a:t>
            </a:r>
            <a:r>
              <a:rPr lang="en-US" altLang="zh-CN" sz="1200">
                <a:solidFill>
                  <a:srgbClr val="FFFF00"/>
                </a:solidFill>
                <a:latin typeface="Goudy Old Style"/>
              </a:rPr>
              <a:t>2019</a:t>
            </a:r>
            <a:r>
              <a:rPr lang="zh-CN" altLang="en-US" sz="1200">
                <a:solidFill>
                  <a:srgbClr val="FFFF00"/>
                </a:solidFill>
                <a:latin typeface="Goudy Old Style"/>
              </a:rPr>
              <a:t>，</a:t>
            </a:r>
            <a:r>
              <a:rPr lang="en-US" altLang="zh-CN" sz="1200">
                <a:solidFill>
                  <a:srgbClr val="FFFF00"/>
                </a:solidFill>
                <a:latin typeface="Goudy Old Style"/>
              </a:rPr>
              <a:t>41</a:t>
            </a:r>
            <a:r>
              <a:rPr lang="zh-CN" altLang="en-US" sz="1200">
                <a:solidFill>
                  <a:srgbClr val="FFFF00"/>
                </a:solidFill>
                <a:latin typeface="Goudy Old Style"/>
              </a:rPr>
              <a:t>（</a:t>
            </a:r>
            <a:r>
              <a:rPr lang="en-US" altLang="zh-CN" sz="1200">
                <a:solidFill>
                  <a:srgbClr val="FFFF00"/>
                </a:solidFill>
                <a:latin typeface="Goudy Old Style"/>
              </a:rPr>
              <a:t>1</a:t>
            </a:r>
            <a:r>
              <a:rPr lang="zh-CN" altLang="en-US" sz="1200">
                <a:solidFill>
                  <a:srgbClr val="FFFF00"/>
                </a:solidFill>
                <a:latin typeface="Goudy Old Style"/>
              </a:rPr>
              <a:t>）：</a:t>
            </a:r>
            <a:r>
              <a:rPr lang="en-US" altLang="zh-CN" sz="1200">
                <a:solidFill>
                  <a:srgbClr val="FFFF00"/>
                </a:solidFill>
                <a:latin typeface="Goudy Old Style"/>
              </a:rPr>
              <a:t>19-28</a:t>
            </a:r>
            <a:endParaRPr lang="zh-CN" altLang="en-US" sz="1200">
              <a:solidFill>
                <a:srgbClr val="FFFF00"/>
              </a:solidFill>
              <a:latin typeface="Goudy Old Style"/>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620688"/>
            <a:ext cx="7776000" cy="1143000"/>
          </a:xfrm>
        </p:spPr>
        <p:txBody>
          <a:bodyPr/>
          <a:lstStyle/>
          <a:p>
            <a:pPr eaLnBrk="1" fontAlgn="auto" hangingPunct="1">
              <a:spcAft>
                <a:spcPts val="0"/>
              </a:spcAft>
              <a:defRPr/>
            </a:pPr>
            <a:r>
              <a:rPr dirty="0" smtClean="0">
                <a:solidFill>
                  <a:schemeClr val="accent4"/>
                </a:solidFill>
                <a:cs typeface="+mj-cs"/>
              </a:rPr>
              <a:t>现代医学对恶性肿瘤的认识</a:t>
            </a:r>
            <a:endParaRPr dirty="0">
              <a:solidFill>
                <a:schemeClr val="accent4"/>
              </a:solidFill>
              <a:cs typeface="+mj-cs"/>
            </a:endParaRPr>
          </a:p>
        </p:txBody>
      </p:sp>
      <p:pic>
        <p:nvPicPr>
          <p:cNvPr id="19458" name="Picture 2" descr="C:\Users\Administrator\Desktop\13535931_162512161675_2.jpg"/>
          <p:cNvPicPr>
            <a:picLocks noGrp="1" noChangeAspect="1" noChangeArrowheads="1"/>
          </p:cNvPicPr>
          <p:nvPr>
            <p:ph idx="1"/>
          </p:nvPr>
        </p:nvPicPr>
        <p:blipFill>
          <a:blip r:embed="rId2" cstate="email"/>
          <a:srcRect r="-116"/>
          <a:stretch>
            <a:fillRect/>
          </a:stretch>
        </p:blipFill>
        <p:spPr>
          <a:xfrm>
            <a:off x="163513" y="2276475"/>
            <a:ext cx="8805862" cy="38893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457200" y="274638"/>
            <a:ext cx="7776000" cy="1143000"/>
          </a:xfrm>
        </p:spPr>
        <p:txBody>
          <a:bodyPr/>
          <a:lstStyle/>
          <a:p>
            <a:pPr algn="ctr" eaLnBrk="1" fontAlgn="auto" hangingPunct="1">
              <a:spcAft>
                <a:spcPts val="0"/>
              </a:spcAft>
              <a:defRPr/>
            </a:pPr>
            <a:r>
              <a:rPr dirty="0" smtClean="0">
                <a:solidFill>
                  <a:schemeClr val="accent4"/>
                </a:solidFill>
                <a:cs typeface="+mj-cs"/>
              </a:rPr>
              <a:t>肿瘤有哪些治疗方法</a:t>
            </a:r>
          </a:p>
        </p:txBody>
      </p:sp>
      <p:sp>
        <p:nvSpPr>
          <p:cNvPr id="20482" name="Rectangle 3"/>
          <p:cNvSpPr>
            <a:spLocks noGrp="1" noChangeArrowheads="1"/>
          </p:cNvSpPr>
          <p:nvPr>
            <p:ph idx="1"/>
          </p:nvPr>
        </p:nvSpPr>
        <p:spPr>
          <a:xfrm>
            <a:off x="827088" y="1700213"/>
            <a:ext cx="3754437" cy="4525962"/>
          </a:xfrm>
        </p:spPr>
        <p:txBody>
          <a:bodyPr/>
          <a:lstStyle/>
          <a:p>
            <a:pPr marL="609600" indent="-609600" eaLnBrk="1" hangingPunct="1">
              <a:buFontTx/>
              <a:buAutoNum type="arabicPeriod"/>
            </a:pPr>
            <a:r>
              <a:rPr lang="zh-CN" altLang="en-US" smtClean="0">
                <a:ea typeface="黑体" pitchFamily="49" charset="-122"/>
              </a:rPr>
              <a:t>手术</a:t>
            </a:r>
            <a:endParaRPr lang="en-US" altLang="zh-CN" smtClean="0">
              <a:ea typeface="黑体" pitchFamily="49" charset="-122"/>
            </a:endParaRPr>
          </a:p>
          <a:p>
            <a:pPr marL="609600" indent="-609600" eaLnBrk="1" hangingPunct="1">
              <a:buFontTx/>
              <a:buAutoNum type="arabicPeriod"/>
            </a:pPr>
            <a:r>
              <a:rPr lang="zh-CN" altLang="en-US" smtClean="0">
                <a:ea typeface="黑体" pitchFamily="49" charset="-122"/>
              </a:rPr>
              <a:t>放疗</a:t>
            </a:r>
            <a:endParaRPr lang="en-US" altLang="zh-CN" smtClean="0">
              <a:ea typeface="黑体" pitchFamily="49" charset="-122"/>
            </a:endParaRPr>
          </a:p>
          <a:p>
            <a:pPr marL="609600" indent="-609600" eaLnBrk="1" hangingPunct="1">
              <a:buFontTx/>
              <a:buAutoNum type="arabicPeriod"/>
            </a:pPr>
            <a:r>
              <a:rPr lang="zh-CN" altLang="en-US" smtClean="0">
                <a:ea typeface="黑体" pitchFamily="49" charset="-122"/>
              </a:rPr>
              <a:t>化疗</a:t>
            </a:r>
            <a:endParaRPr lang="en-US" altLang="zh-CN" smtClean="0">
              <a:ea typeface="黑体" pitchFamily="49" charset="-122"/>
            </a:endParaRPr>
          </a:p>
          <a:p>
            <a:pPr marL="609600" indent="-609600" eaLnBrk="1" hangingPunct="1">
              <a:buFontTx/>
              <a:buAutoNum type="arabicPeriod"/>
            </a:pPr>
            <a:r>
              <a:rPr lang="zh-CN" altLang="en-US" smtClean="0">
                <a:ea typeface="黑体" pitchFamily="49" charset="-122"/>
              </a:rPr>
              <a:t>靶向治疗</a:t>
            </a:r>
            <a:endParaRPr lang="en-US" altLang="zh-CN" smtClean="0">
              <a:ea typeface="黑体" pitchFamily="49" charset="-122"/>
            </a:endParaRPr>
          </a:p>
          <a:p>
            <a:pPr marL="609600" indent="-609600" eaLnBrk="1" hangingPunct="1">
              <a:buFontTx/>
              <a:buAutoNum type="arabicPeriod"/>
            </a:pPr>
            <a:r>
              <a:rPr lang="zh-CN" altLang="en-US" smtClean="0">
                <a:ea typeface="黑体" pitchFamily="49" charset="-122"/>
              </a:rPr>
              <a:t>免疫治疗</a:t>
            </a:r>
            <a:endParaRPr lang="en-US" altLang="zh-CN" smtClean="0">
              <a:ea typeface="黑体" pitchFamily="49" charset="-122"/>
            </a:endParaRPr>
          </a:p>
          <a:p>
            <a:pPr marL="609600" indent="-609600" eaLnBrk="1" hangingPunct="1">
              <a:buFontTx/>
              <a:buAutoNum type="arabicPeriod"/>
            </a:pPr>
            <a:r>
              <a:rPr lang="zh-CN" altLang="en-US" smtClean="0">
                <a:solidFill>
                  <a:schemeClr val="hlink"/>
                </a:solidFill>
                <a:ea typeface="黑体" pitchFamily="49" charset="-122"/>
              </a:rPr>
              <a:t>中医中药治疗</a:t>
            </a:r>
          </a:p>
        </p:txBody>
      </p:sp>
      <p:pic>
        <p:nvPicPr>
          <p:cNvPr id="20483" name="Picture 4" descr="imgrcuFRINI1cALiIr067xN">
            <a:hlinkClick r:id="rId3"/>
          </p:cNvPr>
          <p:cNvPicPr>
            <a:picLocks noChangeAspect="1" noChangeArrowheads="1"/>
          </p:cNvPicPr>
          <p:nvPr/>
        </p:nvPicPr>
        <p:blipFill>
          <a:blip r:embed="rId4" cstate="email"/>
          <a:srcRect/>
          <a:stretch>
            <a:fillRect/>
          </a:stretch>
        </p:blipFill>
        <p:spPr bwMode="auto">
          <a:xfrm>
            <a:off x="5076825" y="1628775"/>
            <a:ext cx="2735263" cy="2060575"/>
          </a:xfrm>
          <a:prstGeom prst="rect">
            <a:avLst/>
          </a:prstGeom>
          <a:noFill/>
          <a:ln w="9525">
            <a:noFill/>
            <a:miter lim="800000"/>
            <a:headEnd/>
            <a:tailEnd/>
          </a:ln>
        </p:spPr>
      </p:pic>
      <p:pic>
        <p:nvPicPr>
          <p:cNvPr id="20484" name="Picture 5" descr="%E6%94%BE%E5%B0%84%E6%B2%BB%E7%99%82%E8%A8%AD%E5%82%999">
            <a:hlinkClick r:id="rId5"/>
          </p:cNvPr>
          <p:cNvPicPr>
            <a:picLocks noChangeAspect="1" noChangeArrowheads="1"/>
          </p:cNvPicPr>
          <p:nvPr/>
        </p:nvPicPr>
        <p:blipFill>
          <a:blip r:embed="rId6" cstate="email"/>
          <a:srcRect/>
          <a:stretch>
            <a:fillRect/>
          </a:stretch>
        </p:blipFill>
        <p:spPr bwMode="auto">
          <a:xfrm>
            <a:off x="5219700" y="3860800"/>
            <a:ext cx="2592388"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1"/>
          <p:cNvSpPr>
            <a:spLocks noChangeArrowheads="1"/>
          </p:cNvSpPr>
          <p:nvPr/>
        </p:nvSpPr>
        <p:spPr bwMode="auto">
          <a:xfrm>
            <a:off x="611188" y="1268413"/>
            <a:ext cx="7993062" cy="2462212"/>
          </a:xfrm>
          <a:prstGeom prst="rect">
            <a:avLst/>
          </a:prstGeom>
          <a:noFill/>
          <a:ln w="9525">
            <a:noFill/>
            <a:miter lim="800000"/>
            <a:headEnd/>
            <a:tailEnd/>
          </a:ln>
        </p:spPr>
        <p:txBody>
          <a:bodyPr>
            <a:spAutoFit/>
          </a:bodyPr>
          <a:lstStyle/>
          <a:p>
            <a:pPr marL="457200" indent="-457200">
              <a:spcBef>
                <a:spcPts val="600"/>
              </a:spcBef>
              <a:spcAft>
                <a:spcPts val="600"/>
              </a:spcAft>
              <a:buClr>
                <a:srgbClr val="FF0000"/>
              </a:buClr>
              <a:buFont typeface="Wingdings" pitchFamily="2" charset="2"/>
              <a:buChar char="²"/>
            </a:pPr>
            <a:r>
              <a:rPr lang="zh-CN" altLang="en-US" sz="2400" b="1">
                <a:latin typeface="黑体" pitchFamily="49" charset="-122"/>
                <a:ea typeface="黑体" pitchFamily="49" charset="-122"/>
              </a:rPr>
              <a:t>中医药是中华民族的瑰宝，</a:t>
            </a:r>
            <a:r>
              <a:rPr lang="zh-CN" altLang="en-US" sz="2400" b="1">
                <a:solidFill>
                  <a:srgbClr val="FF0000"/>
                </a:solidFill>
                <a:latin typeface="黑体" pitchFamily="49" charset="-122"/>
                <a:ea typeface="黑体" pitchFamily="49" charset="-122"/>
              </a:rPr>
              <a:t>起源于夏商西周时期</a:t>
            </a:r>
            <a:r>
              <a:rPr lang="zh-CN" altLang="en-US" sz="2400" b="1">
                <a:latin typeface="黑体" pitchFamily="49" charset="-122"/>
                <a:ea typeface="黑体" pitchFamily="49" charset="-122"/>
              </a:rPr>
              <a:t>（</a:t>
            </a:r>
            <a:r>
              <a:rPr lang="zh-CN" altLang="en-US" sz="2400">
                <a:latin typeface="黑体" pitchFamily="49" charset="-122"/>
                <a:ea typeface="黑体" pitchFamily="49" charset="-122"/>
              </a:rPr>
              <a:t>公元前</a:t>
            </a:r>
            <a:r>
              <a:rPr lang="zh-CN" altLang="zh-CN" sz="2400">
                <a:latin typeface="黑体" pitchFamily="49" charset="-122"/>
                <a:ea typeface="黑体" pitchFamily="49" charset="-122"/>
              </a:rPr>
              <a:t>2</a:t>
            </a:r>
            <a:r>
              <a:rPr lang="en-US" altLang="zh-CN" sz="2400">
                <a:latin typeface="黑体" pitchFamily="49" charset="-122"/>
                <a:ea typeface="黑体" pitchFamily="49" charset="-122"/>
              </a:rPr>
              <a:t>1</a:t>
            </a:r>
            <a:r>
              <a:rPr lang="zh-CN" altLang="en-US" sz="2400">
                <a:latin typeface="黑体" pitchFamily="49" charset="-122"/>
                <a:ea typeface="黑体" pitchFamily="49" charset="-122"/>
              </a:rPr>
              <a:t>世纪</a:t>
            </a:r>
            <a:r>
              <a:rPr lang="zh-CN" altLang="en-US" sz="2400" b="1">
                <a:latin typeface="黑体" pitchFamily="49" charset="-122"/>
                <a:ea typeface="黑体" pitchFamily="49" charset="-122"/>
              </a:rPr>
              <a:t>）西方医学起源于希腊古典时代（公元前</a:t>
            </a:r>
            <a:r>
              <a:rPr lang="en-US" altLang="zh-CN" sz="2400" b="1">
                <a:latin typeface="黑体" pitchFamily="49" charset="-122"/>
                <a:ea typeface="黑体" pitchFamily="49" charset="-122"/>
              </a:rPr>
              <a:t>5-4</a:t>
            </a:r>
            <a:r>
              <a:rPr lang="zh-CN" altLang="en-US" sz="2400" b="1">
                <a:latin typeface="黑体" pitchFamily="49" charset="-122"/>
                <a:ea typeface="黑体" pitchFamily="49" charset="-122"/>
              </a:rPr>
              <a:t>世纪）</a:t>
            </a:r>
            <a:r>
              <a:rPr lang="zh-CN" altLang="en-US" sz="2400" b="1">
                <a:solidFill>
                  <a:srgbClr val="FF0000"/>
                </a:solidFill>
                <a:latin typeface="黑体" pitchFamily="49" charset="-122"/>
                <a:ea typeface="黑体" pitchFamily="49" charset="-122"/>
              </a:rPr>
              <a:t>中医药学比西方医学早了近</a:t>
            </a:r>
            <a:r>
              <a:rPr lang="en-US" altLang="zh-CN" sz="2400" b="1">
                <a:solidFill>
                  <a:srgbClr val="FF0000"/>
                </a:solidFill>
                <a:latin typeface="黑体" pitchFamily="49" charset="-122"/>
                <a:ea typeface="黑体" pitchFamily="49" charset="-122"/>
              </a:rPr>
              <a:t>1000</a:t>
            </a:r>
            <a:r>
              <a:rPr lang="zh-CN" altLang="en-US" sz="2400" b="1">
                <a:solidFill>
                  <a:srgbClr val="FF0000"/>
                </a:solidFill>
                <a:latin typeface="黑体" pitchFamily="49" charset="-122"/>
                <a:ea typeface="黑体" pitchFamily="49" charset="-122"/>
              </a:rPr>
              <a:t>年。</a:t>
            </a:r>
          </a:p>
          <a:p>
            <a:pPr marL="457200" indent="-457200">
              <a:spcBef>
                <a:spcPts val="600"/>
              </a:spcBef>
              <a:spcAft>
                <a:spcPts val="600"/>
              </a:spcAft>
              <a:buClr>
                <a:srgbClr val="FF0000"/>
              </a:buClr>
              <a:buFont typeface="Wingdings" pitchFamily="2" charset="2"/>
              <a:buChar char="²"/>
            </a:pPr>
            <a:r>
              <a:rPr lang="zh-CN" altLang="en-US" sz="2400" b="1">
                <a:latin typeface="黑体" pitchFamily="49" charset="-122"/>
                <a:ea typeface="黑体" pitchFamily="49" charset="-122"/>
              </a:rPr>
              <a:t>从</a:t>
            </a:r>
            <a:r>
              <a:rPr lang="zh-CN" altLang="en-US" sz="2400" b="1">
                <a:solidFill>
                  <a:srgbClr val="FF0000"/>
                </a:solidFill>
                <a:latin typeface="黑体" pitchFamily="49" charset="-122"/>
                <a:ea typeface="黑体" pitchFamily="49" charset="-122"/>
              </a:rPr>
              <a:t>战国到秦汉时期</a:t>
            </a:r>
            <a:r>
              <a:rPr lang="zh-CN" altLang="en-US" sz="2400" b="1">
                <a:latin typeface="黑体" pitchFamily="49" charset="-122"/>
                <a:ea typeface="黑体" pitchFamily="49" charset="-122"/>
              </a:rPr>
              <a:t>产生了</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黄帝内经</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黄帝八十一难经</a:t>
            </a:r>
            <a:r>
              <a:rPr lang="en-US" altLang="zh-CN" sz="2400" b="1">
                <a:latin typeface="黑体" pitchFamily="49" charset="-122"/>
                <a:ea typeface="黑体" pitchFamily="49" charset="-122"/>
              </a:rPr>
              <a:t> 》</a:t>
            </a: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神农本草经</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伤寒杂病论</a:t>
            </a:r>
            <a:r>
              <a:rPr lang="en-US" altLang="zh-CN" sz="2400" b="1">
                <a:latin typeface="黑体" pitchFamily="49" charset="-122"/>
                <a:ea typeface="黑体" pitchFamily="49" charset="-122"/>
              </a:rPr>
              <a:t>》</a:t>
            </a:r>
            <a:r>
              <a:rPr lang="zh-CN" altLang="en-US" sz="2400" b="1">
                <a:latin typeface="黑体" pitchFamily="49" charset="-122"/>
                <a:ea typeface="黑体" pitchFamily="49" charset="-122"/>
              </a:rPr>
              <a:t>四部经典医著，标志着</a:t>
            </a:r>
            <a:r>
              <a:rPr lang="zh-CN" altLang="en-US" sz="2400" b="1">
                <a:solidFill>
                  <a:srgbClr val="FF0000"/>
                </a:solidFill>
                <a:latin typeface="黑体" pitchFamily="49" charset="-122"/>
                <a:ea typeface="黑体" pitchFamily="49" charset="-122"/>
              </a:rPr>
              <a:t>中医学术体系的形成</a:t>
            </a:r>
            <a:r>
              <a:rPr lang="zh-CN" altLang="en-US" sz="2400" b="1">
                <a:latin typeface="黑体" pitchFamily="49" charset="-122"/>
                <a:ea typeface="黑体" pitchFamily="49" charset="-122"/>
              </a:rPr>
              <a:t>。</a:t>
            </a:r>
            <a:endParaRPr lang="en-US" altLang="zh-CN" sz="2400" b="1">
              <a:latin typeface="黑体" pitchFamily="49" charset="-122"/>
              <a:ea typeface="黑体" pitchFamily="49" charset="-122"/>
            </a:endParaRPr>
          </a:p>
        </p:txBody>
      </p:sp>
      <p:sp>
        <p:nvSpPr>
          <p:cNvPr id="6" name="Rectangle 2"/>
          <p:cNvSpPr>
            <a:spLocks noGrp="1" noChangeArrowheads="1"/>
          </p:cNvSpPr>
          <p:nvPr>
            <p:ph type="title"/>
          </p:nvPr>
        </p:nvSpPr>
        <p:spPr>
          <a:xfrm>
            <a:off x="1908175" y="476250"/>
            <a:ext cx="5903913" cy="563563"/>
          </a:xfrm>
        </p:spPr>
        <p:txBody>
          <a:bodyPr>
            <a:noAutofit/>
          </a:bodyPr>
          <a:lstStyle/>
          <a:p>
            <a:pPr eaLnBrk="1" fontAlgn="auto" hangingPunct="1">
              <a:spcAft>
                <a:spcPts val="0"/>
              </a:spcAft>
              <a:defRPr/>
            </a:pPr>
            <a:r>
              <a:rPr dirty="0" smtClean="0">
                <a:solidFill>
                  <a:schemeClr val="accent4"/>
                </a:solidFill>
                <a:cs typeface="+mj-cs"/>
              </a:rPr>
              <a:t>中医药历史悠久</a:t>
            </a:r>
          </a:p>
        </p:txBody>
      </p:sp>
      <p:sp>
        <p:nvSpPr>
          <p:cNvPr id="23555" name="幻灯片编号占位符 13"/>
          <p:cNvSpPr>
            <a:spLocks noGrp="1"/>
          </p:cNvSpPr>
          <p:nvPr>
            <p:ph type="sldNum" sz="quarter" idx="12"/>
          </p:nvPr>
        </p:nvSpPr>
        <p:spPr bwMode="auto">
          <a:xfrm>
            <a:off x="3124200" y="6248400"/>
            <a:ext cx="2895600" cy="476250"/>
          </a:xfrm>
          <a:ln>
            <a:miter lim="800000"/>
            <a:headEnd/>
            <a:tailEnd/>
          </a:ln>
        </p:spPr>
        <p:txBody>
          <a:bodyPr wrap="square" bIns="45720" numCol="1" anchorCtr="0" compatLnSpc="1">
            <a:prstTxWarp prst="textNoShape">
              <a:avLst/>
            </a:prstTxWarp>
          </a:bodyPr>
          <a:lstStyle/>
          <a:p>
            <a:pPr algn="ctr" fontAlgn="base">
              <a:spcBef>
                <a:spcPct val="0"/>
              </a:spcBef>
              <a:spcAft>
                <a:spcPct val="0"/>
              </a:spcAft>
              <a:defRPr/>
            </a:pPr>
            <a:fld id="{EB961C0F-2330-4DB9-979C-BA9B7815B4B2}" type="slidenum">
              <a:rPr lang="zh-CN" altLang="en-US"/>
              <a:pPr algn="ctr" fontAlgn="base">
                <a:spcBef>
                  <a:spcPct val="0"/>
                </a:spcBef>
                <a:spcAft>
                  <a:spcPct val="0"/>
                </a:spcAft>
                <a:defRPr/>
              </a:pPr>
              <a:t>7</a:t>
            </a:fld>
            <a:endParaRPr lang="en-US" altLang="zh-CN"/>
          </a:p>
        </p:txBody>
      </p:sp>
      <p:grpSp>
        <p:nvGrpSpPr>
          <p:cNvPr id="22532" name="组 11"/>
          <p:cNvGrpSpPr>
            <a:grpSpLocks/>
          </p:cNvGrpSpPr>
          <p:nvPr/>
        </p:nvGrpSpPr>
        <p:grpSpPr bwMode="auto">
          <a:xfrm>
            <a:off x="0" y="3789363"/>
            <a:ext cx="9167813" cy="2563812"/>
            <a:chOff x="7210" y="3717032"/>
            <a:chExt cx="9168325" cy="2564904"/>
          </a:xfrm>
        </p:grpSpPr>
        <p:grpSp>
          <p:nvGrpSpPr>
            <p:cNvPr id="22533" name="组 8"/>
            <p:cNvGrpSpPr>
              <a:grpSpLocks/>
            </p:cNvGrpSpPr>
            <p:nvPr/>
          </p:nvGrpSpPr>
          <p:grpSpPr bwMode="auto">
            <a:xfrm>
              <a:off x="7210" y="3789040"/>
              <a:ext cx="3024336" cy="2492896"/>
              <a:chOff x="323528" y="3789040"/>
              <a:chExt cx="3312368" cy="2348880"/>
            </a:xfrm>
          </p:grpSpPr>
          <p:pic>
            <p:nvPicPr>
              <p:cNvPr id="22539" name="图片 2"/>
              <p:cNvPicPr>
                <a:picLocks noChangeAspect="1"/>
              </p:cNvPicPr>
              <p:nvPr/>
            </p:nvPicPr>
            <p:blipFill>
              <a:blip r:embed="rId3" cstate="email"/>
              <a:srcRect/>
              <a:stretch>
                <a:fillRect/>
              </a:stretch>
            </p:blipFill>
            <p:spPr bwMode="auto">
              <a:xfrm>
                <a:off x="323528" y="3789040"/>
                <a:ext cx="1584176" cy="2348880"/>
              </a:xfrm>
              <a:prstGeom prst="rect">
                <a:avLst/>
              </a:prstGeom>
              <a:noFill/>
              <a:ln w="9525">
                <a:noFill/>
                <a:miter lim="800000"/>
                <a:headEnd/>
                <a:tailEnd/>
              </a:ln>
            </p:spPr>
          </p:pic>
          <p:pic>
            <p:nvPicPr>
              <p:cNvPr id="22540" name="图片 3"/>
              <p:cNvPicPr>
                <a:picLocks noChangeAspect="1"/>
              </p:cNvPicPr>
              <p:nvPr/>
            </p:nvPicPr>
            <p:blipFill>
              <a:blip r:embed="rId4" cstate="email"/>
              <a:srcRect/>
              <a:stretch>
                <a:fillRect/>
              </a:stretch>
            </p:blipFill>
            <p:spPr bwMode="auto">
              <a:xfrm>
                <a:off x="1907704" y="3789040"/>
                <a:ext cx="1728192" cy="2348880"/>
              </a:xfrm>
              <a:prstGeom prst="rect">
                <a:avLst/>
              </a:prstGeom>
              <a:noFill/>
              <a:ln w="9525">
                <a:noFill/>
                <a:miter lim="800000"/>
                <a:headEnd/>
                <a:tailEnd/>
              </a:ln>
            </p:spPr>
          </p:pic>
        </p:grpSp>
        <p:grpSp>
          <p:nvGrpSpPr>
            <p:cNvPr id="22534" name="组 7"/>
            <p:cNvGrpSpPr>
              <a:grpSpLocks/>
            </p:cNvGrpSpPr>
            <p:nvPr/>
          </p:nvGrpSpPr>
          <p:grpSpPr bwMode="auto">
            <a:xfrm>
              <a:off x="6159044" y="3717032"/>
              <a:ext cx="3016491" cy="2523544"/>
              <a:chOff x="7308304" y="4365104"/>
              <a:chExt cx="3088499" cy="2307520"/>
            </a:xfrm>
          </p:grpSpPr>
          <p:pic>
            <p:nvPicPr>
              <p:cNvPr id="22537" name="图片 4"/>
              <p:cNvPicPr>
                <a:picLocks noChangeAspect="1"/>
              </p:cNvPicPr>
              <p:nvPr/>
            </p:nvPicPr>
            <p:blipFill>
              <a:blip r:embed="rId5" cstate="email"/>
              <a:srcRect/>
              <a:stretch>
                <a:fillRect/>
              </a:stretch>
            </p:blipFill>
            <p:spPr bwMode="auto">
              <a:xfrm>
                <a:off x="7308304" y="4365104"/>
                <a:ext cx="1656184" cy="2307520"/>
              </a:xfrm>
              <a:prstGeom prst="rect">
                <a:avLst/>
              </a:prstGeom>
              <a:noFill/>
              <a:ln w="9525">
                <a:noFill/>
                <a:miter lim="800000"/>
                <a:headEnd/>
                <a:tailEnd/>
              </a:ln>
            </p:spPr>
          </p:pic>
          <p:pic>
            <p:nvPicPr>
              <p:cNvPr id="22538" name="图片 6"/>
              <p:cNvPicPr>
                <a:picLocks noChangeAspect="1"/>
              </p:cNvPicPr>
              <p:nvPr/>
            </p:nvPicPr>
            <p:blipFill>
              <a:blip r:embed="rId6" cstate="email"/>
              <a:srcRect/>
              <a:stretch>
                <a:fillRect/>
              </a:stretch>
            </p:blipFill>
            <p:spPr bwMode="auto">
              <a:xfrm>
                <a:off x="8892480" y="4365104"/>
                <a:ext cx="1504323" cy="2304256"/>
              </a:xfrm>
              <a:prstGeom prst="rect">
                <a:avLst/>
              </a:prstGeom>
              <a:noFill/>
              <a:ln w="9525">
                <a:noFill/>
                <a:miter lim="800000"/>
                <a:headEnd/>
                <a:tailEnd/>
              </a:ln>
            </p:spPr>
          </p:pic>
        </p:grpSp>
        <p:pic>
          <p:nvPicPr>
            <p:cNvPr id="22535" name="图片 9"/>
            <p:cNvPicPr>
              <a:picLocks noChangeAspect="1"/>
            </p:cNvPicPr>
            <p:nvPr/>
          </p:nvPicPr>
          <p:blipFill>
            <a:blip r:embed="rId7" cstate="email"/>
            <a:srcRect/>
            <a:stretch>
              <a:fillRect/>
            </a:stretch>
          </p:blipFill>
          <p:spPr bwMode="auto">
            <a:xfrm>
              <a:off x="2987824" y="3789040"/>
              <a:ext cx="1592550" cy="2448272"/>
            </a:xfrm>
            <a:prstGeom prst="rect">
              <a:avLst/>
            </a:prstGeom>
            <a:noFill/>
            <a:ln w="9525">
              <a:noFill/>
              <a:miter lim="800000"/>
              <a:headEnd/>
              <a:tailEnd/>
            </a:ln>
          </p:spPr>
        </p:pic>
        <p:pic>
          <p:nvPicPr>
            <p:cNvPr id="22536" name="图片 10"/>
            <p:cNvPicPr>
              <a:picLocks noChangeAspect="1"/>
            </p:cNvPicPr>
            <p:nvPr/>
          </p:nvPicPr>
          <p:blipFill>
            <a:blip r:embed="rId8" cstate="email"/>
            <a:srcRect/>
            <a:stretch>
              <a:fillRect/>
            </a:stretch>
          </p:blipFill>
          <p:spPr bwMode="auto">
            <a:xfrm>
              <a:off x="4572000" y="3789040"/>
              <a:ext cx="1584176" cy="244827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4663" y="266700"/>
            <a:ext cx="7776000" cy="1143000"/>
          </a:xfrm>
        </p:spPr>
        <p:txBody>
          <a:bodyPr/>
          <a:lstStyle/>
          <a:p>
            <a:pPr algn="ctr" eaLnBrk="1" fontAlgn="auto" hangingPunct="1">
              <a:spcAft>
                <a:spcPts val="0"/>
              </a:spcAft>
              <a:defRPr/>
            </a:pPr>
            <a:r>
              <a:rPr dirty="0" smtClean="0">
                <a:solidFill>
                  <a:schemeClr val="accent4"/>
                </a:solidFill>
                <a:cs typeface="+mj-cs"/>
              </a:rPr>
              <a:t>中医肿瘤学的起源与发展</a:t>
            </a:r>
            <a:endParaRPr dirty="0">
              <a:solidFill>
                <a:schemeClr val="accent4"/>
              </a:solidFill>
              <a:cs typeface="+mj-cs"/>
            </a:endParaRPr>
          </a:p>
        </p:txBody>
      </p:sp>
      <p:sp>
        <p:nvSpPr>
          <p:cNvPr id="3" name="内容占位符 2"/>
          <p:cNvSpPr>
            <a:spLocks noGrp="1"/>
          </p:cNvSpPr>
          <p:nvPr>
            <p:ph idx="1"/>
          </p:nvPr>
        </p:nvSpPr>
        <p:spPr>
          <a:xfrm>
            <a:off x="457200" y="1219200"/>
            <a:ext cx="8362950" cy="3722688"/>
          </a:xfrm>
        </p:spPr>
        <p:txBody>
          <a:bodyPr rtlCol="0">
            <a:normAutofit fontScale="77500" lnSpcReduction="20000"/>
          </a:bodyPr>
          <a:lstStyle/>
          <a:p>
            <a:pPr eaLnBrk="1" fontAlgn="auto" hangingPunct="1">
              <a:lnSpc>
                <a:spcPct val="120000"/>
              </a:lnSpc>
              <a:spcAft>
                <a:spcPts val="0"/>
              </a:spcAft>
              <a:buClr>
                <a:srgbClr val="FF0000"/>
              </a:buClr>
              <a:buFont typeface="Wingdings" charset="2"/>
              <a:buChar char="Ø"/>
              <a:defRPr/>
            </a:pPr>
            <a:r>
              <a:rPr lang="zh-CN" altLang="en-US" sz="2900" b="1" dirty="0">
                <a:latin typeface="黑体" panose="02010609060101010101" pitchFamily="49" charset="-122"/>
                <a:ea typeface="黑体" panose="02010609060101010101" pitchFamily="49" charset="-122"/>
              </a:rPr>
              <a:t>中医肿瘤学的起源与发展</a:t>
            </a:r>
            <a:r>
              <a:rPr lang="en-US" altLang="zh-CN" sz="2900" b="1" dirty="0">
                <a:latin typeface="黑体" panose="02010609060101010101" pitchFamily="49" charset="-122"/>
                <a:ea typeface="黑体" panose="02010609060101010101" pitchFamily="49" charset="-122"/>
              </a:rPr>
              <a:t>《</a:t>
            </a:r>
            <a:r>
              <a:rPr lang="zh-CN" altLang="en-US" sz="2900" b="1" dirty="0">
                <a:latin typeface="黑体" panose="02010609060101010101" pitchFamily="49" charset="-122"/>
                <a:ea typeface="黑体" panose="02010609060101010101" pitchFamily="49" charset="-122"/>
              </a:rPr>
              <a:t>周礼天官</a:t>
            </a:r>
            <a:r>
              <a:rPr lang="en-US" altLang="zh-CN" sz="2900" b="1" dirty="0">
                <a:latin typeface="黑体" panose="02010609060101010101" pitchFamily="49" charset="-122"/>
                <a:ea typeface="黑体" panose="02010609060101010101" pitchFamily="49" charset="-122"/>
              </a:rPr>
              <a:t>》</a:t>
            </a:r>
            <a:r>
              <a:rPr lang="zh-CN" altLang="en-US" sz="2900" b="1" dirty="0">
                <a:latin typeface="黑体" panose="02010609060101010101" pitchFamily="49" charset="-122"/>
                <a:ea typeface="黑体" panose="02010609060101010101" pitchFamily="49" charset="-122"/>
              </a:rPr>
              <a:t>：有食医、疾医、疡医、兽医的区分。“食医掌和王之六食</a:t>
            </a:r>
            <a:r>
              <a:rPr lang="en-US" altLang="zh-CN" sz="2900" b="1" dirty="0">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疾医掌养万民之病</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疡医掌肿疡、溃疡、金疡、折疡之祝药</a:t>
            </a:r>
            <a:r>
              <a:rPr lang="en-US" altLang="zh-CN" sz="2800" b="1" dirty="0">
                <a:latin typeface="黑体" panose="02010609060101010101" pitchFamily="49" charset="-122"/>
                <a:ea typeface="黑体" panose="02010609060101010101" pitchFamily="49" charset="-122"/>
              </a:rPr>
              <a:t>.</a:t>
            </a:r>
            <a:r>
              <a:rPr lang="zh-CN" altLang="en-US" sz="2900" b="1" dirty="0">
                <a:latin typeface="黑体" panose="02010609060101010101" pitchFamily="49" charset="-122"/>
                <a:ea typeface="黑体" panose="02010609060101010101" pitchFamily="49" charset="-122"/>
              </a:rPr>
              <a:t>”</a:t>
            </a:r>
            <a:r>
              <a:rPr lang="zh-CN" altLang="en-US" sz="2900" b="1" dirty="0">
                <a:solidFill>
                  <a:srgbClr val="FF0000"/>
                </a:solidFill>
                <a:latin typeface="黑体" panose="02010609060101010101" pitchFamily="49" charset="-122"/>
                <a:ea typeface="黑体" panose="02010609060101010101" pitchFamily="49" charset="-122"/>
              </a:rPr>
              <a:t>肿瘤就属于疡科的范畴</a:t>
            </a:r>
            <a:endParaRPr lang="en-US" altLang="zh-CN" sz="2900" b="1" dirty="0">
              <a:solidFill>
                <a:srgbClr val="FF0000"/>
              </a:solidFill>
              <a:latin typeface="黑体" panose="02010609060101010101" pitchFamily="49" charset="-122"/>
              <a:ea typeface="黑体" panose="02010609060101010101" pitchFamily="49" charset="-122"/>
            </a:endParaRPr>
          </a:p>
          <a:p>
            <a:pPr eaLnBrk="1" fontAlgn="auto" hangingPunct="1">
              <a:lnSpc>
                <a:spcPct val="120000"/>
              </a:lnSpc>
              <a:spcAft>
                <a:spcPts val="0"/>
              </a:spcAft>
              <a:buClr>
                <a:srgbClr val="FF0000"/>
              </a:buClr>
              <a:buFont typeface="Wingdings" charset="2"/>
              <a:buChar char="Ø"/>
              <a:defRPr/>
            </a:pPr>
            <a:r>
              <a:rPr lang="zh-CN" altLang="zh-CN" sz="2900" b="1" dirty="0">
                <a:latin typeface="黑体" panose="02010609060101010101" pitchFamily="49" charset="-122"/>
                <a:ea typeface="黑体" panose="02010609060101010101" pitchFamily="49" charset="-122"/>
              </a:rPr>
              <a:t>《说文解字》：“</a:t>
            </a:r>
            <a:r>
              <a:rPr lang="zh-CN" altLang="zh-CN" sz="2900" b="1" dirty="0">
                <a:solidFill>
                  <a:srgbClr val="FF0000"/>
                </a:solidFill>
                <a:latin typeface="黑体" panose="02010609060101010101" pitchFamily="49" charset="-122"/>
                <a:ea typeface="黑体" panose="02010609060101010101" pitchFamily="49" charset="-122"/>
              </a:rPr>
              <a:t>瘤</a:t>
            </a:r>
            <a:r>
              <a:rPr lang="zh-CN" altLang="zh-CN" sz="2900" b="1" dirty="0">
                <a:latin typeface="黑体" panose="02010609060101010101" pitchFamily="49" charset="-122"/>
                <a:ea typeface="黑体" panose="02010609060101010101" pitchFamily="49" charset="-122"/>
              </a:rPr>
              <a:t>，肿也，从病，留声”</a:t>
            </a:r>
            <a:endParaRPr lang="en-US" altLang="zh-CN" sz="2900" b="1" dirty="0">
              <a:latin typeface="黑体" panose="02010609060101010101" pitchFamily="49" charset="-122"/>
              <a:ea typeface="黑体" panose="02010609060101010101" pitchFamily="49" charset="-122"/>
            </a:endParaRPr>
          </a:p>
          <a:p>
            <a:pPr eaLnBrk="1" fontAlgn="auto" hangingPunct="1">
              <a:lnSpc>
                <a:spcPct val="120000"/>
              </a:lnSpc>
              <a:spcAft>
                <a:spcPts val="0"/>
              </a:spcAft>
              <a:buClr>
                <a:srgbClr val="FF0000"/>
              </a:buClr>
              <a:buFont typeface="Wingdings" charset="2"/>
              <a:buChar char="Ø"/>
              <a:defRPr/>
            </a:pPr>
            <a:r>
              <a:rPr lang="zh-CN" altLang="zh-CN" sz="2900" b="1" dirty="0">
                <a:latin typeface="黑体" panose="02010609060101010101" pitchFamily="49" charset="-122"/>
                <a:ea typeface="黑体" panose="02010609060101010101" pitchFamily="49" charset="-122"/>
              </a:rPr>
              <a:t>《卫济宝书</a:t>
            </a:r>
            <a:r>
              <a:rPr lang="zh-CN" altLang="zh-CN" sz="2900" b="1" dirty="0" smtClean="0">
                <a:latin typeface="黑体" panose="02010609060101010101" pitchFamily="49" charset="-122"/>
                <a:ea typeface="黑体" panose="02010609060101010101" pitchFamily="49" charset="-122"/>
              </a:rPr>
              <a:t>》</a:t>
            </a:r>
            <a:r>
              <a:rPr lang="zh-CN" altLang="en-US" sz="2900" b="1" dirty="0" smtClean="0">
                <a:latin typeface="黑体" panose="02010609060101010101" pitchFamily="49" charset="-122"/>
                <a:ea typeface="黑体" panose="02010609060101010101" pitchFamily="49" charset="-122"/>
              </a:rPr>
              <a:t>：</a:t>
            </a:r>
            <a:r>
              <a:rPr lang="zh-CN" altLang="zh-CN" sz="2900" b="1" dirty="0" smtClean="0">
                <a:solidFill>
                  <a:srgbClr val="FF0000"/>
                </a:solidFill>
                <a:latin typeface="黑体" panose="02010609060101010101" pitchFamily="49" charset="-122"/>
                <a:ea typeface="黑体" panose="02010609060101010101" pitchFamily="49" charset="-122"/>
              </a:rPr>
              <a:t>癌</a:t>
            </a:r>
            <a:r>
              <a:rPr lang="zh-CN" altLang="zh-CN" sz="2900" b="1" dirty="0" smtClean="0">
                <a:latin typeface="黑体" panose="02010609060101010101" pitchFamily="49" charset="-122"/>
                <a:ea typeface="黑体" panose="02010609060101010101" pitchFamily="49" charset="-122"/>
              </a:rPr>
              <a:t>字首见</a:t>
            </a:r>
            <a:endParaRPr lang="en-US" altLang="zh-CN" sz="2900" b="1" dirty="0">
              <a:latin typeface="黑体" panose="02010609060101010101" pitchFamily="49" charset="-122"/>
              <a:ea typeface="黑体" panose="02010609060101010101" pitchFamily="49" charset="-122"/>
            </a:endParaRPr>
          </a:p>
          <a:p>
            <a:pPr eaLnBrk="1" fontAlgn="auto" hangingPunct="1">
              <a:lnSpc>
                <a:spcPct val="120000"/>
              </a:lnSpc>
              <a:spcAft>
                <a:spcPts val="0"/>
              </a:spcAft>
              <a:buClr>
                <a:srgbClr val="FF0000"/>
              </a:buClr>
              <a:buFont typeface="Wingdings" charset="2"/>
              <a:buChar char="Ø"/>
              <a:defRPr/>
            </a:pPr>
            <a:r>
              <a:rPr lang="zh-CN" altLang="zh-CN" sz="2900" b="1" dirty="0">
                <a:solidFill>
                  <a:srgbClr val="FF0000"/>
                </a:solidFill>
                <a:latin typeface="黑体" panose="02010609060101010101" pitchFamily="49" charset="-122"/>
                <a:ea typeface="黑体" panose="02010609060101010101" pitchFamily="49" charset="-122"/>
              </a:rPr>
              <a:t>古医籍中较多地结合各种癌病的临床特点而予以相应命名</a:t>
            </a:r>
            <a:r>
              <a:rPr lang="zh-CN" altLang="zh-CN" sz="2900" b="1" dirty="0">
                <a:latin typeface="黑体" panose="02010609060101010101" pitchFamily="49" charset="-122"/>
                <a:ea typeface="黑体" panose="02010609060101010101" pitchFamily="49" charset="-122"/>
              </a:rPr>
              <a:t>。如甲状腺</a:t>
            </a:r>
            <a:r>
              <a:rPr lang="zh-CN" altLang="zh-CN" sz="2900" b="1" dirty="0" smtClean="0">
                <a:latin typeface="黑体" panose="02010609060101010101" pitchFamily="49" charset="-122"/>
                <a:ea typeface="黑体" panose="02010609060101010101" pitchFamily="49" charset="-122"/>
              </a:rPr>
              <a:t>癌“</a:t>
            </a:r>
            <a:r>
              <a:rPr lang="zh-CN" altLang="zh-CN" sz="2900" b="1" dirty="0">
                <a:latin typeface="黑体" panose="02010609060101010101" pitchFamily="49" charset="-122"/>
                <a:ea typeface="黑体" panose="02010609060101010101" pitchFamily="49" charset="-122"/>
              </a:rPr>
              <a:t>石瘿”，</a:t>
            </a:r>
            <a:r>
              <a:rPr lang="zh-CN" altLang="zh-CN" sz="2900" b="1" dirty="0" smtClean="0">
                <a:latin typeface="黑体" panose="02010609060101010101" pitchFamily="49" charset="-122"/>
                <a:ea typeface="黑体" panose="02010609060101010101" pitchFamily="49" charset="-122"/>
              </a:rPr>
              <a:t>肝癌“</a:t>
            </a:r>
            <a:r>
              <a:rPr lang="zh-CN" altLang="zh-CN" sz="2900" b="1" dirty="0">
                <a:latin typeface="黑体" panose="02010609060101010101" pitchFamily="49" charset="-122"/>
                <a:ea typeface="黑体" panose="02010609060101010101" pitchFamily="49" charset="-122"/>
              </a:rPr>
              <a:t>肝积</a:t>
            </a:r>
            <a:r>
              <a:rPr lang="zh-CN" altLang="zh-CN" sz="2900" b="1" dirty="0" smtClean="0">
                <a:latin typeface="黑体" panose="02010609060101010101" pitchFamily="49" charset="-122"/>
                <a:ea typeface="黑体" panose="02010609060101010101" pitchFamily="49" charset="-122"/>
              </a:rPr>
              <a:t>”</a:t>
            </a:r>
            <a:r>
              <a:rPr lang="zh-CN" altLang="en-US" sz="2900" b="1" dirty="0" smtClean="0">
                <a:latin typeface="黑体" panose="02010609060101010101" pitchFamily="49" charset="-122"/>
                <a:ea typeface="黑体" panose="02010609060101010101" pitchFamily="49" charset="-122"/>
              </a:rPr>
              <a:t>，乳腺癌</a:t>
            </a:r>
            <a:r>
              <a:rPr lang="zh-CN" altLang="zh-CN" sz="2900" b="1" dirty="0">
                <a:latin typeface="黑体" panose="02010609060101010101" pitchFamily="49" charset="-122"/>
                <a:ea typeface="黑体" panose="02010609060101010101" pitchFamily="49" charset="-122"/>
              </a:rPr>
              <a:t>“乳岩</a:t>
            </a:r>
            <a:r>
              <a:rPr lang="zh-CN" altLang="zh-CN" sz="2900" b="1" dirty="0" smtClean="0">
                <a:latin typeface="黑体" panose="02010609060101010101" pitchFamily="49" charset="-122"/>
                <a:ea typeface="黑体" panose="02010609060101010101" pitchFamily="49" charset="-122"/>
              </a:rPr>
              <a:t>”</a:t>
            </a:r>
            <a:r>
              <a:rPr lang="zh-CN" altLang="en-US" sz="2900" b="1" dirty="0" smtClean="0">
                <a:latin typeface="黑体" panose="02010609060101010101" pitchFamily="49" charset="-122"/>
                <a:ea typeface="黑体" panose="02010609060101010101" pitchFamily="49" charset="-122"/>
              </a:rPr>
              <a:t>，食管癌</a:t>
            </a:r>
            <a:r>
              <a:rPr lang="zh-CN" altLang="zh-CN" sz="2900" b="1" dirty="0" smtClean="0">
                <a:latin typeface="黑体" panose="02010609060101010101" pitchFamily="49" charset="-122"/>
                <a:ea typeface="黑体" panose="02010609060101010101" pitchFamily="49" charset="-122"/>
              </a:rPr>
              <a:t>“</a:t>
            </a:r>
            <a:r>
              <a:rPr lang="zh-CN" altLang="zh-CN" sz="2900" b="1" dirty="0">
                <a:latin typeface="黑体" panose="02010609060101010101" pitchFamily="49" charset="-122"/>
                <a:ea typeface="黑体" panose="02010609060101010101" pitchFamily="49" charset="-122"/>
              </a:rPr>
              <a:t>噎膈</a:t>
            </a:r>
            <a:r>
              <a:rPr lang="zh-CN" altLang="zh-CN" sz="2900" b="1" dirty="0" smtClean="0">
                <a:latin typeface="黑体" panose="02010609060101010101" pitchFamily="49" charset="-122"/>
                <a:ea typeface="黑体" panose="02010609060101010101" pitchFamily="49" charset="-122"/>
              </a:rPr>
              <a:t>”</a:t>
            </a:r>
            <a:r>
              <a:rPr lang="zh-CN" altLang="en-US" sz="2900" b="1" dirty="0" smtClean="0">
                <a:latin typeface="黑体" panose="02010609060101010101" pitchFamily="49" charset="-122"/>
                <a:ea typeface="黑体" panose="02010609060101010101" pitchFamily="49" charset="-122"/>
              </a:rPr>
              <a:t>等</a:t>
            </a:r>
            <a:r>
              <a:rPr lang="zh-CN" altLang="zh-CN" sz="2900" b="1" dirty="0" smtClean="0">
                <a:latin typeface="黑体" panose="02010609060101010101" pitchFamily="49" charset="-122"/>
                <a:ea typeface="黑体" panose="02010609060101010101" pitchFamily="49" charset="-122"/>
              </a:rPr>
              <a:t>。</a:t>
            </a:r>
            <a:endParaRPr lang="en-US" altLang="zh-CN" sz="2800" b="1" dirty="0" smtClean="0">
              <a:latin typeface="黑体" panose="02010609060101010101" pitchFamily="49" charset="-122"/>
              <a:ea typeface="黑体" panose="02010609060101010101" pitchFamily="49" charset="-122"/>
            </a:endParaRPr>
          </a:p>
        </p:txBody>
      </p:sp>
      <p:sp>
        <p:nvSpPr>
          <p:cNvPr id="25603" name="幻灯片编号占位符 5"/>
          <p:cNvSpPr>
            <a:spLocks noGrp="1"/>
          </p:cNvSpPr>
          <p:nvPr>
            <p:ph type="sldNum" sz="quarter" idx="12"/>
          </p:nvPr>
        </p:nvSpPr>
        <p:spPr bwMode="auto">
          <a:xfrm>
            <a:off x="3124200" y="6248400"/>
            <a:ext cx="2895600" cy="476250"/>
          </a:xfrm>
          <a:ln>
            <a:miter lim="800000"/>
            <a:headEnd/>
            <a:tailEnd/>
          </a:ln>
        </p:spPr>
        <p:txBody>
          <a:bodyPr wrap="square" bIns="45720" numCol="1" anchorCtr="0" compatLnSpc="1">
            <a:prstTxWarp prst="textNoShape">
              <a:avLst/>
            </a:prstTxWarp>
          </a:bodyPr>
          <a:lstStyle/>
          <a:p>
            <a:pPr algn="ctr" fontAlgn="base">
              <a:spcBef>
                <a:spcPct val="0"/>
              </a:spcBef>
              <a:spcAft>
                <a:spcPct val="0"/>
              </a:spcAft>
              <a:defRPr/>
            </a:pPr>
            <a:fld id="{475F3891-A417-4D85-AFAE-3CBC65C23E06}" type="slidenum">
              <a:rPr lang="zh-CN" altLang="en-US"/>
              <a:pPr algn="ctr" fontAlgn="base">
                <a:spcBef>
                  <a:spcPct val="0"/>
                </a:spcBef>
                <a:spcAft>
                  <a:spcPct val="0"/>
                </a:spcAft>
                <a:defRPr/>
              </a:pPr>
              <a:t>8</a:t>
            </a:fld>
            <a:endParaRPr lang="en-US" altLang="zh-CN"/>
          </a:p>
        </p:txBody>
      </p:sp>
      <p:pic>
        <p:nvPicPr>
          <p:cNvPr id="24580" name="图片 3"/>
          <p:cNvPicPr>
            <a:picLocks noChangeAspect="1"/>
          </p:cNvPicPr>
          <p:nvPr/>
        </p:nvPicPr>
        <p:blipFill>
          <a:blip r:embed="rId3" cstate="email"/>
          <a:srcRect/>
          <a:stretch>
            <a:fillRect/>
          </a:stretch>
        </p:blipFill>
        <p:spPr bwMode="auto">
          <a:xfrm>
            <a:off x="0" y="4508500"/>
            <a:ext cx="9144000"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813"/>
            <a:ext cx="8229600" cy="738187"/>
          </a:xfrm>
        </p:spPr>
        <p:txBody>
          <a:bodyPr>
            <a:noAutofit/>
          </a:bodyPr>
          <a:lstStyle/>
          <a:p>
            <a:pPr algn="ctr" eaLnBrk="1" fontAlgn="auto" hangingPunct="1">
              <a:spcAft>
                <a:spcPts val="0"/>
              </a:spcAft>
              <a:defRPr/>
            </a:pPr>
            <a:r>
              <a:rPr sz="4000" dirty="0" smtClean="0">
                <a:solidFill>
                  <a:schemeClr val="accent4"/>
                </a:solidFill>
                <a:cs typeface="+mj-cs"/>
              </a:rPr>
              <a:t>传承了大量治疗肿瘤的有效方法</a:t>
            </a:r>
            <a:endParaRPr sz="4000" dirty="0">
              <a:solidFill>
                <a:schemeClr val="accent4"/>
              </a:solidFill>
              <a:cs typeface="+mj-cs"/>
            </a:endParaRPr>
          </a:p>
        </p:txBody>
      </p:sp>
      <p:sp>
        <p:nvSpPr>
          <p:cNvPr id="27650" name="幻灯片编号占位符 5"/>
          <p:cNvSpPr>
            <a:spLocks noGrp="1"/>
          </p:cNvSpPr>
          <p:nvPr>
            <p:ph type="sldNum" sz="quarter" idx="12"/>
          </p:nvPr>
        </p:nvSpPr>
        <p:spPr bwMode="auto">
          <a:xfrm>
            <a:off x="612775" y="6572250"/>
            <a:ext cx="1981200" cy="365125"/>
          </a:xfrm>
          <a:ln>
            <a:miter lim="800000"/>
            <a:headEnd/>
            <a:tailEnd/>
          </a:ln>
        </p:spPr>
        <p:txBody>
          <a:bodyPr wrap="square" bIns="45720" numCol="1" anchorCtr="0" compatLnSpc="1">
            <a:prstTxWarp prst="textNoShape">
              <a:avLst/>
            </a:prstTxWarp>
          </a:bodyPr>
          <a:lstStyle/>
          <a:p>
            <a:pPr algn="ctr" fontAlgn="base">
              <a:spcBef>
                <a:spcPct val="0"/>
              </a:spcBef>
              <a:spcAft>
                <a:spcPct val="0"/>
              </a:spcAft>
              <a:defRPr/>
            </a:pPr>
            <a:fld id="{C7337CE9-B7CE-4716-BB79-DC145C0FA101}" type="slidenum">
              <a:rPr lang="zh-CN" altLang="en-US"/>
              <a:pPr algn="ctr" fontAlgn="base">
                <a:spcBef>
                  <a:spcPct val="0"/>
                </a:spcBef>
                <a:spcAft>
                  <a:spcPct val="0"/>
                </a:spcAft>
                <a:defRPr/>
              </a:pPr>
              <a:t>9</a:t>
            </a:fld>
            <a:endParaRPr lang="en-US" altLang="zh-CN"/>
          </a:p>
        </p:txBody>
      </p:sp>
      <p:sp>
        <p:nvSpPr>
          <p:cNvPr id="26627" name="矩形 4"/>
          <p:cNvSpPr>
            <a:spLocks noChangeArrowheads="1"/>
          </p:cNvSpPr>
          <p:nvPr/>
        </p:nvSpPr>
        <p:spPr bwMode="auto">
          <a:xfrm>
            <a:off x="755650" y="1341438"/>
            <a:ext cx="5400675" cy="3232150"/>
          </a:xfrm>
          <a:prstGeom prst="rect">
            <a:avLst/>
          </a:prstGeom>
          <a:noFill/>
          <a:ln w="9525">
            <a:noFill/>
            <a:miter lim="800000"/>
            <a:headEnd/>
            <a:tailEnd/>
          </a:ln>
        </p:spPr>
        <p:txBody>
          <a:bodyPr>
            <a:spAutoFit/>
          </a:bodyPr>
          <a:lstStyle/>
          <a:p>
            <a:pPr>
              <a:lnSpc>
                <a:spcPct val="120000"/>
              </a:lnSpc>
              <a:buClr>
                <a:srgbClr val="FF0000"/>
              </a:buClr>
              <a:buFont typeface="Wingdings" pitchFamily="2" charset="2"/>
              <a:buChar char="Ø"/>
            </a:pPr>
            <a:r>
              <a:rPr lang="en-US" altLang="zh-CN" sz="3200" baseline="30000">
                <a:latin typeface="黑体" pitchFamily="49" charset="-122"/>
                <a:ea typeface="黑体" pitchFamily="49" charset="-122"/>
              </a:rPr>
              <a:t> </a:t>
            </a:r>
            <a:r>
              <a:rPr lang="zh-CN" altLang="en-US" sz="3200" baseline="30000">
                <a:latin typeface="黑体" pitchFamily="49" charset="-122"/>
                <a:ea typeface="黑体" pitchFamily="49" charset="-122"/>
              </a:rPr>
              <a:t>唐代孙思邈的</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千金要方</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与王焘</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外治秘要</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中就有治瘤方药的记载。</a:t>
            </a:r>
            <a:endParaRPr lang="en-US" altLang="zh-CN" sz="3200" baseline="30000">
              <a:latin typeface="黑体" pitchFamily="49" charset="-122"/>
              <a:ea typeface="黑体" pitchFamily="49" charset="-122"/>
            </a:endParaRPr>
          </a:p>
          <a:p>
            <a:pPr>
              <a:lnSpc>
                <a:spcPct val="120000"/>
              </a:lnSpc>
              <a:buClr>
                <a:srgbClr val="FF0000"/>
              </a:buClr>
              <a:buFont typeface="Wingdings" pitchFamily="2" charset="2"/>
              <a:buChar char="Ø"/>
            </a:pPr>
            <a:r>
              <a:rPr lang="en-US" altLang="zh-CN" sz="3200" baseline="30000">
                <a:latin typeface="黑体" pitchFamily="49" charset="-122"/>
                <a:ea typeface="黑体" pitchFamily="49" charset="-122"/>
              </a:rPr>
              <a:t> </a:t>
            </a:r>
            <a:r>
              <a:rPr lang="zh-CN" altLang="en-US" sz="3200" baseline="30000">
                <a:latin typeface="黑体" pitchFamily="49" charset="-122"/>
                <a:ea typeface="黑体" pitchFamily="49" charset="-122"/>
              </a:rPr>
              <a:t>明代</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本草纲目</a:t>
            </a:r>
            <a:r>
              <a:rPr lang="en-US" altLang="zh-CN" sz="3200" baseline="30000">
                <a:latin typeface="黑体" pitchFamily="49" charset="-122"/>
                <a:ea typeface="黑体" pitchFamily="49" charset="-122"/>
              </a:rPr>
              <a:t>》 </a:t>
            </a:r>
            <a:r>
              <a:rPr lang="zh-CN" altLang="en-US" sz="3200" baseline="30000">
                <a:latin typeface="黑体" pitchFamily="49" charset="-122"/>
                <a:ea typeface="黑体" pitchFamily="49" charset="-122"/>
              </a:rPr>
              <a:t>记载“噎膈反胃”</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以硇砂治疗消化道肿瘤</a:t>
            </a:r>
            <a:r>
              <a:rPr lang="en-US" altLang="zh-CN" sz="3200" baseline="30000">
                <a:latin typeface="黑体" pitchFamily="49" charset="-122"/>
                <a:ea typeface="黑体" pitchFamily="49" charset="-122"/>
              </a:rPr>
              <a:t>;</a:t>
            </a:r>
          </a:p>
          <a:p>
            <a:pPr>
              <a:lnSpc>
                <a:spcPct val="120000"/>
              </a:lnSpc>
              <a:buClr>
                <a:srgbClr val="FF0000"/>
              </a:buClr>
              <a:buFont typeface="Wingdings" pitchFamily="2" charset="2"/>
              <a:buChar char="Ø"/>
            </a:pP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医学衷中参西录</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十四治膈食方”提出参赭培气汤治疗膈食证</a:t>
            </a:r>
            <a:r>
              <a:rPr lang="en-US" altLang="zh-CN" sz="3200" baseline="30000">
                <a:latin typeface="黑体" pitchFamily="49" charset="-122"/>
                <a:ea typeface="黑体" pitchFamily="49" charset="-122"/>
              </a:rPr>
              <a:t>,</a:t>
            </a:r>
            <a:r>
              <a:rPr lang="zh-CN" altLang="en-US" sz="3200" baseline="30000">
                <a:latin typeface="黑体" pitchFamily="49" charset="-122"/>
                <a:ea typeface="黑体" pitchFamily="49" charset="-122"/>
              </a:rPr>
              <a:t>详细说明了食管癌或胃底贲门癌的治疗处方、用量、方析及病因病机等 </a:t>
            </a:r>
            <a:endParaRPr lang="en-US" altLang="zh-CN" sz="3200" baseline="30000">
              <a:latin typeface="黑体" pitchFamily="49" charset="-122"/>
              <a:ea typeface="黑体" pitchFamily="49" charset="-122"/>
            </a:endParaRPr>
          </a:p>
        </p:txBody>
      </p:sp>
      <p:pic>
        <p:nvPicPr>
          <p:cNvPr id="26628" name="图片 1"/>
          <p:cNvPicPr>
            <a:picLocks noChangeAspect="1"/>
          </p:cNvPicPr>
          <p:nvPr/>
        </p:nvPicPr>
        <p:blipFill>
          <a:blip r:embed="rId3" cstate="email"/>
          <a:srcRect/>
          <a:stretch>
            <a:fillRect/>
          </a:stretch>
        </p:blipFill>
        <p:spPr bwMode="auto">
          <a:xfrm>
            <a:off x="-107950" y="4365625"/>
            <a:ext cx="2679700" cy="2574925"/>
          </a:xfrm>
          <a:prstGeom prst="rect">
            <a:avLst/>
          </a:prstGeom>
          <a:noFill/>
          <a:ln w="9525">
            <a:noFill/>
            <a:miter lim="800000"/>
            <a:headEnd/>
            <a:tailEnd/>
          </a:ln>
        </p:spPr>
      </p:pic>
      <p:pic>
        <p:nvPicPr>
          <p:cNvPr id="26629" name="图片 2"/>
          <p:cNvPicPr>
            <a:picLocks noChangeAspect="1"/>
          </p:cNvPicPr>
          <p:nvPr/>
        </p:nvPicPr>
        <p:blipFill>
          <a:blip r:embed="rId4" cstate="email"/>
          <a:srcRect/>
          <a:stretch>
            <a:fillRect/>
          </a:stretch>
        </p:blipFill>
        <p:spPr bwMode="auto">
          <a:xfrm>
            <a:off x="2555875" y="4365625"/>
            <a:ext cx="3508375" cy="2584450"/>
          </a:xfrm>
          <a:prstGeom prst="rect">
            <a:avLst/>
          </a:prstGeom>
          <a:noFill/>
          <a:ln w="9525">
            <a:noFill/>
            <a:miter lim="800000"/>
            <a:headEnd/>
            <a:tailEnd/>
          </a:ln>
        </p:spPr>
      </p:pic>
      <p:pic>
        <p:nvPicPr>
          <p:cNvPr id="26630" name="图片 7"/>
          <p:cNvPicPr>
            <a:picLocks noChangeAspect="1"/>
          </p:cNvPicPr>
          <p:nvPr/>
        </p:nvPicPr>
        <p:blipFill>
          <a:blip r:embed="rId5" cstate="email"/>
          <a:srcRect l="21185" t="14368" r="28355" b="14191"/>
          <a:stretch>
            <a:fillRect/>
          </a:stretch>
        </p:blipFill>
        <p:spPr bwMode="auto">
          <a:xfrm>
            <a:off x="5951538" y="4365625"/>
            <a:ext cx="3192462" cy="2592388"/>
          </a:xfrm>
          <a:prstGeom prst="rect">
            <a:avLst/>
          </a:prstGeom>
          <a:noFill/>
          <a:ln w="9525">
            <a:noFill/>
            <a:miter lim="800000"/>
            <a:headEnd/>
            <a:tailEnd/>
          </a:ln>
        </p:spPr>
      </p:pic>
      <p:pic>
        <p:nvPicPr>
          <p:cNvPr id="26631" name="图片 8"/>
          <p:cNvPicPr>
            <a:picLocks noChangeAspect="1"/>
          </p:cNvPicPr>
          <p:nvPr/>
        </p:nvPicPr>
        <p:blipFill>
          <a:blip r:embed="rId6" cstate="email"/>
          <a:srcRect/>
          <a:stretch>
            <a:fillRect/>
          </a:stretch>
        </p:blipFill>
        <p:spPr bwMode="auto">
          <a:xfrm>
            <a:off x="6184900" y="1844675"/>
            <a:ext cx="2959100"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凤舞九天">
  <a:themeElements>
    <a:clrScheme name="凤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凤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凤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297</TotalTime>
  <Words>1872</Words>
  <Application>Microsoft Office PowerPoint</Application>
  <PresentationFormat>全屏显示(4:3)</PresentationFormat>
  <Paragraphs>171</Paragraphs>
  <Slides>39</Slides>
  <Notes>27</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凤舞九天</vt:lpstr>
      <vt:lpstr>       恶性肿瘤的中医药诊治</vt:lpstr>
      <vt:lpstr>流行病学</vt:lpstr>
      <vt:lpstr>流行病学</vt:lpstr>
      <vt:lpstr>流行病学</vt:lpstr>
      <vt:lpstr>现代医学对恶性肿瘤的认识</vt:lpstr>
      <vt:lpstr>肿瘤有哪些治疗方法</vt:lpstr>
      <vt:lpstr>中医药历史悠久</vt:lpstr>
      <vt:lpstr>中医肿瘤学的起源与发展</vt:lpstr>
      <vt:lpstr>传承了大量治疗肿瘤的有效方法</vt:lpstr>
      <vt:lpstr>草药已被全球广大肿瘤患者所接受</vt:lpstr>
      <vt:lpstr>中医对肿瘤的认识—病因</vt:lpstr>
      <vt:lpstr>中医对肿瘤的认识—病因</vt:lpstr>
      <vt:lpstr>正与邪</vt:lpstr>
      <vt:lpstr>中医如何治疗肿瘤</vt:lpstr>
      <vt:lpstr>幻灯片 15</vt:lpstr>
      <vt:lpstr>辩证论治</vt:lpstr>
      <vt:lpstr>土壤与种子学说</vt:lpstr>
      <vt:lpstr>扶正与祛邪</vt:lpstr>
      <vt:lpstr>中医治癌策略</vt:lpstr>
      <vt:lpstr>辩证与辨病相结合</vt:lpstr>
      <vt:lpstr>扶正与祛邪相结合</vt:lpstr>
      <vt:lpstr>内治与外治相结合</vt:lpstr>
      <vt:lpstr>中医治癌的主要法则</vt:lpstr>
      <vt:lpstr>中医治癌的具体手段</vt:lpstr>
      <vt:lpstr>药物治疗</vt:lpstr>
      <vt:lpstr>饮食调理</vt:lpstr>
      <vt:lpstr>辩证施食</vt:lpstr>
      <vt:lpstr>中西方法结合的目的</vt:lpstr>
      <vt:lpstr>手术与中医药相结合</vt:lpstr>
      <vt:lpstr>调理脾胃</vt:lpstr>
      <vt:lpstr>术后虚汗</vt:lpstr>
      <vt:lpstr>术后长期中医药调理</vt:lpstr>
      <vt:lpstr>化疗与中医药相结合</vt:lpstr>
      <vt:lpstr>中药减轻毒副作用</vt:lpstr>
      <vt:lpstr>中药对化疗的增效作用</vt:lpstr>
      <vt:lpstr>放疗与中医药相结合</vt:lpstr>
      <vt:lpstr>免疫治疗与中药相结合</vt:lpstr>
      <vt:lpstr>Never give up!</vt:lpstr>
      <vt:lpstr>谢谢大家的聆听！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恶性肿瘤的中医药诊治</dc:title>
  <dc:creator>Administrator</dc:creator>
  <cp:lastModifiedBy>user</cp:lastModifiedBy>
  <cp:revision>33</cp:revision>
  <dcterms:created xsi:type="dcterms:W3CDTF">2019-02-19T13:01:10Z</dcterms:created>
  <dcterms:modified xsi:type="dcterms:W3CDTF">2019-03-28T06:50:24Z</dcterms:modified>
</cp:coreProperties>
</file>