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48" r:id="rId1"/>
  </p:sldMasterIdLst>
  <p:notesMasterIdLst>
    <p:notesMasterId r:id="rId14"/>
  </p:notesMasterIdLst>
  <p:sldIdLst>
    <p:sldId id="256" r:id="rId2"/>
    <p:sldId id="268" r:id="rId3"/>
    <p:sldId id="269" r:id="rId4"/>
    <p:sldId id="270" r:id="rId5"/>
    <p:sldId id="258" r:id="rId6"/>
    <p:sldId id="259" r:id="rId7"/>
    <p:sldId id="267" r:id="rId8"/>
    <p:sldId id="263" r:id="rId9"/>
    <p:sldId id="264" r:id="rId10"/>
    <p:sldId id="265" r:id="rId11"/>
    <p:sldId id="266" r:id="rId12"/>
    <p:sldId id="260" r:id="rId1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CC"/>
    <a:srgbClr val="CCECFF"/>
    <a:srgbClr val="FFFFFF"/>
    <a:srgbClr val="E8C4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38B207-1F78-4F76-9735-94EDBF12E1A0}" type="datetimeFigureOut">
              <a:rPr lang="zh-CN" altLang="en-US" smtClean="0"/>
              <a:t>2019/3/1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0E4FDC-A4D0-4C17-B319-F79F0C5D5445}" type="slidenum">
              <a:rPr lang="zh-CN" altLang="en-US" smtClean="0"/>
              <a:t>‹#›</a:t>
            </a:fld>
            <a:endParaRPr lang="zh-CN" altLang="en-US"/>
          </a:p>
        </p:txBody>
      </p:sp>
    </p:spTree>
    <p:extLst>
      <p:ext uri="{BB962C8B-B14F-4D97-AF65-F5344CB8AC3E}">
        <p14:creationId xmlns:p14="http://schemas.microsoft.com/office/powerpoint/2010/main" val="1610558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幻灯片图像占位符 1"/>
          <p:cNvSpPr>
            <a:spLocks noGrp="1" noRot="1" noChangeAspect="1"/>
          </p:cNvSpPr>
          <p:nvPr>
            <p:ph type="sldImg"/>
          </p:nvPr>
        </p:nvSpPr>
        <p:spPr bwMode="auto">
          <a:noFill/>
          <a:ln>
            <a:solidFill>
              <a:srgbClr val="000000"/>
            </a:solidFill>
            <a:miter lim="800000"/>
            <a:headEnd/>
            <a:tailEnd/>
          </a:ln>
        </p:spPr>
      </p:sp>
      <p:sp>
        <p:nvSpPr>
          <p:cNvPr id="29698" name="备注占位符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zh-CN" altLang="en-US"/>
          </a:p>
        </p:txBody>
      </p:sp>
      <p:sp>
        <p:nvSpPr>
          <p:cNvPr id="2969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1087438" fontAlgn="base">
              <a:spcBef>
                <a:spcPct val="0"/>
              </a:spcBef>
              <a:spcAft>
                <a:spcPct val="0"/>
              </a:spcAft>
            </a:pPr>
            <a:fld id="{D7E1AF44-DF44-41B7-B8EB-F3CF8DEF643D}" type="slidenum">
              <a:rPr lang="zh-CN" altLang="en-US"/>
              <a:pPr defTabSz="1087438" fontAlgn="base">
                <a:spcBef>
                  <a:spcPct val="0"/>
                </a:spcBef>
                <a:spcAft>
                  <a:spcPct val="0"/>
                </a:spcAft>
              </a:pPr>
              <a:t>7</a:t>
            </a:fld>
            <a:endParaRPr lang="en-US" altLang="zh-CN"/>
          </a:p>
        </p:txBody>
      </p:sp>
    </p:spTree>
    <p:extLst>
      <p:ext uri="{BB962C8B-B14F-4D97-AF65-F5344CB8AC3E}">
        <p14:creationId xmlns:p14="http://schemas.microsoft.com/office/powerpoint/2010/main" val="11522902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幻灯片图像占位符 1"/>
          <p:cNvSpPr>
            <a:spLocks noGrp="1" noRot="1" noChangeAspect="1"/>
          </p:cNvSpPr>
          <p:nvPr>
            <p:ph type="sldImg"/>
          </p:nvPr>
        </p:nvSpPr>
        <p:spPr bwMode="auto">
          <a:noFill/>
          <a:ln>
            <a:solidFill>
              <a:srgbClr val="000000"/>
            </a:solidFill>
            <a:miter lim="800000"/>
            <a:headEnd/>
            <a:tailEnd/>
          </a:ln>
        </p:spPr>
      </p:sp>
      <p:sp>
        <p:nvSpPr>
          <p:cNvPr id="75778" name="备注占位符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zh-CN" altLang="en-US"/>
          </a:p>
        </p:txBody>
      </p:sp>
      <p:sp>
        <p:nvSpPr>
          <p:cNvPr id="757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1087438" fontAlgn="base">
              <a:spcBef>
                <a:spcPct val="0"/>
              </a:spcBef>
              <a:spcAft>
                <a:spcPct val="0"/>
              </a:spcAft>
            </a:pPr>
            <a:fld id="{5D99E16F-E523-4F32-8382-59B9CF8EFAF0}" type="slidenum">
              <a:rPr lang="zh-CN" altLang="en-US"/>
              <a:pPr defTabSz="1087438" fontAlgn="base">
                <a:spcBef>
                  <a:spcPct val="0"/>
                </a:spcBef>
                <a:spcAft>
                  <a:spcPct val="0"/>
                </a:spcAft>
              </a:pPr>
              <a:t>8</a:t>
            </a:fld>
            <a:endParaRPr lang="en-US" altLang="zh-CN"/>
          </a:p>
        </p:txBody>
      </p:sp>
    </p:spTree>
    <p:extLst>
      <p:ext uri="{BB962C8B-B14F-4D97-AF65-F5344CB8AC3E}">
        <p14:creationId xmlns:p14="http://schemas.microsoft.com/office/powerpoint/2010/main" val="36710469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幻灯片图像占位符 1"/>
          <p:cNvSpPr>
            <a:spLocks noGrp="1" noRot="1" noChangeAspect="1"/>
          </p:cNvSpPr>
          <p:nvPr>
            <p:ph type="sldImg"/>
          </p:nvPr>
        </p:nvSpPr>
        <p:spPr bwMode="auto">
          <a:noFill/>
          <a:ln>
            <a:solidFill>
              <a:srgbClr val="000000"/>
            </a:solidFill>
            <a:miter lim="800000"/>
            <a:headEnd/>
            <a:tailEnd/>
          </a:ln>
        </p:spPr>
      </p:sp>
      <p:sp>
        <p:nvSpPr>
          <p:cNvPr id="77826" name="备注占位符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zh-CN" altLang="en-US"/>
          </a:p>
        </p:txBody>
      </p:sp>
      <p:sp>
        <p:nvSpPr>
          <p:cNvPr id="778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1087438" fontAlgn="base">
              <a:spcBef>
                <a:spcPct val="0"/>
              </a:spcBef>
              <a:spcAft>
                <a:spcPct val="0"/>
              </a:spcAft>
            </a:pPr>
            <a:fld id="{3C662918-FB84-42C7-85D5-CEDC28EA376C}" type="slidenum">
              <a:rPr lang="zh-CN" altLang="en-US"/>
              <a:pPr defTabSz="1087438" fontAlgn="base">
                <a:spcBef>
                  <a:spcPct val="0"/>
                </a:spcBef>
                <a:spcAft>
                  <a:spcPct val="0"/>
                </a:spcAft>
              </a:pPr>
              <a:t>9</a:t>
            </a:fld>
            <a:endParaRPr lang="en-US" altLang="zh-CN"/>
          </a:p>
        </p:txBody>
      </p:sp>
    </p:spTree>
    <p:extLst>
      <p:ext uri="{BB962C8B-B14F-4D97-AF65-F5344CB8AC3E}">
        <p14:creationId xmlns:p14="http://schemas.microsoft.com/office/powerpoint/2010/main" val="24282789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幻灯片图像占位符 1"/>
          <p:cNvSpPr>
            <a:spLocks noGrp="1" noRot="1" noChangeAspect="1"/>
          </p:cNvSpPr>
          <p:nvPr>
            <p:ph type="sldImg"/>
          </p:nvPr>
        </p:nvSpPr>
        <p:spPr bwMode="auto">
          <a:noFill/>
          <a:ln>
            <a:solidFill>
              <a:srgbClr val="000000"/>
            </a:solidFill>
            <a:miter lim="800000"/>
            <a:headEnd/>
            <a:tailEnd/>
          </a:ln>
        </p:spPr>
      </p:sp>
      <p:sp>
        <p:nvSpPr>
          <p:cNvPr id="79874" name="备注占位符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zh-CN" altLang="en-US"/>
          </a:p>
        </p:txBody>
      </p:sp>
      <p:sp>
        <p:nvSpPr>
          <p:cNvPr id="79875"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1087438" fontAlgn="base">
              <a:spcBef>
                <a:spcPct val="0"/>
              </a:spcBef>
              <a:spcAft>
                <a:spcPct val="0"/>
              </a:spcAft>
            </a:pPr>
            <a:fld id="{119C1D5C-2A82-4BE6-B05E-B7EFB59966A1}" type="slidenum">
              <a:rPr lang="zh-CN" altLang="en-US"/>
              <a:pPr defTabSz="1087438" fontAlgn="base">
                <a:spcBef>
                  <a:spcPct val="0"/>
                </a:spcBef>
                <a:spcAft>
                  <a:spcPct val="0"/>
                </a:spcAft>
              </a:pPr>
              <a:t>10</a:t>
            </a:fld>
            <a:endParaRPr lang="en-US" altLang="zh-CN"/>
          </a:p>
        </p:txBody>
      </p:sp>
    </p:spTree>
    <p:extLst>
      <p:ext uri="{BB962C8B-B14F-4D97-AF65-F5344CB8AC3E}">
        <p14:creationId xmlns:p14="http://schemas.microsoft.com/office/powerpoint/2010/main" val="3795767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幻灯片图像占位符 1"/>
          <p:cNvSpPr>
            <a:spLocks noGrp="1" noRot="1" noChangeAspect="1"/>
          </p:cNvSpPr>
          <p:nvPr>
            <p:ph type="sldImg"/>
          </p:nvPr>
        </p:nvSpPr>
        <p:spPr bwMode="auto">
          <a:noFill/>
          <a:ln>
            <a:solidFill>
              <a:srgbClr val="000000"/>
            </a:solidFill>
            <a:miter lim="800000"/>
            <a:headEnd/>
            <a:tailEnd/>
          </a:ln>
        </p:spPr>
      </p:sp>
      <p:sp>
        <p:nvSpPr>
          <p:cNvPr id="81922" name="备注占位符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zh-CN" altLang="en-US"/>
          </a:p>
        </p:txBody>
      </p:sp>
      <p:sp>
        <p:nvSpPr>
          <p:cNvPr id="81923"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1087438" fontAlgn="base">
              <a:spcBef>
                <a:spcPct val="0"/>
              </a:spcBef>
              <a:spcAft>
                <a:spcPct val="0"/>
              </a:spcAft>
            </a:pPr>
            <a:fld id="{4ECA8D43-EB96-40D7-B85D-6D9923C3436F}" type="slidenum">
              <a:rPr lang="zh-CN" altLang="en-US"/>
              <a:pPr defTabSz="1087438" fontAlgn="base">
                <a:spcBef>
                  <a:spcPct val="0"/>
                </a:spcBef>
                <a:spcAft>
                  <a:spcPct val="0"/>
                </a:spcAft>
              </a:pPr>
              <a:t>11</a:t>
            </a:fld>
            <a:endParaRPr lang="en-US" altLang="zh-CN"/>
          </a:p>
        </p:txBody>
      </p:sp>
    </p:spTree>
    <p:extLst>
      <p:ext uri="{BB962C8B-B14F-4D97-AF65-F5344CB8AC3E}">
        <p14:creationId xmlns:p14="http://schemas.microsoft.com/office/powerpoint/2010/main" val="37223791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354B9EF8-3DD5-4B69-AAF5-44D932382466}" type="datetimeFigureOut">
              <a:rPr lang="zh-CN" altLang="en-US" smtClean="0"/>
              <a:t>2019/3/1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9A35990-FD8C-4B09-819E-BBE20DA2C098}" type="slidenum">
              <a:rPr lang="zh-CN" altLang="en-US" smtClean="0"/>
              <a:t>‹#›</a:t>
            </a:fld>
            <a:endParaRPr lang="zh-CN" altLang="en-US"/>
          </a:p>
        </p:txBody>
      </p:sp>
    </p:spTree>
    <p:extLst>
      <p:ext uri="{BB962C8B-B14F-4D97-AF65-F5344CB8AC3E}">
        <p14:creationId xmlns:p14="http://schemas.microsoft.com/office/powerpoint/2010/main" val="2657671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354B9EF8-3DD5-4B69-AAF5-44D932382466}" type="datetimeFigureOut">
              <a:rPr lang="zh-CN" altLang="en-US" smtClean="0"/>
              <a:t>2019/3/1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9A35990-FD8C-4B09-819E-BBE20DA2C098}" type="slidenum">
              <a:rPr lang="zh-CN" altLang="en-US" smtClean="0"/>
              <a:t>‹#›</a:t>
            </a:fld>
            <a:endParaRPr lang="zh-CN" altLang="en-US"/>
          </a:p>
        </p:txBody>
      </p:sp>
    </p:spTree>
    <p:extLst>
      <p:ext uri="{BB962C8B-B14F-4D97-AF65-F5344CB8AC3E}">
        <p14:creationId xmlns:p14="http://schemas.microsoft.com/office/powerpoint/2010/main" val="769163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354B9EF8-3DD5-4B69-AAF5-44D932382466}" type="datetimeFigureOut">
              <a:rPr lang="zh-CN" altLang="en-US" smtClean="0"/>
              <a:t>2019/3/1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9A35990-FD8C-4B09-819E-BBE20DA2C098}" type="slidenum">
              <a:rPr lang="zh-CN" altLang="en-US" smtClean="0"/>
              <a:t>‹#›</a:t>
            </a:fld>
            <a:endParaRPr lang="zh-CN" altLang="en-US"/>
          </a:p>
        </p:txBody>
      </p:sp>
    </p:spTree>
    <p:extLst>
      <p:ext uri="{BB962C8B-B14F-4D97-AF65-F5344CB8AC3E}">
        <p14:creationId xmlns:p14="http://schemas.microsoft.com/office/powerpoint/2010/main" val="3786715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354B9EF8-3DD5-4B69-AAF5-44D932382466}" type="datetimeFigureOut">
              <a:rPr lang="zh-CN" altLang="en-US" smtClean="0"/>
              <a:t>2019/3/1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9A35990-FD8C-4B09-819E-BBE20DA2C098}" type="slidenum">
              <a:rPr lang="zh-CN" altLang="en-US" smtClean="0"/>
              <a:t>‹#›</a:t>
            </a:fld>
            <a:endParaRPr lang="zh-CN" altLang="en-US"/>
          </a:p>
        </p:txBody>
      </p:sp>
    </p:spTree>
    <p:extLst>
      <p:ext uri="{BB962C8B-B14F-4D97-AF65-F5344CB8AC3E}">
        <p14:creationId xmlns:p14="http://schemas.microsoft.com/office/powerpoint/2010/main" val="5296929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354B9EF8-3DD5-4B69-AAF5-44D932382466}" type="datetimeFigureOut">
              <a:rPr lang="zh-CN" altLang="en-US" smtClean="0"/>
              <a:t>2019/3/1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9A35990-FD8C-4B09-819E-BBE20DA2C098}" type="slidenum">
              <a:rPr lang="zh-CN" altLang="en-US" smtClean="0"/>
              <a:t>‹#›</a:t>
            </a:fld>
            <a:endParaRPr lang="zh-CN" altLang="en-US"/>
          </a:p>
        </p:txBody>
      </p:sp>
    </p:spTree>
    <p:extLst>
      <p:ext uri="{BB962C8B-B14F-4D97-AF65-F5344CB8AC3E}">
        <p14:creationId xmlns:p14="http://schemas.microsoft.com/office/powerpoint/2010/main" val="1995945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354B9EF8-3DD5-4B69-AAF5-44D932382466}" type="datetimeFigureOut">
              <a:rPr lang="zh-CN" altLang="en-US" smtClean="0"/>
              <a:t>2019/3/1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9A35990-FD8C-4B09-819E-BBE20DA2C098}" type="slidenum">
              <a:rPr lang="zh-CN" altLang="en-US" smtClean="0"/>
              <a:t>‹#›</a:t>
            </a:fld>
            <a:endParaRPr lang="zh-CN" altLang="en-US"/>
          </a:p>
        </p:txBody>
      </p:sp>
    </p:spTree>
    <p:extLst>
      <p:ext uri="{BB962C8B-B14F-4D97-AF65-F5344CB8AC3E}">
        <p14:creationId xmlns:p14="http://schemas.microsoft.com/office/powerpoint/2010/main" val="2795899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354B9EF8-3DD5-4B69-AAF5-44D932382466}" type="datetimeFigureOut">
              <a:rPr lang="zh-CN" altLang="en-US" smtClean="0"/>
              <a:t>2019/3/1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A9A35990-FD8C-4B09-819E-BBE20DA2C098}" type="slidenum">
              <a:rPr lang="zh-CN" altLang="en-US" smtClean="0"/>
              <a:t>‹#›</a:t>
            </a:fld>
            <a:endParaRPr lang="zh-CN" altLang="en-US"/>
          </a:p>
        </p:txBody>
      </p:sp>
    </p:spTree>
    <p:extLst>
      <p:ext uri="{BB962C8B-B14F-4D97-AF65-F5344CB8AC3E}">
        <p14:creationId xmlns:p14="http://schemas.microsoft.com/office/powerpoint/2010/main" val="4069636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354B9EF8-3DD5-4B69-AAF5-44D932382466}" type="datetimeFigureOut">
              <a:rPr lang="zh-CN" altLang="en-US" smtClean="0"/>
              <a:t>2019/3/1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A9A35990-FD8C-4B09-819E-BBE20DA2C098}" type="slidenum">
              <a:rPr lang="zh-CN" altLang="en-US" smtClean="0"/>
              <a:t>‹#›</a:t>
            </a:fld>
            <a:endParaRPr lang="zh-CN" altLang="en-US"/>
          </a:p>
        </p:txBody>
      </p:sp>
    </p:spTree>
    <p:extLst>
      <p:ext uri="{BB962C8B-B14F-4D97-AF65-F5344CB8AC3E}">
        <p14:creationId xmlns:p14="http://schemas.microsoft.com/office/powerpoint/2010/main" val="2081940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54B9EF8-3DD5-4B69-AAF5-44D932382466}" type="datetimeFigureOut">
              <a:rPr lang="zh-CN" altLang="en-US" smtClean="0"/>
              <a:t>2019/3/1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A9A35990-FD8C-4B09-819E-BBE20DA2C098}" type="slidenum">
              <a:rPr lang="zh-CN" altLang="en-US" smtClean="0"/>
              <a:t>‹#›</a:t>
            </a:fld>
            <a:endParaRPr lang="zh-CN" altLang="en-US"/>
          </a:p>
        </p:txBody>
      </p:sp>
    </p:spTree>
    <p:extLst>
      <p:ext uri="{BB962C8B-B14F-4D97-AF65-F5344CB8AC3E}">
        <p14:creationId xmlns:p14="http://schemas.microsoft.com/office/powerpoint/2010/main" val="1198372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354B9EF8-3DD5-4B69-AAF5-44D932382466}" type="datetimeFigureOut">
              <a:rPr lang="zh-CN" altLang="en-US" smtClean="0"/>
              <a:t>2019/3/1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9A35990-FD8C-4B09-819E-BBE20DA2C098}" type="slidenum">
              <a:rPr lang="zh-CN" altLang="en-US" smtClean="0"/>
              <a:t>‹#›</a:t>
            </a:fld>
            <a:endParaRPr lang="zh-CN" altLang="en-US"/>
          </a:p>
        </p:txBody>
      </p:sp>
    </p:spTree>
    <p:extLst>
      <p:ext uri="{BB962C8B-B14F-4D97-AF65-F5344CB8AC3E}">
        <p14:creationId xmlns:p14="http://schemas.microsoft.com/office/powerpoint/2010/main" val="2879275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354B9EF8-3DD5-4B69-AAF5-44D932382466}" type="datetimeFigureOut">
              <a:rPr lang="zh-CN" altLang="en-US" smtClean="0"/>
              <a:t>2019/3/1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9A35990-FD8C-4B09-819E-BBE20DA2C098}" type="slidenum">
              <a:rPr lang="zh-CN" altLang="en-US" smtClean="0"/>
              <a:t>‹#›</a:t>
            </a:fld>
            <a:endParaRPr lang="zh-CN" altLang="en-US"/>
          </a:p>
        </p:txBody>
      </p:sp>
    </p:spTree>
    <p:extLst>
      <p:ext uri="{BB962C8B-B14F-4D97-AF65-F5344CB8AC3E}">
        <p14:creationId xmlns:p14="http://schemas.microsoft.com/office/powerpoint/2010/main" val="15497447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4B9EF8-3DD5-4B69-AAF5-44D932382466}" type="datetimeFigureOut">
              <a:rPr lang="zh-CN" altLang="en-US" smtClean="0"/>
              <a:t>2019/3/1</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A35990-FD8C-4B09-819E-BBE20DA2C098}" type="slidenum">
              <a:rPr lang="zh-CN" altLang="en-US" smtClean="0"/>
              <a:t>‹#›</a:t>
            </a:fld>
            <a:endParaRPr lang="zh-CN" altLang="en-US"/>
          </a:p>
        </p:txBody>
      </p:sp>
    </p:spTree>
    <p:extLst>
      <p:ext uri="{BB962C8B-B14F-4D97-AF65-F5344CB8AC3E}">
        <p14:creationId xmlns:p14="http://schemas.microsoft.com/office/powerpoint/2010/main" val="12573330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850232" y="1122362"/>
            <a:ext cx="10972799" cy="4926746"/>
          </a:xfrm>
        </p:spPr>
        <p:txBody>
          <a:bodyPr>
            <a:normAutofit fontScale="90000"/>
          </a:bodyPr>
          <a:lstStyle/>
          <a:p>
            <a:r>
              <a:rPr lang="zh-CN" altLang="en-US" dirty="0"/>
              <a:t>赣州市中医院</a:t>
            </a:r>
            <a:br>
              <a:rPr lang="en-US" altLang="zh-CN" dirty="0"/>
            </a:br>
            <a:br>
              <a:rPr lang="en-US" altLang="zh-CN" dirty="0"/>
            </a:br>
            <a:r>
              <a:rPr lang="en-US" altLang="zh-CN" dirty="0"/>
              <a:t>2019</a:t>
            </a:r>
            <a:r>
              <a:rPr lang="zh-CN" altLang="en-US" dirty="0"/>
              <a:t>年医疗质量与安全管理培训</a:t>
            </a:r>
            <a:br>
              <a:rPr lang="en-US" altLang="zh-CN" dirty="0"/>
            </a:br>
            <a:r>
              <a:rPr lang="zh-CN" altLang="en-US" dirty="0"/>
              <a:t>（科室质控员培训）</a:t>
            </a:r>
            <a:br>
              <a:rPr lang="en-US" altLang="zh-CN" dirty="0"/>
            </a:br>
            <a:br>
              <a:rPr lang="en-US" altLang="zh-CN" dirty="0"/>
            </a:br>
            <a:r>
              <a:rPr lang="zh-CN" altLang="en-US" dirty="0"/>
              <a:t>质控科  李元金</a:t>
            </a:r>
          </a:p>
        </p:txBody>
      </p:sp>
    </p:spTree>
    <p:extLst>
      <p:ext uri="{BB962C8B-B14F-4D97-AF65-F5344CB8AC3E}">
        <p14:creationId xmlns:p14="http://schemas.microsoft.com/office/powerpoint/2010/main" val="33645261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文本占位符 1"/>
          <p:cNvSpPr>
            <a:spLocks noGrp="1"/>
          </p:cNvSpPr>
          <p:nvPr>
            <p:ph type="body" sz="quarter" idx="4294967295"/>
          </p:nvPr>
        </p:nvSpPr>
        <p:spPr bwMode="auto">
          <a:xfrm>
            <a:off x="121240" y="117448"/>
            <a:ext cx="5254996" cy="474553"/>
          </a:xfrm>
          <a:prstGeom prst="rect">
            <a:avLst/>
          </a:prstGeom>
          <a:noFill/>
          <a:ln>
            <a:miter lim="800000"/>
            <a:headEnd/>
            <a:tailEnd/>
          </a:ln>
        </p:spPr>
        <p:txBody>
          <a:bodyPr anchor="ctr"/>
          <a:lstStyle/>
          <a:p>
            <a:pPr marL="0" indent="0">
              <a:buNone/>
            </a:pPr>
            <a:r>
              <a:rPr lang="zh-CN" altLang="en-US" sz="2000" b="1">
                <a:solidFill>
                  <a:schemeClr val="bg1"/>
                </a:solidFill>
                <a:latin typeface="方正正中黑简体"/>
                <a:ea typeface="方正正中黑简体"/>
                <a:cs typeface="方正正中黑简体"/>
              </a:rPr>
              <a:t>医疗质量管理办法</a:t>
            </a:r>
          </a:p>
        </p:txBody>
      </p:sp>
      <p:sp>
        <p:nvSpPr>
          <p:cNvPr id="78850" name="标题 2"/>
          <p:cNvSpPr>
            <a:spLocks noGrp="1"/>
          </p:cNvSpPr>
          <p:nvPr>
            <p:ph type="title" idx="4294967295"/>
          </p:nvPr>
        </p:nvSpPr>
        <p:spPr bwMode="auto">
          <a:xfrm>
            <a:off x="1390947" y="726907"/>
            <a:ext cx="2833031" cy="341234"/>
          </a:xfrm>
          <a:prstGeom prst="rect">
            <a:avLst/>
          </a:prstGeom>
          <a:noFill/>
          <a:ln>
            <a:miter lim="800000"/>
            <a:headEnd/>
            <a:tailEnd/>
          </a:ln>
        </p:spPr>
        <p:txBody>
          <a:bodyPr anchor="ctr"/>
          <a:lstStyle/>
          <a:p>
            <a:pPr algn="l"/>
            <a:r>
              <a:rPr lang="zh-CN" altLang="en-US" sz="1600" b="1">
                <a:solidFill>
                  <a:srgbClr val="595959"/>
                </a:solidFill>
                <a:latin typeface="微软雅黑" pitchFamily="34" charset="-122"/>
                <a:ea typeface="微软雅黑" pitchFamily="34" charset="-122"/>
              </a:rPr>
              <a:t>主要内容</a:t>
            </a:r>
          </a:p>
        </p:txBody>
      </p:sp>
      <p:sp>
        <p:nvSpPr>
          <p:cNvPr id="78851" name="内容占位符 3"/>
          <p:cNvSpPr>
            <a:spLocks noGrp="1"/>
          </p:cNvSpPr>
          <p:nvPr>
            <p:ph sz="half" idx="4294967295"/>
          </p:nvPr>
        </p:nvSpPr>
        <p:spPr bwMode="auto">
          <a:xfrm>
            <a:off x="251385" y="726907"/>
            <a:ext cx="1020526" cy="341234"/>
          </a:xfrm>
          <a:prstGeom prst="rect">
            <a:avLst/>
          </a:prstGeom>
          <a:noFill/>
          <a:ln>
            <a:miter lim="800000"/>
            <a:headEnd/>
            <a:tailEnd/>
          </a:ln>
        </p:spPr>
        <p:txBody>
          <a:bodyPr anchor="ctr"/>
          <a:lstStyle/>
          <a:p>
            <a:pPr marL="0" indent="0">
              <a:buNone/>
            </a:pPr>
            <a:r>
              <a:rPr lang="zh-CN" altLang="en-US" sz="1600" b="1">
                <a:solidFill>
                  <a:srgbClr val="595959"/>
                </a:solidFill>
                <a:latin typeface="微软雅黑" pitchFamily="34" charset="-122"/>
                <a:ea typeface="微软雅黑" pitchFamily="34" charset="-122"/>
              </a:rPr>
              <a:t>第二部分</a:t>
            </a:r>
          </a:p>
        </p:txBody>
      </p:sp>
      <p:sp>
        <p:nvSpPr>
          <p:cNvPr id="78852" name="文本占位符 1"/>
          <p:cNvSpPr>
            <a:spLocks noGrp="1"/>
          </p:cNvSpPr>
          <p:nvPr>
            <p:ph type="body" sz="quarter" idx="4294967295"/>
          </p:nvPr>
        </p:nvSpPr>
        <p:spPr bwMode="auto">
          <a:xfrm>
            <a:off x="9694824" y="138081"/>
            <a:ext cx="2152152" cy="474552"/>
          </a:xfrm>
          <a:prstGeom prst="rect">
            <a:avLst/>
          </a:prstGeom>
          <a:noFill/>
          <a:ln>
            <a:miter lim="800000"/>
            <a:headEnd/>
            <a:tailEnd/>
          </a:ln>
        </p:spPr>
        <p:txBody>
          <a:bodyPr anchor="ctr"/>
          <a:lstStyle/>
          <a:p>
            <a:pPr marL="0" indent="0" algn="r">
              <a:buNone/>
            </a:pPr>
            <a:r>
              <a:rPr lang="en-US" altLang="zh-CN" sz="2000" b="1">
                <a:solidFill>
                  <a:schemeClr val="bg1"/>
                </a:solidFill>
                <a:latin typeface="方正舒体"/>
                <a:ea typeface="方正舒体"/>
                <a:cs typeface="方正舒体"/>
              </a:rPr>
              <a:t>NHFPC</a:t>
            </a:r>
            <a:endParaRPr lang="zh-CN" altLang="en-US" sz="2000" b="1">
              <a:solidFill>
                <a:schemeClr val="bg1"/>
              </a:solidFill>
              <a:latin typeface="方正舒体"/>
              <a:ea typeface="方正舒体"/>
              <a:cs typeface="方正舒体"/>
            </a:endParaRPr>
          </a:p>
        </p:txBody>
      </p:sp>
      <p:sp>
        <p:nvSpPr>
          <p:cNvPr id="78853" name="矩形 6"/>
          <p:cNvSpPr>
            <a:spLocks noChangeArrowheads="1"/>
          </p:cNvSpPr>
          <p:nvPr/>
        </p:nvSpPr>
        <p:spPr bwMode="auto">
          <a:xfrm>
            <a:off x="1043363" y="1269706"/>
            <a:ext cx="10451269" cy="1322082"/>
          </a:xfrm>
          <a:prstGeom prst="rect">
            <a:avLst/>
          </a:prstGeom>
          <a:noFill/>
          <a:ln w="9525">
            <a:noFill/>
            <a:miter lim="800000"/>
            <a:headEnd/>
            <a:tailEnd/>
          </a:ln>
        </p:spPr>
        <p:txBody>
          <a:bodyPr>
            <a:spAutoFit/>
          </a:bodyPr>
          <a:lstStyle/>
          <a:p>
            <a:endParaRPr lang="en-US" altLang="zh-CN" sz="2000">
              <a:latin typeface="黑体" pitchFamily="49" charset="-122"/>
              <a:ea typeface="黑体" pitchFamily="49" charset="-122"/>
            </a:endParaRPr>
          </a:p>
          <a:p>
            <a:r>
              <a:rPr lang="en-US" altLang="zh-CN" sz="2000">
                <a:latin typeface="黑体" pitchFamily="49" charset="-122"/>
                <a:ea typeface="黑体" pitchFamily="49" charset="-122"/>
              </a:rPr>
              <a:t>46</a:t>
            </a:r>
            <a:r>
              <a:rPr lang="zh-CN" altLang="en-US" sz="2000">
                <a:latin typeface="黑体" pitchFamily="49" charset="-122"/>
                <a:ea typeface="黑体" pitchFamily="49" charset="-122"/>
              </a:rPr>
              <a:t>医疗机构执业的医师、护士在执业活动中，有下列行为之一的，由县级以上地方卫生计生行政部门依据</a:t>
            </a:r>
            <a:r>
              <a:rPr lang="en-US" altLang="zh-CN" sz="2000">
                <a:latin typeface="黑体" pitchFamily="49" charset="-122"/>
                <a:ea typeface="黑体" pitchFamily="49" charset="-122"/>
              </a:rPr>
              <a:t>《</a:t>
            </a:r>
            <a:r>
              <a:rPr lang="zh-CN" altLang="en-US" sz="2000">
                <a:latin typeface="黑体" pitchFamily="49" charset="-122"/>
                <a:ea typeface="黑体" pitchFamily="49" charset="-122"/>
              </a:rPr>
              <a:t>执业医师法</a:t>
            </a:r>
            <a:r>
              <a:rPr lang="en-US" altLang="zh-CN" sz="2000">
                <a:latin typeface="黑体" pitchFamily="49" charset="-122"/>
                <a:ea typeface="黑体" pitchFamily="49" charset="-122"/>
              </a:rPr>
              <a:t>》</a:t>
            </a:r>
            <a:r>
              <a:rPr lang="zh-CN" altLang="en-US" sz="2000">
                <a:latin typeface="黑体" pitchFamily="49" charset="-122"/>
                <a:ea typeface="黑体" pitchFamily="49" charset="-122"/>
              </a:rPr>
              <a:t>、</a:t>
            </a:r>
            <a:r>
              <a:rPr lang="en-US" altLang="zh-CN" sz="2000">
                <a:latin typeface="黑体" pitchFamily="49" charset="-122"/>
                <a:ea typeface="黑体" pitchFamily="49" charset="-122"/>
              </a:rPr>
              <a:t>《</a:t>
            </a:r>
            <a:r>
              <a:rPr lang="zh-CN" altLang="en-US" sz="2000">
                <a:latin typeface="黑体" pitchFamily="49" charset="-122"/>
                <a:ea typeface="黑体" pitchFamily="49" charset="-122"/>
              </a:rPr>
              <a:t>护士条例</a:t>
            </a:r>
            <a:r>
              <a:rPr lang="en-US" altLang="zh-CN" sz="2000">
                <a:latin typeface="黑体" pitchFamily="49" charset="-122"/>
                <a:ea typeface="黑体" pitchFamily="49" charset="-122"/>
              </a:rPr>
              <a:t>》</a:t>
            </a:r>
            <a:r>
              <a:rPr lang="zh-CN" altLang="en-US" sz="2000">
                <a:latin typeface="黑体" pitchFamily="49" charset="-122"/>
                <a:ea typeface="黑体" pitchFamily="49" charset="-122"/>
              </a:rPr>
              <a:t>等有关法律法规的规定进行处理；构成犯罪的，依法追究刑事责任：</a:t>
            </a:r>
          </a:p>
        </p:txBody>
      </p:sp>
      <p:sp>
        <p:nvSpPr>
          <p:cNvPr id="78854" name="Freeform 501"/>
          <p:cNvSpPr>
            <a:spLocks noEditPoints="1"/>
          </p:cNvSpPr>
          <p:nvPr/>
        </p:nvSpPr>
        <p:spPr bwMode="auto">
          <a:xfrm>
            <a:off x="776725" y="1612527"/>
            <a:ext cx="287272" cy="288858"/>
          </a:xfrm>
          <a:custGeom>
            <a:avLst/>
            <a:gdLst>
              <a:gd name="T0" fmla="*/ 1236772155 w 92"/>
              <a:gd name="T1" fmla="*/ 448015351 h 92"/>
              <a:gd name="T2" fmla="*/ 704272658 w 92"/>
              <a:gd name="T3" fmla="*/ 241240713 h 92"/>
              <a:gd name="T4" fmla="*/ 274839659 w 92"/>
              <a:gd name="T5" fmla="*/ 585867132 h 92"/>
              <a:gd name="T6" fmla="*/ 343549549 w 92"/>
              <a:gd name="T7" fmla="*/ 1137274449 h 92"/>
              <a:gd name="T8" fmla="*/ 858869324 w 92"/>
              <a:gd name="T9" fmla="*/ 1361282027 h 92"/>
              <a:gd name="T10" fmla="*/ 1271128665 w 92"/>
              <a:gd name="T11" fmla="*/ 482478296 h 92"/>
              <a:gd name="T12" fmla="*/ 1477258336 w 92"/>
              <a:gd name="T13" fmla="*/ 499711334 h 92"/>
              <a:gd name="T14" fmla="*/ 1477258336 w 92"/>
              <a:gd name="T15" fmla="*/ 499711334 h 92"/>
              <a:gd name="T16" fmla="*/ 1494435026 w 92"/>
              <a:gd name="T17" fmla="*/ 499711334 h 92"/>
              <a:gd name="T18" fmla="*/ 1545968226 w 92"/>
              <a:gd name="T19" fmla="*/ 706489005 h 92"/>
              <a:gd name="T20" fmla="*/ 1528788406 w 92"/>
              <a:gd name="T21" fmla="*/ 706489005 h 92"/>
              <a:gd name="T22" fmla="*/ 1528788406 w 92"/>
              <a:gd name="T23" fmla="*/ 706489005 h 92"/>
              <a:gd name="T24" fmla="*/ 1460078516 w 92"/>
              <a:gd name="T25" fmla="*/ 516941242 h 92"/>
              <a:gd name="T26" fmla="*/ 687095968 w 92"/>
              <a:gd name="T27" fmla="*/ 568637224 h 92"/>
              <a:gd name="T28" fmla="*/ 704272658 w 92"/>
              <a:gd name="T29" fmla="*/ 534174279 h 92"/>
              <a:gd name="T30" fmla="*/ 103063319 w 92"/>
              <a:gd name="T31" fmla="*/ 1102811504 h 92"/>
              <a:gd name="T32" fmla="*/ 85886605 w 92"/>
              <a:gd name="T33" fmla="*/ 1102811504 h 92"/>
              <a:gd name="T34" fmla="*/ 85886605 w 92"/>
              <a:gd name="T35" fmla="*/ 1085578466 h 92"/>
              <a:gd name="T36" fmla="*/ 34353392 w 92"/>
              <a:gd name="T37" fmla="*/ 896033833 h 92"/>
              <a:gd name="T38" fmla="*/ 34353392 w 92"/>
              <a:gd name="T39" fmla="*/ 878800795 h 92"/>
              <a:gd name="T40" fmla="*/ 34353392 w 92"/>
              <a:gd name="T41" fmla="*/ 878800795 h 92"/>
              <a:gd name="T42" fmla="*/ 68709915 w 92"/>
              <a:gd name="T43" fmla="*/ 896033833 h 92"/>
              <a:gd name="T44" fmla="*/ 343549549 w 92"/>
              <a:gd name="T45" fmla="*/ 224007676 h 92"/>
              <a:gd name="T46" fmla="*/ 188953030 w 92"/>
              <a:gd name="T47" fmla="*/ 344629549 h 92"/>
              <a:gd name="T48" fmla="*/ 188953030 w 92"/>
              <a:gd name="T49" fmla="*/ 344629549 h 92"/>
              <a:gd name="T50" fmla="*/ 188953030 w 92"/>
              <a:gd name="T51" fmla="*/ 344629549 h 92"/>
              <a:gd name="T52" fmla="*/ 326369729 w 92"/>
              <a:gd name="T53" fmla="*/ 189544682 h 92"/>
              <a:gd name="T54" fmla="*/ 326369729 w 92"/>
              <a:gd name="T55" fmla="*/ 189544682 h 92"/>
              <a:gd name="T56" fmla="*/ 343549549 w 92"/>
              <a:gd name="T57" fmla="*/ 189544682 h 92"/>
              <a:gd name="T58" fmla="*/ 515322807 w 92"/>
              <a:gd name="T59" fmla="*/ 292933566 h 92"/>
              <a:gd name="T60" fmla="*/ 412256407 w 92"/>
              <a:gd name="T61" fmla="*/ 723718912 h 92"/>
              <a:gd name="T62" fmla="*/ 446612917 w 92"/>
              <a:gd name="T63" fmla="*/ 689255967 h 92"/>
              <a:gd name="T64" fmla="*/ 704272658 w 92"/>
              <a:gd name="T65" fmla="*/ 1550826659 h 92"/>
              <a:gd name="T66" fmla="*/ 704272658 w 92"/>
              <a:gd name="T67" fmla="*/ 1550826659 h 92"/>
              <a:gd name="T68" fmla="*/ 687095968 w 92"/>
              <a:gd name="T69" fmla="*/ 1550826659 h 92"/>
              <a:gd name="T70" fmla="*/ 498146117 w 92"/>
              <a:gd name="T71" fmla="*/ 1499133807 h 92"/>
              <a:gd name="T72" fmla="*/ 480966297 w 92"/>
              <a:gd name="T73" fmla="*/ 1499133807 h 92"/>
              <a:gd name="T74" fmla="*/ 480966297 w 92"/>
              <a:gd name="T75" fmla="*/ 1481900769 h 92"/>
              <a:gd name="T76" fmla="*/ 515322807 w 92"/>
              <a:gd name="T77" fmla="*/ 1481900769 h 92"/>
              <a:gd name="T78" fmla="*/ 824515944 w 92"/>
              <a:gd name="T79" fmla="*/ 930496778 h 92"/>
              <a:gd name="T80" fmla="*/ 893225834 w 92"/>
              <a:gd name="T81" fmla="*/ 68925915 h 92"/>
              <a:gd name="T82" fmla="*/ 876049144 w 92"/>
              <a:gd name="T83" fmla="*/ 51692877 h 92"/>
              <a:gd name="T84" fmla="*/ 876049144 w 92"/>
              <a:gd name="T85" fmla="*/ 34462957 h 92"/>
              <a:gd name="T86" fmla="*/ 876049144 w 92"/>
              <a:gd name="T87" fmla="*/ 34462957 h 92"/>
              <a:gd name="T88" fmla="*/ 1082175685 w 92"/>
              <a:gd name="T89" fmla="*/ 86155822 h 92"/>
              <a:gd name="T90" fmla="*/ 1082175685 w 92"/>
              <a:gd name="T91" fmla="*/ 103388884 h 92"/>
              <a:gd name="T92" fmla="*/ 1082175685 w 92"/>
              <a:gd name="T93" fmla="*/ 103388884 h 92"/>
              <a:gd name="T94" fmla="*/ 1082175685 w 92"/>
              <a:gd name="T95" fmla="*/ 310166604 h 92"/>
              <a:gd name="T96" fmla="*/ 1391368625 w 92"/>
              <a:gd name="T97" fmla="*/ 1240660154 h 92"/>
              <a:gd name="T98" fmla="*/ 1391368625 w 92"/>
              <a:gd name="T99" fmla="*/ 1240660154 h 92"/>
              <a:gd name="T100" fmla="*/ 1391368625 w 92"/>
              <a:gd name="T101" fmla="*/ 1257893191 h 92"/>
              <a:gd name="T102" fmla="*/ 1253951975 w 92"/>
              <a:gd name="T103" fmla="*/ 1395744972 h 92"/>
              <a:gd name="T104" fmla="*/ 1236772155 w 92"/>
              <a:gd name="T105" fmla="*/ 1395744972 h 92"/>
              <a:gd name="T106" fmla="*/ 1236772155 w 92"/>
              <a:gd name="T107" fmla="*/ 1395744972 h 92"/>
              <a:gd name="T108" fmla="*/ 1082175685 w 92"/>
              <a:gd name="T109" fmla="*/ 1275123099 h 92"/>
              <a:gd name="T110" fmla="*/ 1288305355 w 92"/>
              <a:gd name="T111" fmla="*/ 1068348559 h 9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92"/>
              <a:gd name="T169" fmla="*/ 0 h 92"/>
              <a:gd name="T170" fmla="*/ 92 w 92"/>
              <a:gd name="T171" fmla="*/ 92 h 92"/>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92" h="92">
                <a:moveTo>
                  <a:pt x="76" y="58"/>
                </a:moveTo>
                <a:cubicBezTo>
                  <a:pt x="78" y="50"/>
                  <a:pt x="78" y="50"/>
                  <a:pt x="78" y="50"/>
                </a:cubicBezTo>
                <a:cubicBezTo>
                  <a:pt x="92" y="42"/>
                  <a:pt x="92" y="42"/>
                  <a:pt x="92" y="42"/>
                </a:cubicBezTo>
                <a:cubicBezTo>
                  <a:pt x="88" y="26"/>
                  <a:pt x="88" y="26"/>
                  <a:pt x="88" y="26"/>
                </a:cubicBezTo>
                <a:cubicBezTo>
                  <a:pt x="72" y="26"/>
                  <a:pt x="72" y="26"/>
                  <a:pt x="72" y="26"/>
                </a:cubicBezTo>
                <a:cubicBezTo>
                  <a:pt x="66" y="20"/>
                  <a:pt x="66" y="20"/>
                  <a:pt x="66" y="20"/>
                </a:cubicBezTo>
                <a:cubicBezTo>
                  <a:pt x="66" y="20"/>
                  <a:pt x="66" y="20"/>
                  <a:pt x="66" y="20"/>
                </a:cubicBezTo>
                <a:cubicBezTo>
                  <a:pt x="66" y="4"/>
                  <a:pt x="66" y="4"/>
                  <a:pt x="66" y="4"/>
                </a:cubicBezTo>
                <a:cubicBezTo>
                  <a:pt x="50" y="0"/>
                  <a:pt x="50" y="0"/>
                  <a:pt x="50" y="0"/>
                </a:cubicBezTo>
                <a:cubicBezTo>
                  <a:pt x="41" y="14"/>
                  <a:pt x="41" y="14"/>
                  <a:pt x="41" y="14"/>
                </a:cubicBezTo>
                <a:cubicBezTo>
                  <a:pt x="33" y="16"/>
                  <a:pt x="33" y="16"/>
                  <a:pt x="33" y="16"/>
                </a:cubicBezTo>
                <a:cubicBezTo>
                  <a:pt x="19" y="8"/>
                  <a:pt x="19" y="8"/>
                  <a:pt x="19" y="8"/>
                </a:cubicBezTo>
                <a:cubicBezTo>
                  <a:pt x="8" y="20"/>
                  <a:pt x="8" y="20"/>
                  <a:pt x="8" y="20"/>
                </a:cubicBezTo>
                <a:cubicBezTo>
                  <a:pt x="16" y="34"/>
                  <a:pt x="16" y="34"/>
                  <a:pt x="16" y="34"/>
                </a:cubicBezTo>
                <a:cubicBezTo>
                  <a:pt x="16" y="34"/>
                  <a:pt x="16" y="34"/>
                  <a:pt x="16" y="34"/>
                </a:cubicBezTo>
                <a:cubicBezTo>
                  <a:pt x="14" y="42"/>
                  <a:pt x="14" y="42"/>
                  <a:pt x="14" y="42"/>
                </a:cubicBezTo>
                <a:cubicBezTo>
                  <a:pt x="0" y="50"/>
                  <a:pt x="0" y="50"/>
                  <a:pt x="0" y="50"/>
                </a:cubicBezTo>
                <a:cubicBezTo>
                  <a:pt x="4" y="66"/>
                  <a:pt x="4" y="66"/>
                  <a:pt x="4" y="66"/>
                </a:cubicBezTo>
                <a:cubicBezTo>
                  <a:pt x="20" y="66"/>
                  <a:pt x="20" y="66"/>
                  <a:pt x="20" y="66"/>
                </a:cubicBezTo>
                <a:cubicBezTo>
                  <a:pt x="20" y="66"/>
                  <a:pt x="20" y="66"/>
                  <a:pt x="20" y="66"/>
                </a:cubicBezTo>
                <a:cubicBezTo>
                  <a:pt x="26" y="72"/>
                  <a:pt x="26" y="72"/>
                  <a:pt x="26" y="72"/>
                </a:cubicBezTo>
                <a:cubicBezTo>
                  <a:pt x="26" y="72"/>
                  <a:pt x="26" y="72"/>
                  <a:pt x="26" y="72"/>
                </a:cubicBezTo>
                <a:cubicBezTo>
                  <a:pt x="26" y="88"/>
                  <a:pt x="26" y="88"/>
                  <a:pt x="26" y="88"/>
                </a:cubicBezTo>
                <a:cubicBezTo>
                  <a:pt x="42" y="92"/>
                  <a:pt x="42" y="92"/>
                  <a:pt x="42" y="92"/>
                </a:cubicBezTo>
                <a:cubicBezTo>
                  <a:pt x="50" y="79"/>
                  <a:pt x="50" y="79"/>
                  <a:pt x="50" y="79"/>
                </a:cubicBezTo>
                <a:cubicBezTo>
                  <a:pt x="58" y="76"/>
                  <a:pt x="58" y="76"/>
                  <a:pt x="58" y="76"/>
                </a:cubicBezTo>
                <a:cubicBezTo>
                  <a:pt x="72" y="84"/>
                  <a:pt x="72" y="84"/>
                  <a:pt x="72" y="84"/>
                </a:cubicBezTo>
                <a:cubicBezTo>
                  <a:pt x="84" y="72"/>
                  <a:pt x="84" y="72"/>
                  <a:pt x="84" y="72"/>
                </a:cubicBezTo>
                <a:cubicBezTo>
                  <a:pt x="76" y="58"/>
                  <a:pt x="76" y="58"/>
                  <a:pt x="76" y="58"/>
                </a:cubicBezTo>
                <a:close/>
                <a:moveTo>
                  <a:pt x="74" y="28"/>
                </a:moveTo>
                <a:cubicBezTo>
                  <a:pt x="86" y="28"/>
                  <a:pt x="86" y="28"/>
                  <a:pt x="86" y="28"/>
                </a:cubicBezTo>
                <a:cubicBezTo>
                  <a:pt x="86" y="28"/>
                  <a:pt x="86" y="28"/>
                  <a:pt x="86" y="28"/>
                </a:cubicBezTo>
                <a:cubicBezTo>
                  <a:pt x="86" y="28"/>
                  <a:pt x="86" y="28"/>
                  <a:pt x="86" y="28"/>
                </a:cubicBezTo>
                <a:cubicBezTo>
                  <a:pt x="86" y="28"/>
                  <a:pt x="86" y="28"/>
                  <a:pt x="86" y="29"/>
                </a:cubicBezTo>
                <a:cubicBezTo>
                  <a:pt x="86" y="29"/>
                  <a:pt x="86" y="29"/>
                  <a:pt x="86" y="29"/>
                </a:cubicBezTo>
                <a:cubicBezTo>
                  <a:pt x="86" y="29"/>
                  <a:pt x="86" y="29"/>
                  <a:pt x="86" y="29"/>
                </a:cubicBezTo>
                <a:cubicBezTo>
                  <a:pt x="86" y="29"/>
                  <a:pt x="86" y="29"/>
                  <a:pt x="86" y="29"/>
                </a:cubicBezTo>
                <a:cubicBezTo>
                  <a:pt x="86" y="29"/>
                  <a:pt x="86" y="29"/>
                  <a:pt x="86" y="29"/>
                </a:cubicBezTo>
                <a:cubicBezTo>
                  <a:pt x="86" y="29"/>
                  <a:pt x="86" y="29"/>
                  <a:pt x="86" y="29"/>
                </a:cubicBezTo>
                <a:cubicBezTo>
                  <a:pt x="86" y="29"/>
                  <a:pt x="86" y="29"/>
                  <a:pt x="86" y="29"/>
                </a:cubicBezTo>
                <a:cubicBezTo>
                  <a:pt x="86" y="29"/>
                  <a:pt x="86" y="29"/>
                  <a:pt x="86" y="29"/>
                </a:cubicBezTo>
                <a:cubicBezTo>
                  <a:pt x="86" y="29"/>
                  <a:pt x="86" y="29"/>
                  <a:pt x="86" y="29"/>
                </a:cubicBezTo>
                <a:cubicBezTo>
                  <a:pt x="86" y="29"/>
                  <a:pt x="86" y="29"/>
                  <a:pt x="86" y="29"/>
                </a:cubicBezTo>
                <a:cubicBezTo>
                  <a:pt x="86" y="29"/>
                  <a:pt x="86" y="29"/>
                  <a:pt x="86" y="29"/>
                </a:cubicBezTo>
                <a:cubicBezTo>
                  <a:pt x="87" y="29"/>
                  <a:pt x="87" y="29"/>
                  <a:pt x="87" y="29"/>
                </a:cubicBezTo>
                <a:cubicBezTo>
                  <a:pt x="90" y="40"/>
                  <a:pt x="90" y="40"/>
                  <a:pt x="90" y="40"/>
                </a:cubicBezTo>
                <a:cubicBezTo>
                  <a:pt x="90" y="40"/>
                  <a:pt x="90" y="40"/>
                  <a:pt x="90" y="40"/>
                </a:cubicBezTo>
                <a:cubicBezTo>
                  <a:pt x="90" y="40"/>
                  <a:pt x="90" y="40"/>
                  <a:pt x="90" y="41"/>
                </a:cubicBezTo>
                <a:cubicBezTo>
                  <a:pt x="90" y="41"/>
                  <a:pt x="90" y="41"/>
                  <a:pt x="90" y="41"/>
                </a:cubicBezTo>
                <a:cubicBezTo>
                  <a:pt x="90" y="41"/>
                  <a:pt x="90" y="41"/>
                  <a:pt x="90" y="41"/>
                </a:cubicBezTo>
                <a:cubicBezTo>
                  <a:pt x="90" y="41"/>
                  <a:pt x="90" y="41"/>
                  <a:pt x="90" y="41"/>
                </a:cubicBezTo>
                <a:cubicBezTo>
                  <a:pt x="90" y="41"/>
                  <a:pt x="90" y="41"/>
                  <a:pt x="90" y="41"/>
                </a:cubicBezTo>
                <a:cubicBezTo>
                  <a:pt x="90" y="41"/>
                  <a:pt x="90" y="41"/>
                  <a:pt x="90" y="41"/>
                </a:cubicBezTo>
                <a:cubicBezTo>
                  <a:pt x="90" y="41"/>
                  <a:pt x="90" y="41"/>
                  <a:pt x="90" y="41"/>
                </a:cubicBezTo>
                <a:cubicBezTo>
                  <a:pt x="90" y="41"/>
                  <a:pt x="89" y="41"/>
                  <a:pt x="89" y="41"/>
                </a:cubicBezTo>
                <a:cubicBezTo>
                  <a:pt x="89" y="41"/>
                  <a:pt x="89" y="41"/>
                  <a:pt x="89" y="41"/>
                </a:cubicBezTo>
                <a:cubicBezTo>
                  <a:pt x="89" y="41"/>
                  <a:pt x="89" y="41"/>
                  <a:pt x="89" y="41"/>
                </a:cubicBezTo>
                <a:cubicBezTo>
                  <a:pt x="89" y="41"/>
                  <a:pt x="89" y="41"/>
                  <a:pt x="89" y="41"/>
                </a:cubicBezTo>
                <a:cubicBezTo>
                  <a:pt x="89" y="41"/>
                  <a:pt x="89" y="41"/>
                  <a:pt x="89" y="41"/>
                </a:cubicBezTo>
                <a:cubicBezTo>
                  <a:pt x="89" y="41"/>
                  <a:pt x="89" y="41"/>
                  <a:pt x="89" y="41"/>
                </a:cubicBezTo>
                <a:cubicBezTo>
                  <a:pt x="79" y="47"/>
                  <a:pt x="79" y="47"/>
                  <a:pt x="79" y="47"/>
                </a:cubicBezTo>
                <a:cubicBezTo>
                  <a:pt x="79" y="47"/>
                  <a:pt x="79" y="47"/>
                  <a:pt x="78" y="47"/>
                </a:cubicBezTo>
                <a:cubicBezTo>
                  <a:pt x="78" y="46"/>
                  <a:pt x="78" y="46"/>
                  <a:pt x="79" y="46"/>
                </a:cubicBezTo>
                <a:cubicBezTo>
                  <a:pt x="88" y="40"/>
                  <a:pt x="88" y="40"/>
                  <a:pt x="88" y="40"/>
                </a:cubicBezTo>
                <a:cubicBezTo>
                  <a:pt x="85" y="30"/>
                  <a:pt x="85" y="30"/>
                  <a:pt x="85" y="30"/>
                </a:cubicBezTo>
                <a:cubicBezTo>
                  <a:pt x="74" y="30"/>
                  <a:pt x="74" y="30"/>
                  <a:pt x="74" y="30"/>
                </a:cubicBezTo>
                <a:cubicBezTo>
                  <a:pt x="74" y="30"/>
                  <a:pt x="74" y="30"/>
                  <a:pt x="74" y="29"/>
                </a:cubicBezTo>
                <a:cubicBezTo>
                  <a:pt x="74" y="29"/>
                  <a:pt x="74" y="28"/>
                  <a:pt x="74" y="28"/>
                </a:cubicBezTo>
                <a:close/>
                <a:moveTo>
                  <a:pt x="41" y="31"/>
                </a:moveTo>
                <a:cubicBezTo>
                  <a:pt x="42" y="32"/>
                  <a:pt x="41" y="33"/>
                  <a:pt x="40" y="33"/>
                </a:cubicBezTo>
                <a:cubicBezTo>
                  <a:pt x="37" y="35"/>
                  <a:pt x="34" y="38"/>
                  <a:pt x="32" y="42"/>
                </a:cubicBezTo>
                <a:cubicBezTo>
                  <a:pt x="32" y="43"/>
                  <a:pt x="31" y="44"/>
                  <a:pt x="31" y="44"/>
                </a:cubicBezTo>
                <a:cubicBezTo>
                  <a:pt x="30" y="43"/>
                  <a:pt x="30" y="42"/>
                  <a:pt x="30" y="41"/>
                </a:cubicBezTo>
                <a:cubicBezTo>
                  <a:pt x="32" y="37"/>
                  <a:pt x="35" y="34"/>
                  <a:pt x="39" y="31"/>
                </a:cubicBezTo>
                <a:cubicBezTo>
                  <a:pt x="40" y="31"/>
                  <a:pt x="41" y="31"/>
                  <a:pt x="41" y="31"/>
                </a:cubicBezTo>
                <a:close/>
                <a:moveTo>
                  <a:pt x="17" y="64"/>
                </a:moveTo>
                <a:cubicBezTo>
                  <a:pt x="6" y="64"/>
                  <a:pt x="6" y="64"/>
                  <a:pt x="6" y="64"/>
                </a:cubicBezTo>
                <a:cubicBezTo>
                  <a:pt x="6" y="64"/>
                  <a:pt x="6" y="64"/>
                  <a:pt x="6" y="64"/>
                </a:cubicBezTo>
                <a:cubicBezTo>
                  <a:pt x="6" y="64"/>
                  <a:pt x="6" y="64"/>
                  <a:pt x="6" y="64"/>
                </a:cubicBezTo>
                <a:cubicBezTo>
                  <a:pt x="6" y="64"/>
                  <a:pt x="6" y="64"/>
                  <a:pt x="6" y="64"/>
                </a:cubicBezTo>
                <a:cubicBezTo>
                  <a:pt x="6" y="64"/>
                  <a:pt x="6" y="64"/>
                  <a:pt x="6" y="64"/>
                </a:cubicBezTo>
                <a:cubicBezTo>
                  <a:pt x="6" y="64"/>
                  <a:pt x="6" y="64"/>
                  <a:pt x="6" y="64"/>
                </a:cubicBezTo>
                <a:cubicBezTo>
                  <a:pt x="6" y="64"/>
                  <a:pt x="6" y="64"/>
                  <a:pt x="6" y="64"/>
                </a:cubicBezTo>
                <a:cubicBezTo>
                  <a:pt x="5" y="64"/>
                  <a:pt x="5" y="64"/>
                  <a:pt x="5" y="64"/>
                </a:cubicBezTo>
                <a:cubicBezTo>
                  <a:pt x="5" y="64"/>
                  <a:pt x="5" y="64"/>
                  <a:pt x="5" y="64"/>
                </a:cubicBezTo>
                <a:cubicBezTo>
                  <a:pt x="5" y="64"/>
                  <a:pt x="5" y="64"/>
                  <a:pt x="5" y="63"/>
                </a:cubicBezTo>
                <a:cubicBezTo>
                  <a:pt x="5" y="63"/>
                  <a:pt x="5" y="63"/>
                  <a:pt x="5" y="63"/>
                </a:cubicBezTo>
                <a:cubicBezTo>
                  <a:pt x="5" y="63"/>
                  <a:pt x="5" y="63"/>
                  <a:pt x="5" y="63"/>
                </a:cubicBezTo>
                <a:cubicBezTo>
                  <a:pt x="5" y="63"/>
                  <a:pt x="5" y="63"/>
                  <a:pt x="5" y="63"/>
                </a:cubicBezTo>
                <a:cubicBezTo>
                  <a:pt x="5" y="63"/>
                  <a:pt x="5" y="63"/>
                  <a:pt x="5" y="63"/>
                </a:cubicBezTo>
                <a:cubicBezTo>
                  <a:pt x="5" y="63"/>
                  <a:pt x="5" y="63"/>
                  <a:pt x="5" y="63"/>
                </a:cubicBezTo>
                <a:cubicBezTo>
                  <a:pt x="2" y="52"/>
                  <a:pt x="2" y="52"/>
                  <a:pt x="2" y="52"/>
                </a:cubicBezTo>
                <a:cubicBezTo>
                  <a:pt x="2" y="52"/>
                  <a:pt x="2" y="52"/>
                  <a:pt x="2" y="52"/>
                </a:cubicBezTo>
                <a:cubicBezTo>
                  <a:pt x="2" y="52"/>
                  <a:pt x="2" y="52"/>
                  <a:pt x="2" y="52"/>
                </a:cubicBezTo>
                <a:cubicBezTo>
                  <a:pt x="2" y="52"/>
                  <a:pt x="2" y="52"/>
                  <a:pt x="2" y="52"/>
                </a:cubicBezTo>
                <a:cubicBezTo>
                  <a:pt x="2" y="52"/>
                  <a:pt x="2" y="52"/>
                  <a:pt x="2" y="52"/>
                </a:cubicBezTo>
                <a:cubicBezTo>
                  <a:pt x="2" y="52"/>
                  <a:pt x="2" y="52"/>
                  <a:pt x="2" y="51"/>
                </a:cubicBezTo>
                <a:cubicBezTo>
                  <a:pt x="2" y="51"/>
                  <a:pt x="2" y="51"/>
                  <a:pt x="2" y="51"/>
                </a:cubicBezTo>
                <a:cubicBezTo>
                  <a:pt x="2" y="51"/>
                  <a:pt x="2" y="51"/>
                  <a:pt x="2" y="51"/>
                </a:cubicBezTo>
                <a:cubicBezTo>
                  <a:pt x="2" y="51"/>
                  <a:pt x="2" y="51"/>
                  <a:pt x="2" y="51"/>
                </a:cubicBezTo>
                <a:cubicBezTo>
                  <a:pt x="2" y="51"/>
                  <a:pt x="2" y="51"/>
                  <a:pt x="2" y="51"/>
                </a:cubicBezTo>
                <a:cubicBezTo>
                  <a:pt x="2" y="51"/>
                  <a:pt x="2" y="51"/>
                  <a:pt x="2" y="51"/>
                </a:cubicBezTo>
                <a:cubicBezTo>
                  <a:pt x="2" y="51"/>
                  <a:pt x="2" y="51"/>
                  <a:pt x="2" y="51"/>
                </a:cubicBezTo>
                <a:cubicBezTo>
                  <a:pt x="2" y="51"/>
                  <a:pt x="2" y="51"/>
                  <a:pt x="2" y="51"/>
                </a:cubicBezTo>
                <a:cubicBezTo>
                  <a:pt x="2" y="51"/>
                  <a:pt x="2" y="51"/>
                  <a:pt x="2" y="51"/>
                </a:cubicBezTo>
                <a:cubicBezTo>
                  <a:pt x="2" y="51"/>
                  <a:pt x="2" y="51"/>
                  <a:pt x="2" y="51"/>
                </a:cubicBezTo>
                <a:cubicBezTo>
                  <a:pt x="12" y="45"/>
                  <a:pt x="12" y="45"/>
                  <a:pt x="12" y="45"/>
                </a:cubicBezTo>
                <a:cubicBezTo>
                  <a:pt x="13" y="45"/>
                  <a:pt x="13" y="45"/>
                  <a:pt x="13" y="45"/>
                </a:cubicBezTo>
                <a:cubicBezTo>
                  <a:pt x="14" y="46"/>
                  <a:pt x="13" y="46"/>
                  <a:pt x="13" y="47"/>
                </a:cubicBezTo>
                <a:cubicBezTo>
                  <a:pt x="4" y="52"/>
                  <a:pt x="4" y="52"/>
                  <a:pt x="4" y="52"/>
                </a:cubicBezTo>
                <a:cubicBezTo>
                  <a:pt x="7" y="62"/>
                  <a:pt x="7" y="62"/>
                  <a:pt x="7" y="62"/>
                </a:cubicBezTo>
                <a:cubicBezTo>
                  <a:pt x="17" y="62"/>
                  <a:pt x="17" y="62"/>
                  <a:pt x="17" y="62"/>
                </a:cubicBezTo>
                <a:cubicBezTo>
                  <a:pt x="18" y="62"/>
                  <a:pt x="18" y="63"/>
                  <a:pt x="18" y="63"/>
                </a:cubicBezTo>
                <a:cubicBezTo>
                  <a:pt x="18" y="63"/>
                  <a:pt x="18" y="64"/>
                  <a:pt x="17" y="64"/>
                </a:cubicBezTo>
                <a:close/>
                <a:moveTo>
                  <a:pt x="20" y="13"/>
                </a:moveTo>
                <a:cubicBezTo>
                  <a:pt x="12" y="20"/>
                  <a:pt x="12" y="20"/>
                  <a:pt x="12" y="20"/>
                </a:cubicBezTo>
                <a:cubicBezTo>
                  <a:pt x="18" y="29"/>
                  <a:pt x="18" y="29"/>
                  <a:pt x="18" y="29"/>
                </a:cubicBezTo>
                <a:cubicBezTo>
                  <a:pt x="18" y="30"/>
                  <a:pt x="18" y="30"/>
                  <a:pt x="17" y="31"/>
                </a:cubicBezTo>
                <a:cubicBezTo>
                  <a:pt x="17" y="31"/>
                  <a:pt x="16" y="31"/>
                  <a:pt x="16" y="3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19"/>
                  <a:pt x="11" y="19"/>
                </a:cubicBezTo>
                <a:cubicBezTo>
                  <a:pt x="11" y="19"/>
                  <a:pt x="11" y="19"/>
                  <a:pt x="11" y="19"/>
                </a:cubicBezTo>
                <a:cubicBezTo>
                  <a:pt x="19" y="11"/>
                  <a:pt x="19" y="11"/>
                  <a:pt x="19" y="11"/>
                </a:cubicBezTo>
                <a:cubicBezTo>
                  <a:pt x="19" y="11"/>
                  <a:pt x="19" y="11"/>
                  <a:pt x="19" y="11"/>
                </a:cubicBezTo>
                <a:cubicBezTo>
                  <a:pt x="19" y="11"/>
                  <a:pt x="19" y="11"/>
                  <a:pt x="19" y="11"/>
                </a:cubicBezTo>
                <a:cubicBezTo>
                  <a:pt x="19" y="11"/>
                  <a:pt x="19" y="11"/>
                  <a:pt x="19" y="11"/>
                </a:cubicBezTo>
                <a:cubicBezTo>
                  <a:pt x="19" y="11"/>
                  <a:pt x="19" y="11"/>
                  <a:pt x="19" y="11"/>
                </a:cubicBezTo>
                <a:cubicBezTo>
                  <a:pt x="19" y="11"/>
                  <a:pt x="19" y="11"/>
                  <a:pt x="19" y="11"/>
                </a:cubicBezTo>
                <a:cubicBezTo>
                  <a:pt x="19" y="11"/>
                  <a:pt x="19" y="11"/>
                  <a:pt x="19" y="11"/>
                </a:cubicBezTo>
                <a:cubicBezTo>
                  <a:pt x="19" y="11"/>
                  <a:pt x="19" y="11"/>
                  <a:pt x="19" y="11"/>
                </a:cubicBezTo>
                <a:cubicBezTo>
                  <a:pt x="19" y="11"/>
                  <a:pt x="20" y="11"/>
                  <a:pt x="20" y="11"/>
                </a:cubicBezTo>
                <a:cubicBezTo>
                  <a:pt x="20" y="11"/>
                  <a:pt x="20" y="11"/>
                  <a:pt x="20" y="11"/>
                </a:cubicBezTo>
                <a:cubicBezTo>
                  <a:pt x="20" y="11"/>
                  <a:pt x="20" y="11"/>
                  <a:pt x="20" y="11"/>
                </a:cubicBezTo>
                <a:cubicBezTo>
                  <a:pt x="20" y="11"/>
                  <a:pt x="20" y="11"/>
                  <a:pt x="20" y="11"/>
                </a:cubicBezTo>
                <a:cubicBezTo>
                  <a:pt x="20" y="11"/>
                  <a:pt x="20" y="11"/>
                  <a:pt x="20" y="11"/>
                </a:cubicBezTo>
                <a:cubicBezTo>
                  <a:pt x="20" y="11"/>
                  <a:pt x="20" y="11"/>
                  <a:pt x="20" y="11"/>
                </a:cubicBezTo>
                <a:cubicBezTo>
                  <a:pt x="20" y="11"/>
                  <a:pt x="20" y="11"/>
                  <a:pt x="20" y="11"/>
                </a:cubicBezTo>
                <a:cubicBezTo>
                  <a:pt x="30" y="17"/>
                  <a:pt x="30" y="17"/>
                  <a:pt x="30" y="17"/>
                </a:cubicBezTo>
                <a:cubicBezTo>
                  <a:pt x="30" y="17"/>
                  <a:pt x="30" y="17"/>
                  <a:pt x="30" y="18"/>
                </a:cubicBezTo>
                <a:cubicBezTo>
                  <a:pt x="30" y="18"/>
                  <a:pt x="29" y="18"/>
                  <a:pt x="29" y="18"/>
                </a:cubicBezTo>
                <a:lnTo>
                  <a:pt x="20" y="13"/>
                </a:lnTo>
                <a:close/>
                <a:moveTo>
                  <a:pt x="26" y="40"/>
                </a:moveTo>
                <a:cubicBezTo>
                  <a:pt x="25" y="41"/>
                  <a:pt x="25" y="42"/>
                  <a:pt x="24" y="42"/>
                </a:cubicBezTo>
                <a:cubicBezTo>
                  <a:pt x="23" y="42"/>
                  <a:pt x="23" y="41"/>
                  <a:pt x="24" y="40"/>
                </a:cubicBezTo>
                <a:cubicBezTo>
                  <a:pt x="26" y="33"/>
                  <a:pt x="30" y="28"/>
                  <a:pt x="36" y="25"/>
                </a:cubicBezTo>
                <a:cubicBezTo>
                  <a:pt x="37" y="24"/>
                  <a:pt x="38" y="24"/>
                  <a:pt x="39" y="25"/>
                </a:cubicBezTo>
                <a:cubicBezTo>
                  <a:pt x="39" y="26"/>
                  <a:pt x="38" y="26"/>
                  <a:pt x="37" y="27"/>
                </a:cubicBezTo>
                <a:cubicBezTo>
                  <a:pt x="32" y="30"/>
                  <a:pt x="28" y="34"/>
                  <a:pt x="26" y="40"/>
                </a:cubicBezTo>
                <a:close/>
                <a:moveTo>
                  <a:pt x="47" y="80"/>
                </a:moveTo>
                <a:cubicBezTo>
                  <a:pt x="41" y="90"/>
                  <a:pt x="41" y="90"/>
                  <a:pt x="41" y="90"/>
                </a:cubicBezTo>
                <a:cubicBezTo>
                  <a:pt x="41" y="90"/>
                  <a:pt x="41" y="90"/>
                  <a:pt x="41" y="90"/>
                </a:cubicBezTo>
                <a:cubicBezTo>
                  <a:pt x="41" y="90"/>
                  <a:pt x="41" y="90"/>
                  <a:pt x="41" y="90"/>
                </a:cubicBezTo>
                <a:cubicBezTo>
                  <a:pt x="41" y="90"/>
                  <a:pt x="41" y="90"/>
                  <a:pt x="41" y="90"/>
                </a:cubicBezTo>
                <a:cubicBezTo>
                  <a:pt x="41" y="90"/>
                  <a:pt x="41" y="90"/>
                  <a:pt x="41" y="90"/>
                </a:cubicBezTo>
                <a:cubicBezTo>
                  <a:pt x="41" y="90"/>
                  <a:pt x="41" y="90"/>
                  <a:pt x="41" y="90"/>
                </a:cubicBezTo>
                <a:cubicBezTo>
                  <a:pt x="41" y="90"/>
                  <a:pt x="41" y="90"/>
                  <a:pt x="41" y="90"/>
                </a:cubicBezTo>
                <a:cubicBezTo>
                  <a:pt x="41" y="90"/>
                  <a:pt x="41" y="90"/>
                  <a:pt x="41" y="90"/>
                </a:cubicBezTo>
                <a:cubicBezTo>
                  <a:pt x="41" y="90"/>
                  <a:pt x="41" y="90"/>
                  <a:pt x="41" y="90"/>
                </a:cubicBezTo>
                <a:cubicBezTo>
                  <a:pt x="41" y="90"/>
                  <a:pt x="41" y="90"/>
                  <a:pt x="41" y="90"/>
                </a:cubicBezTo>
                <a:cubicBezTo>
                  <a:pt x="41" y="90"/>
                  <a:pt x="41" y="90"/>
                  <a:pt x="41" y="90"/>
                </a:cubicBezTo>
                <a:cubicBezTo>
                  <a:pt x="41" y="90"/>
                  <a:pt x="41" y="90"/>
                  <a:pt x="40" y="90"/>
                </a:cubicBezTo>
                <a:cubicBezTo>
                  <a:pt x="40" y="90"/>
                  <a:pt x="40" y="90"/>
                  <a:pt x="40" y="90"/>
                </a:cubicBezTo>
                <a:cubicBezTo>
                  <a:pt x="40" y="90"/>
                  <a:pt x="40" y="90"/>
                  <a:pt x="40" y="90"/>
                </a:cubicBezTo>
                <a:cubicBezTo>
                  <a:pt x="40" y="90"/>
                  <a:pt x="40" y="90"/>
                  <a:pt x="40" y="90"/>
                </a:cubicBezTo>
                <a:cubicBezTo>
                  <a:pt x="29" y="87"/>
                  <a:pt x="29" y="87"/>
                  <a:pt x="29" y="87"/>
                </a:cubicBezTo>
                <a:cubicBezTo>
                  <a:pt x="29" y="87"/>
                  <a:pt x="29" y="87"/>
                  <a:pt x="29" y="87"/>
                </a:cubicBezTo>
                <a:cubicBezTo>
                  <a:pt x="29" y="87"/>
                  <a:pt x="29" y="87"/>
                  <a:pt x="29" y="87"/>
                </a:cubicBezTo>
                <a:cubicBezTo>
                  <a:pt x="29" y="87"/>
                  <a:pt x="29" y="87"/>
                  <a:pt x="29" y="87"/>
                </a:cubicBezTo>
                <a:cubicBezTo>
                  <a:pt x="29" y="87"/>
                  <a:pt x="29" y="87"/>
                  <a:pt x="29" y="87"/>
                </a:cubicBezTo>
                <a:cubicBezTo>
                  <a:pt x="29" y="87"/>
                  <a:pt x="29" y="87"/>
                  <a:pt x="29" y="87"/>
                </a:cubicBezTo>
                <a:cubicBezTo>
                  <a:pt x="29" y="87"/>
                  <a:pt x="29" y="87"/>
                  <a:pt x="29" y="87"/>
                </a:cubicBezTo>
                <a:cubicBezTo>
                  <a:pt x="29" y="87"/>
                  <a:pt x="29" y="87"/>
                  <a:pt x="29" y="87"/>
                </a:cubicBezTo>
                <a:cubicBezTo>
                  <a:pt x="29" y="87"/>
                  <a:pt x="29" y="87"/>
                  <a:pt x="28" y="87"/>
                </a:cubicBezTo>
                <a:cubicBezTo>
                  <a:pt x="28" y="87"/>
                  <a:pt x="28" y="86"/>
                  <a:pt x="28" y="86"/>
                </a:cubicBezTo>
                <a:cubicBezTo>
                  <a:pt x="28" y="86"/>
                  <a:pt x="28" y="86"/>
                  <a:pt x="28" y="86"/>
                </a:cubicBezTo>
                <a:cubicBezTo>
                  <a:pt x="28" y="86"/>
                  <a:pt x="28" y="86"/>
                  <a:pt x="28" y="86"/>
                </a:cubicBezTo>
                <a:cubicBezTo>
                  <a:pt x="28" y="86"/>
                  <a:pt x="28" y="86"/>
                  <a:pt x="28" y="86"/>
                </a:cubicBezTo>
                <a:cubicBezTo>
                  <a:pt x="28" y="86"/>
                  <a:pt x="28" y="86"/>
                  <a:pt x="28" y="86"/>
                </a:cubicBezTo>
                <a:cubicBezTo>
                  <a:pt x="28" y="86"/>
                  <a:pt x="28" y="86"/>
                  <a:pt x="28" y="86"/>
                </a:cubicBezTo>
                <a:cubicBezTo>
                  <a:pt x="28" y="75"/>
                  <a:pt x="28" y="75"/>
                  <a:pt x="28" y="75"/>
                </a:cubicBezTo>
                <a:cubicBezTo>
                  <a:pt x="28" y="74"/>
                  <a:pt x="29" y="74"/>
                  <a:pt x="29" y="74"/>
                </a:cubicBezTo>
                <a:cubicBezTo>
                  <a:pt x="29" y="74"/>
                  <a:pt x="30" y="74"/>
                  <a:pt x="30" y="75"/>
                </a:cubicBezTo>
                <a:cubicBezTo>
                  <a:pt x="30" y="86"/>
                  <a:pt x="30" y="86"/>
                  <a:pt x="30" y="86"/>
                </a:cubicBezTo>
                <a:cubicBezTo>
                  <a:pt x="40" y="88"/>
                  <a:pt x="40" y="88"/>
                  <a:pt x="40" y="88"/>
                </a:cubicBezTo>
                <a:cubicBezTo>
                  <a:pt x="46" y="79"/>
                  <a:pt x="46" y="79"/>
                  <a:pt x="46" y="79"/>
                </a:cubicBezTo>
                <a:cubicBezTo>
                  <a:pt x="46" y="79"/>
                  <a:pt x="46" y="78"/>
                  <a:pt x="47" y="79"/>
                </a:cubicBezTo>
                <a:cubicBezTo>
                  <a:pt x="47" y="79"/>
                  <a:pt x="47" y="79"/>
                  <a:pt x="47" y="80"/>
                </a:cubicBezTo>
                <a:close/>
                <a:moveTo>
                  <a:pt x="48" y="54"/>
                </a:moveTo>
                <a:cubicBezTo>
                  <a:pt x="44" y="55"/>
                  <a:pt x="39" y="53"/>
                  <a:pt x="38" y="48"/>
                </a:cubicBezTo>
                <a:cubicBezTo>
                  <a:pt x="37" y="44"/>
                  <a:pt x="39" y="39"/>
                  <a:pt x="44" y="38"/>
                </a:cubicBezTo>
                <a:cubicBezTo>
                  <a:pt x="48" y="37"/>
                  <a:pt x="53" y="39"/>
                  <a:pt x="54" y="44"/>
                </a:cubicBezTo>
                <a:cubicBezTo>
                  <a:pt x="55" y="48"/>
                  <a:pt x="52" y="53"/>
                  <a:pt x="48" y="54"/>
                </a:cubicBezTo>
                <a:close/>
                <a:moveTo>
                  <a:pt x="52" y="4"/>
                </a:moveTo>
                <a:cubicBezTo>
                  <a:pt x="46" y="13"/>
                  <a:pt x="46" y="13"/>
                  <a:pt x="46" y="13"/>
                </a:cubicBezTo>
                <a:cubicBezTo>
                  <a:pt x="46" y="14"/>
                  <a:pt x="45" y="14"/>
                  <a:pt x="45" y="14"/>
                </a:cubicBezTo>
                <a:cubicBezTo>
                  <a:pt x="45" y="13"/>
                  <a:pt x="45" y="13"/>
                  <a:pt x="45" y="12"/>
                </a:cubicBezTo>
                <a:cubicBezTo>
                  <a:pt x="51" y="3"/>
                  <a:pt x="51" y="3"/>
                  <a:pt x="51" y="3"/>
                </a:cubicBezTo>
                <a:cubicBezTo>
                  <a:pt x="51" y="3"/>
                  <a:pt x="51" y="3"/>
                  <a:pt x="51" y="3"/>
                </a:cubicBezTo>
                <a:cubicBezTo>
                  <a:pt x="51" y="3"/>
                  <a:pt x="51" y="3"/>
                  <a:pt x="51" y="3"/>
                </a:cubicBezTo>
                <a:cubicBezTo>
                  <a:pt x="51" y="3"/>
                  <a:pt x="51" y="3"/>
                  <a:pt x="51" y="3"/>
                </a:cubicBezTo>
                <a:cubicBezTo>
                  <a:pt x="51" y="3"/>
                  <a:pt x="51" y="3"/>
                  <a:pt x="51" y="3"/>
                </a:cubicBezTo>
                <a:cubicBezTo>
                  <a:pt x="51" y="2"/>
                  <a:pt x="51" y="2"/>
                  <a:pt x="51" y="2"/>
                </a:cubicBezTo>
                <a:cubicBezTo>
                  <a:pt x="51" y="2"/>
                  <a:pt x="51" y="2"/>
                  <a:pt x="51" y="2"/>
                </a:cubicBezTo>
                <a:cubicBezTo>
                  <a:pt x="51" y="2"/>
                  <a:pt x="51" y="2"/>
                  <a:pt x="51" y="2"/>
                </a:cubicBezTo>
                <a:cubicBezTo>
                  <a:pt x="51" y="2"/>
                  <a:pt x="51" y="2"/>
                  <a:pt x="51" y="2"/>
                </a:cubicBezTo>
                <a:cubicBezTo>
                  <a:pt x="51" y="2"/>
                  <a:pt x="51" y="2"/>
                  <a:pt x="51" y="2"/>
                </a:cubicBezTo>
                <a:cubicBezTo>
                  <a:pt x="51" y="2"/>
                  <a:pt x="51" y="2"/>
                  <a:pt x="51" y="2"/>
                </a:cubicBezTo>
                <a:cubicBezTo>
                  <a:pt x="51" y="2"/>
                  <a:pt x="51" y="2"/>
                  <a:pt x="51" y="2"/>
                </a:cubicBezTo>
                <a:cubicBezTo>
                  <a:pt x="51" y="2"/>
                  <a:pt x="51" y="2"/>
                  <a:pt x="51" y="2"/>
                </a:cubicBezTo>
                <a:cubicBezTo>
                  <a:pt x="51" y="2"/>
                  <a:pt x="51" y="2"/>
                  <a:pt x="51" y="2"/>
                </a:cubicBezTo>
                <a:cubicBezTo>
                  <a:pt x="51" y="2"/>
                  <a:pt x="51" y="2"/>
                  <a:pt x="51" y="2"/>
                </a:cubicBezTo>
                <a:cubicBezTo>
                  <a:pt x="63" y="5"/>
                  <a:pt x="63" y="5"/>
                  <a:pt x="63" y="5"/>
                </a:cubicBezTo>
                <a:cubicBezTo>
                  <a:pt x="63" y="5"/>
                  <a:pt x="63" y="5"/>
                  <a:pt x="63" y="5"/>
                </a:cubicBezTo>
                <a:cubicBezTo>
                  <a:pt x="63" y="5"/>
                  <a:pt x="63" y="5"/>
                  <a:pt x="63" y="5"/>
                </a:cubicBezTo>
                <a:cubicBezTo>
                  <a:pt x="63" y="5"/>
                  <a:pt x="63" y="5"/>
                  <a:pt x="63" y="5"/>
                </a:cubicBezTo>
                <a:cubicBezTo>
                  <a:pt x="63" y="5"/>
                  <a:pt x="63" y="5"/>
                  <a:pt x="63" y="5"/>
                </a:cubicBezTo>
                <a:cubicBezTo>
                  <a:pt x="63" y="6"/>
                  <a:pt x="63" y="6"/>
                  <a:pt x="63" y="6"/>
                </a:cubicBezTo>
                <a:cubicBezTo>
                  <a:pt x="63" y="6"/>
                  <a:pt x="63" y="6"/>
                  <a:pt x="63" y="6"/>
                </a:cubicBezTo>
                <a:cubicBezTo>
                  <a:pt x="63" y="6"/>
                  <a:pt x="63" y="6"/>
                  <a:pt x="63" y="6"/>
                </a:cubicBezTo>
                <a:cubicBezTo>
                  <a:pt x="63" y="6"/>
                  <a:pt x="63" y="6"/>
                  <a:pt x="63" y="6"/>
                </a:cubicBezTo>
                <a:cubicBezTo>
                  <a:pt x="63" y="6"/>
                  <a:pt x="63" y="6"/>
                  <a:pt x="63" y="6"/>
                </a:cubicBezTo>
                <a:cubicBezTo>
                  <a:pt x="63" y="6"/>
                  <a:pt x="63" y="6"/>
                  <a:pt x="63" y="6"/>
                </a:cubicBezTo>
                <a:cubicBezTo>
                  <a:pt x="63" y="6"/>
                  <a:pt x="63" y="6"/>
                  <a:pt x="63" y="6"/>
                </a:cubicBezTo>
                <a:cubicBezTo>
                  <a:pt x="63" y="6"/>
                  <a:pt x="63" y="6"/>
                  <a:pt x="63" y="6"/>
                </a:cubicBezTo>
                <a:cubicBezTo>
                  <a:pt x="63" y="6"/>
                  <a:pt x="63" y="6"/>
                  <a:pt x="63" y="6"/>
                </a:cubicBezTo>
                <a:cubicBezTo>
                  <a:pt x="63" y="6"/>
                  <a:pt x="63" y="6"/>
                  <a:pt x="63" y="6"/>
                </a:cubicBezTo>
                <a:cubicBezTo>
                  <a:pt x="63" y="17"/>
                  <a:pt x="63" y="17"/>
                  <a:pt x="63" y="17"/>
                </a:cubicBezTo>
                <a:cubicBezTo>
                  <a:pt x="63" y="18"/>
                  <a:pt x="63" y="18"/>
                  <a:pt x="63" y="18"/>
                </a:cubicBezTo>
                <a:cubicBezTo>
                  <a:pt x="62" y="18"/>
                  <a:pt x="62" y="18"/>
                  <a:pt x="62" y="17"/>
                </a:cubicBezTo>
                <a:cubicBezTo>
                  <a:pt x="62" y="7"/>
                  <a:pt x="62" y="7"/>
                  <a:pt x="62" y="7"/>
                </a:cubicBezTo>
                <a:lnTo>
                  <a:pt x="52" y="4"/>
                </a:lnTo>
                <a:close/>
                <a:moveTo>
                  <a:pt x="81" y="72"/>
                </a:moveTo>
                <a:cubicBezTo>
                  <a:pt x="81" y="72"/>
                  <a:pt x="81" y="72"/>
                  <a:pt x="81" y="72"/>
                </a:cubicBezTo>
                <a:cubicBezTo>
                  <a:pt x="81" y="72"/>
                  <a:pt x="81" y="72"/>
                  <a:pt x="81" y="72"/>
                </a:cubicBezTo>
                <a:cubicBezTo>
                  <a:pt x="81" y="72"/>
                  <a:pt x="81" y="72"/>
                  <a:pt x="81" y="72"/>
                </a:cubicBezTo>
                <a:cubicBezTo>
                  <a:pt x="81" y="72"/>
                  <a:pt x="81" y="72"/>
                  <a:pt x="81" y="72"/>
                </a:cubicBezTo>
                <a:cubicBezTo>
                  <a:pt x="81" y="72"/>
                  <a:pt x="81" y="72"/>
                  <a:pt x="81" y="72"/>
                </a:cubicBezTo>
                <a:cubicBezTo>
                  <a:pt x="81" y="72"/>
                  <a:pt x="81" y="72"/>
                  <a:pt x="81" y="72"/>
                </a:cubicBezTo>
                <a:cubicBezTo>
                  <a:pt x="81" y="72"/>
                  <a:pt x="81" y="72"/>
                  <a:pt x="81" y="72"/>
                </a:cubicBezTo>
                <a:cubicBezTo>
                  <a:pt x="81" y="72"/>
                  <a:pt x="81" y="72"/>
                  <a:pt x="81" y="73"/>
                </a:cubicBezTo>
                <a:cubicBezTo>
                  <a:pt x="81" y="73"/>
                  <a:pt x="81" y="73"/>
                  <a:pt x="81" y="73"/>
                </a:cubicBezTo>
                <a:cubicBezTo>
                  <a:pt x="81" y="73"/>
                  <a:pt x="81" y="73"/>
                  <a:pt x="81" y="73"/>
                </a:cubicBezTo>
                <a:cubicBezTo>
                  <a:pt x="81" y="73"/>
                  <a:pt x="81" y="73"/>
                  <a:pt x="81" y="73"/>
                </a:cubicBezTo>
                <a:cubicBezTo>
                  <a:pt x="81" y="73"/>
                  <a:pt x="81" y="73"/>
                  <a:pt x="81" y="73"/>
                </a:cubicBezTo>
                <a:cubicBezTo>
                  <a:pt x="81" y="73"/>
                  <a:pt x="81" y="73"/>
                  <a:pt x="81" y="73"/>
                </a:cubicBezTo>
                <a:cubicBezTo>
                  <a:pt x="73" y="81"/>
                  <a:pt x="73" y="81"/>
                  <a:pt x="73" y="81"/>
                </a:cubicBezTo>
                <a:cubicBezTo>
                  <a:pt x="73" y="81"/>
                  <a:pt x="73" y="81"/>
                  <a:pt x="73" y="81"/>
                </a:cubicBezTo>
                <a:cubicBezTo>
                  <a:pt x="73" y="81"/>
                  <a:pt x="73" y="81"/>
                  <a:pt x="73" y="81"/>
                </a:cubicBezTo>
                <a:cubicBezTo>
                  <a:pt x="73" y="81"/>
                  <a:pt x="73" y="81"/>
                  <a:pt x="73" y="81"/>
                </a:cubicBezTo>
                <a:cubicBezTo>
                  <a:pt x="72" y="81"/>
                  <a:pt x="72" y="81"/>
                  <a:pt x="72" y="81"/>
                </a:cubicBezTo>
                <a:cubicBezTo>
                  <a:pt x="72" y="81"/>
                  <a:pt x="72" y="81"/>
                  <a:pt x="72" y="81"/>
                </a:cubicBezTo>
                <a:cubicBezTo>
                  <a:pt x="72" y="81"/>
                  <a:pt x="72" y="81"/>
                  <a:pt x="72" y="81"/>
                </a:cubicBezTo>
                <a:cubicBezTo>
                  <a:pt x="72" y="81"/>
                  <a:pt x="72" y="81"/>
                  <a:pt x="72" y="81"/>
                </a:cubicBezTo>
                <a:cubicBezTo>
                  <a:pt x="72" y="81"/>
                  <a:pt x="72" y="81"/>
                  <a:pt x="72" y="81"/>
                </a:cubicBezTo>
                <a:cubicBezTo>
                  <a:pt x="72" y="81"/>
                  <a:pt x="72" y="81"/>
                  <a:pt x="72" y="81"/>
                </a:cubicBezTo>
                <a:cubicBezTo>
                  <a:pt x="72" y="81"/>
                  <a:pt x="72" y="81"/>
                  <a:pt x="72" y="81"/>
                </a:cubicBezTo>
                <a:cubicBezTo>
                  <a:pt x="72" y="81"/>
                  <a:pt x="72" y="81"/>
                  <a:pt x="72" y="81"/>
                </a:cubicBezTo>
                <a:cubicBezTo>
                  <a:pt x="72" y="81"/>
                  <a:pt x="72" y="81"/>
                  <a:pt x="72" y="81"/>
                </a:cubicBezTo>
                <a:cubicBezTo>
                  <a:pt x="72" y="81"/>
                  <a:pt x="72" y="81"/>
                  <a:pt x="72" y="81"/>
                </a:cubicBezTo>
                <a:cubicBezTo>
                  <a:pt x="72" y="81"/>
                  <a:pt x="72" y="81"/>
                  <a:pt x="72" y="81"/>
                </a:cubicBezTo>
                <a:cubicBezTo>
                  <a:pt x="62" y="76"/>
                  <a:pt x="62" y="76"/>
                  <a:pt x="62" y="76"/>
                </a:cubicBezTo>
                <a:cubicBezTo>
                  <a:pt x="61" y="75"/>
                  <a:pt x="61" y="75"/>
                  <a:pt x="62" y="75"/>
                </a:cubicBezTo>
                <a:cubicBezTo>
                  <a:pt x="62" y="74"/>
                  <a:pt x="62" y="74"/>
                  <a:pt x="63" y="74"/>
                </a:cubicBezTo>
                <a:cubicBezTo>
                  <a:pt x="72" y="80"/>
                  <a:pt x="72" y="80"/>
                  <a:pt x="72" y="80"/>
                </a:cubicBezTo>
                <a:cubicBezTo>
                  <a:pt x="79" y="72"/>
                  <a:pt x="79" y="72"/>
                  <a:pt x="79" y="72"/>
                </a:cubicBezTo>
                <a:cubicBezTo>
                  <a:pt x="74" y="63"/>
                  <a:pt x="74" y="63"/>
                  <a:pt x="74" y="63"/>
                </a:cubicBezTo>
                <a:cubicBezTo>
                  <a:pt x="74" y="62"/>
                  <a:pt x="74" y="62"/>
                  <a:pt x="74" y="62"/>
                </a:cubicBezTo>
                <a:cubicBezTo>
                  <a:pt x="75" y="61"/>
                  <a:pt x="75" y="62"/>
                  <a:pt x="75" y="62"/>
                </a:cubicBezTo>
                <a:cubicBezTo>
                  <a:pt x="81" y="72"/>
                  <a:pt x="81" y="72"/>
                  <a:pt x="81" y="72"/>
                </a:cubicBezTo>
                <a:cubicBezTo>
                  <a:pt x="81" y="72"/>
                  <a:pt x="81" y="72"/>
                  <a:pt x="81" y="72"/>
                </a:cubicBezTo>
                <a:close/>
              </a:path>
            </a:pathLst>
          </a:custGeom>
          <a:solidFill>
            <a:srgbClr val="0F3D4C"/>
          </a:solidFill>
          <a:ln w="9525">
            <a:noFill/>
            <a:round/>
            <a:headEnd/>
            <a:tailEnd/>
          </a:ln>
        </p:spPr>
        <p:txBody>
          <a:bodyPr/>
          <a:lstStyle/>
          <a:p>
            <a:endParaRPr lang="zh-CN" altLang="en-US"/>
          </a:p>
        </p:txBody>
      </p:sp>
      <p:sp>
        <p:nvSpPr>
          <p:cNvPr id="10" name="矩形 27"/>
          <p:cNvSpPr>
            <a:spLocks noChangeArrowheads="1"/>
          </p:cNvSpPr>
          <p:nvPr/>
        </p:nvSpPr>
        <p:spPr bwMode="auto">
          <a:xfrm>
            <a:off x="768790" y="2701300"/>
            <a:ext cx="1125277" cy="2710822"/>
          </a:xfrm>
          <a:prstGeom prst="rect">
            <a:avLst/>
          </a:prstGeom>
          <a:solidFill>
            <a:srgbClr val="094162"/>
          </a:solidFill>
          <a:ln>
            <a:noFill/>
          </a:ln>
          <a:extLst/>
        </p:spPr>
        <p:txBody>
          <a:bodyPr anchor="b"/>
          <a:lstStyle/>
          <a:p>
            <a:pPr algn="ctr" defTabSz="1088172">
              <a:defRPr/>
            </a:pPr>
            <a:r>
              <a:rPr lang="en-US" altLang="zh-CN" b="1" dirty="0">
                <a:solidFill>
                  <a:srgbClr val="FFFF00"/>
                </a:solidFill>
                <a:latin typeface="+mn-ea"/>
              </a:rPr>
              <a:t>1</a:t>
            </a:r>
            <a:endParaRPr lang="zh-CN" altLang="en-US" b="1" dirty="0">
              <a:solidFill>
                <a:srgbClr val="FFFF00"/>
              </a:solidFill>
              <a:latin typeface="+mn-ea"/>
            </a:endParaRPr>
          </a:p>
        </p:txBody>
      </p:sp>
      <p:sp>
        <p:nvSpPr>
          <p:cNvPr id="11" name="矩形 28"/>
          <p:cNvSpPr>
            <a:spLocks noChangeArrowheads="1"/>
          </p:cNvSpPr>
          <p:nvPr/>
        </p:nvSpPr>
        <p:spPr bwMode="auto">
          <a:xfrm>
            <a:off x="552940" y="2842555"/>
            <a:ext cx="1439529" cy="2156913"/>
          </a:xfrm>
          <a:prstGeom prst="rect">
            <a:avLst/>
          </a:prstGeom>
          <a:gradFill rotWithShape="1">
            <a:gsLst>
              <a:gs pos="0">
                <a:srgbClr val="959595"/>
              </a:gs>
              <a:gs pos="2000">
                <a:srgbClr val="D6D6D6"/>
              </a:gs>
              <a:gs pos="21001">
                <a:srgbClr val="FFFFFF"/>
              </a:gs>
              <a:gs pos="85001">
                <a:srgbClr val="FCFCFC"/>
              </a:gs>
              <a:gs pos="96001">
                <a:srgbClr val="D8D8D8"/>
              </a:gs>
              <a:gs pos="99001">
                <a:srgbClr val="B2B2B2"/>
              </a:gs>
              <a:gs pos="100000">
                <a:srgbClr val="B2B2B2"/>
              </a:gs>
            </a:gsLst>
            <a:lin ang="0" scaled="1"/>
          </a:gradFill>
          <a:ln w="9525">
            <a:noFill/>
            <a:miter lim="800000"/>
            <a:headEnd/>
            <a:tailEnd/>
          </a:ln>
        </p:spPr>
        <p:txBody>
          <a:bodyPr anchor="ctr"/>
          <a:lstStyle/>
          <a:p>
            <a:pPr algn="ctr">
              <a:lnSpc>
                <a:spcPct val="130000"/>
              </a:lnSpc>
            </a:pPr>
            <a:r>
              <a:rPr lang="zh-CN" altLang="en-US" sz="1500" b="1">
                <a:solidFill>
                  <a:srgbClr val="C00000"/>
                </a:solidFill>
                <a:latin typeface="微软雅黑" pitchFamily="34" charset="-122"/>
                <a:ea typeface="微软雅黑" pitchFamily="34" charset="-122"/>
              </a:rPr>
              <a:t>违反卫生法律、法规、规章制度或者技术操作规范，造成严重后果的</a:t>
            </a:r>
            <a:endParaRPr lang="zh-CN" altLang="en-US" sz="1500" b="1">
              <a:solidFill>
                <a:srgbClr val="C00000"/>
              </a:solidFill>
              <a:latin typeface="Franklin Gothic Book"/>
              <a:ea typeface="微软雅黑" pitchFamily="34" charset="-122"/>
            </a:endParaRPr>
          </a:p>
        </p:txBody>
      </p:sp>
      <p:sp>
        <p:nvSpPr>
          <p:cNvPr id="13" name="矩形 27"/>
          <p:cNvSpPr>
            <a:spLocks noChangeArrowheads="1"/>
          </p:cNvSpPr>
          <p:nvPr/>
        </p:nvSpPr>
        <p:spPr bwMode="auto">
          <a:xfrm>
            <a:off x="2352749" y="2701300"/>
            <a:ext cx="1125277" cy="2710822"/>
          </a:xfrm>
          <a:prstGeom prst="rect">
            <a:avLst/>
          </a:prstGeom>
          <a:solidFill>
            <a:srgbClr val="094162"/>
          </a:solidFill>
          <a:ln>
            <a:noFill/>
          </a:ln>
          <a:extLst/>
        </p:spPr>
        <p:txBody>
          <a:bodyPr anchor="b"/>
          <a:lstStyle/>
          <a:p>
            <a:pPr algn="ctr" defTabSz="1088172">
              <a:defRPr/>
            </a:pPr>
            <a:r>
              <a:rPr lang="en-US" altLang="zh-CN" b="1" dirty="0">
                <a:solidFill>
                  <a:srgbClr val="FFFF00"/>
                </a:solidFill>
                <a:latin typeface="+mn-ea"/>
              </a:rPr>
              <a:t>2</a:t>
            </a:r>
            <a:endParaRPr lang="zh-CN" altLang="en-US" b="1" dirty="0">
              <a:solidFill>
                <a:srgbClr val="FFFF00"/>
              </a:solidFill>
              <a:latin typeface="+mn-ea"/>
            </a:endParaRPr>
          </a:p>
        </p:txBody>
      </p:sp>
      <p:sp>
        <p:nvSpPr>
          <p:cNvPr id="14" name="矩形 28"/>
          <p:cNvSpPr>
            <a:spLocks noChangeArrowheads="1"/>
          </p:cNvSpPr>
          <p:nvPr/>
        </p:nvSpPr>
        <p:spPr bwMode="auto">
          <a:xfrm>
            <a:off x="2157531" y="2842555"/>
            <a:ext cx="1418897" cy="2156913"/>
          </a:xfrm>
          <a:prstGeom prst="rect">
            <a:avLst/>
          </a:prstGeom>
          <a:gradFill rotWithShape="1">
            <a:gsLst>
              <a:gs pos="0">
                <a:srgbClr val="959595"/>
              </a:gs>
              <a:gs pos="2000">
                <a:srgbClr val="D6D6D6"/>
              </a:gs>
              <a:gs pos="21001">
                <a:srgbClr val="FFFFFF"/>
              </a:gs>
              <a:gs pos="85001">
                <a:srgbClr val="FCFCFC"/>
              </a:gs>
              <a:gs pos="96001">
                <a:srgbClr val="D8D8D8"/>
              </a:gs>
              <a:gs pos="99001">
                <a:srgbClr val="B2B2B2"/>
              </a:gs>
              <a:gs pos="100000">
                <a:srgbClr val="B2B2B2"/>
              </a:gs>
            </a:gsLst>
            <a:lin ang="0" scaled="1"/>
          </a:gradFill>
          <a:ln w="9525">
            <a:noFill/>
            <a:miter lim="800000"/>
            <a:headEnd/>
            <a:tailEnd/>
          </a:ln>
        </p:spPr>
        <p:txBody>
          <a:bodyPr anchor="ctr"/>
          <a:lstStyle/>
          <a:p>
            <a:pPr algn="ctr">
              <a:lnSpc>
                <a:spcPct val="130000"/>
              </a:lnSpc>
            </a:pPr>
            <a:r>
              <a:rPr lang="zh-CN" altLang="en-US" sz="1500" b="1">
                <a:solidFill>
                  <a:srgbClr val="C00000"/>
                </a:solidFill>
                <a:latin typeface="微软雅黑" pitchFamily="34" charset="-122"/>
                <a:ea typeface="微软雅黑" pitchFamily="34" charset="-122"/>
              </a:rPr>
              <a:t>由于不负责任延误急危患者抢救和诊治，造成严重后果的</a:t>
            </a:r>
          </a:p>
        </p:txBody>
      </p:sp>
      <p:sp>
        <p:nvSpPr>
          <p:cNvPr id="16" name="矩形 27"/>
          <p:cNvSpPr>
            <a:spLocks noChangeArrowheads="1"/>
          </p:cNvSpPr>
          <p:nvPr/>
        </p:nvSpPr>
        <p:spPr bwMode="auto">
          <a:xfrm>
            <a:off x="3936707" y="2701300"/>
            <a:ext cx="1125277" cy="2710822"/>
          </a:xfrm>
          <a:prstGeom prst="rect">
            <a:avLst/>
          </a:prstGeom>
          <a:solidFill>
            <a:srgbClr val="094162"/>
          </a:solidFill>
          <a:ln>
            <a:noFill/>
          </a:ln>
          <a:extLst/>
        </p:spPr>
        <p:txBody>
          <a:bodyPr anchor="b"/>
          <a:lstStyle/>
          <a:p>
            <a:pPr algn="ctr" defTabSz="1088172">
              <a:defRPr/>
            </a:pPr>
            <a:r>
              <a:rPr lang="en-US" altLang="zh-CN" b="1" dirty="0">
                <a:solidFill>
                  <a:srgbClr val="FFFF00"/>
                </a:solidFill>
                <a:latin typeface="+mn-ea"/>
              </a:rPr>
              <a:t>3</a:t>
            </a:r>
            <a:endParaRPr lang="zh-CN" altLang="en-US" b="1" dirty="0">
              <a:solidFill>
                <a:srgbClr val="FFFF00"/>
              </a:solidFill>
              <a:latin typeface="+mn-ea"/>
            </a:endParaRPr>
          </a:p>
        </p:txBody>
      </p:sp>
      <p:sp>
        <p:nvSpPr>
          <p:cNvPr id="17" name="矩形 28"/>
          <p:cNvSpPr>
            <a:spLocks noChangeArrowheads="1"/>
          </p:cNvSpPr>
          <p:nvPr/>
        </p:nvSpPr>
        <p:spPr bwMode="auto">
          <a:xfrm>
            <a:off x="3792278" y="2842555"/>
            <a:ext cx="1368108" cy="2156913"/>
          </a:xfrm>
          <a:prstGeom prst="rect">
            <a:avLst/>
          </a:prstGeom>
          <a:gradFill rotWithShape="1">
            <a:gsLst>
              <a:gs pos="0">
                <a:srgbClr val="959595"/>
              </a:gs>
              <a:gs pos="2000">
                <a:srgbClr val="D6D6D6"/>
              </a:gs>
              <a:gs pos="21001">
                <a:srgbClr val="FFFFFF"/>
              </a:gs>
              <a:gs pos="85001">
                <a:srgbClr val="FCFCFC"/>
              </a:gs>
              <a:gs pos="96001">
                <a:srgbClr val="D8D8D8"/>
              </a:gs>
              <a:gs pos="99001">
                <a:srgbClr val="B2B2B2"/>
              </a:gs>
              <a:gs pos="100000">
                <a:srgbClr val="B2B2B2"/>
              </a:gs>
            </a:gsLst>
            <a:lin ang="0" scaled="1"/>
          </a:gradFill>
          <a:ln w="9525">
            <a:noFill/>
            <a:miter lim="800000"/>
            <a:headEnd/>
            <a:tailEnd/>
          </a:ln>
        </p:spPr>
        <p:txBody>
          <a:bodyPr anchor="ctr"/>
          <a:lstStyle/>
          <a:p>
            <a:pPr algn="ctr">
              <a:lnSpc>
                <a:spcPct val="130000"/>
              </a:lnSpc>
            </a:pPr>
            <a:r>
              <a:rPr lang="zh-CN" altLang="en-US" sz="1500" b="1">
                <a:solidFill>
                  <a:srgbClr val="C00000"/>
                </a:solidFill>
                <a:latin typeface="微软雅黑" pitchFamily="34" charset="-122"/>
                <a:ea typeface="微软雅黑" pitchFamily="34" charset="-122"/>
              </a:rPr>
              <a:t>未经亲自诊查，出具检查结果和相关医学文书的</a:t>
            </a:r>
          </a:p>
        </p:txBody>
      </p:sp>
      <p:sp>
        <p:nvSpPr>
          <p:cNvPr id="19" name="矩形 27"/>
          <p:cNvSpPr>
            <a:spLocks noChangeArrowheads="1"/>
          </p:cNvSpPr>
          <p:nvPr/>
        </p:nvSpPr>
        <p:spPr bwMode="auto">
          <a:xfrm>
            <a:off x="5520665" y="2704474"/>
            <a:ext cx="1125277" cy="2710822"/>
          </a:xfrm>
          <a:prstGeom prst="rect">
            <a:avLst/>
          </a:prstGeom>
          <a:solidFill>
            <a:srgbClr val="094162"/>
          </a:solidFill>
          <a:ln>
            <a:noFill/>
          </a:ln>
          <a:extLst/>
        </p:spPr>
        <p:txBody>
          <a:bodyPr anchor="b"/>
          <a:lstStyle/>
          <a:p>
            <a:pPr algn="ctr" defTabSz="1088172">
              <a:defRPr/>
            </a:pPr>
            <a:r>
              <a:rPr lang="en-US" altLang="zh-CN" b="1" dirty="0">
                <a:solidFill>
                  <a:srgbClr val="FFFF00"/>
                </a:solidFill>
                <a:latin typeface="+mn-ea"/>
              </a:rPr>
              <a:t>4</a:t>
            </a:r>
            <a:endParaRPr lang="zh-CN" altLang="en-US" b="1" dirty="0">
              <a:solidFill>
                <a:srgbClr val="FFFF00"/>
              </a:solidFill>
              <a:latin typeface="+mn-ea"/>
            </a:endParaRPr>
          </a:p>
        </p:txBody>
      </p:sp>
      <p:sp>
        <p:nvSpPr>
          <p:cNvPr id="20" name="矩形 28"/>
          <p:cNvSpPr>
            <a:spLocks noChangeArrowheads="1"/>
          </p:cNvSpPr>
          <p:nvPr/>
        </p:nvSpPr>
        <p:spPr bwMode="auto">
          <a:xfrm>
            <a:off x="5376236" y="2842555"/>
            <a:ext cx="1368108" cy="2160087"/>
          </a:xfrm>
          <a:prstGeom prst="rect">
            <a:avLst/>
          </a:prstGeom>
          <a:gradFill rotWithShape="1">
            <a:gsLst>
              <a:gs pos="0">
                <a:srgbClr val="959595"/>
              </a:gs>
              <a:gs pos="2000">
                <a:srgbClr val="D6D6D6"/>
              </a:gs>
              <a:gs pos="21001">
                <a:srgbClr val="FFFFFF"/>
              </a:gs>
              <a:gs pos="85001">
                <a:srgbClr val="FCFCFC"/>
              </a:gs>
              <a:gs pos="96001">
                <a:srgbClr val="D8D8D8"/>
              </a:gs>
              <a:gs pos="99001">
                <a:srgbClr val="B2B2B2"/>
              </a:gs>
              <a:gs pos="100000">
                <a:srgbClr val="B2B2B2"/>
              </a:gs>
            </a:gsLst>
            <a:lin ang="0" scaled="1"/>
          </a:gradFill>
          <a:ln w="9525">
            <a:noFill/>
            <a:miter lim="800000"/>
            <a:headEnd/>
            <a:tailEnd/>
          </a:ln>
        </p:spPr>
        <p:txBody>
          <a:bodyPr anchor="ctr"/>
          <a:lstStyle/>
          <a:p>
            <a:pPr algn="ctr">
              <a:lnSpc>
                <a:spcPct val="130000"/>
              </a:lnSpc>
            </a:pPr>
            <a:r>
              <a:rPr lang="zh-CN" altLang="en-US" sz="1500" b="1">
                <a:solidFill>
                  <a:srgbClr val="C00000"/>
                </a:solidFill>
                <a:latin typeface="微软雅黑" pitchFamily="34" charset="-122"/>
                <a:ea typeface="微软雅黑" pitchFamily="34" charset="-122"/>
              </a:rPr>
              <a:t>泄露患者隐私，造成严重后果的</a:t>
            </a:r>
            <a:endParaRPr lang="zh-CN" altLang="zh-CN" sz="1500" b="1">
              <a:solidFill>
                <a:srgbClr val="C00000"/>
              </a:solidFill>
              <a:latin typeface="微软雅黑" pitchFamily="34" charset="-122"/>
              <a:ea typeface="微软雅黑" pitchFamily="34" charset="-122"/>
            </a:endParaRPr>
          </a:p>
        </p:txBody>
      </p:sp>
      <p:sp>
        <p:nvSpPr>
          <p:cNvPr id="25" name="矩形 27"/>
          <p:cNvSpPr>
            <a:spLocks noChangeArrowheads="1"/>
          </p:cNvSpPr>
          <p:nvPr/>
        </p:nvSpPr>
        <p:spPr bwMode="auto">
          <a:xfrm>
            <a:off x="7104624" y="2698125"/>
            <a:ext cx="1125277" cy="2710822"/>
          </a:xfrm>
          <a:prstGeom prst="rect">
            <a:avLst/>
          </a:prstGeom>
          <a:solidFill>
            <a:srgbClr val="094162"/>
          </a:solidFill>
          <a:ln>
            <a:noFill/>
          </a:ln>
          <a:extLst/>
        </p:spPr>
        <p:txBody>
          <a:bodyPr anchor="b"/>
          <a:lstStyle/>
          <a:p>
            <a:pPr algn="ctr" defTabSz="1088172">
              <a:defRPr/>
            </a:pPr>
            <a:r>
              <a:rPr lang="en-US" altLang="zh-CN" b="1" dirty="0">
                <a:solidFill>
                  <a:srgbClr val="FFFF00"/>
                </a:solidFill>
                <a:latin typeface="+mn-ea"/>
              </a:rPr>
              <a:t>5</a:t>
            </a:r>
            <a:endParaRPr lang="zh-CN" altLang="en-US" b="1" dirty="0">
              <a:solidFill>
                <a:srgbClr val="FFFF00"/>
              </a:solidFill>
              <a:latin typeface="+mn-ea"/>
            </a:endParaRPr>
          </a:p>
        </p:txBody>
      </p:sp>
      <p:sp>
        <p:nvSpPr>
          <p:cNvPr id="26" name="矩形 28"/>
          <p:cNvSpPr>
            <a:spLocks noChangeArrowheads="1"/>
          </p:cNvSpPr>
          <p:nvPr/>
        </p:nvSpPr>
        <p:spPr bwMode="auto">
          <a:xfrm>
            <a:off x="6960194" y="2842555"/>
            <a:ext cx="1439530" cy="2153738"/>
          </a:xfrm>
          <a:prstGeom prst="rect">
            <a:avLst/>
          </a:prstGeom>
          <a:gradFill rotWithShape="1">
            <a:gsLst>
              <a:gs pos="0">
                <a:srgbClr val="959595"/>
              </a:gs>
              <a:gs pos="2000">
                <a:srgbClr val="D6D6D6"/>
              </a:gs>
              <a:gs pos="21001">
                <a:srgbClr val="FFFFFF"/>
              </a:gs>
              <a:gs pos="85001">
                <a:srgbClr val="FCFCFC"/>
              </a:gs>
              <a:gs pos="96001">
                <a:srgbClr val="D8D8D8"/>
              </a:gs>
              <a:gs pos="99001">
                <a:srgbClr val="B2B2B2"/>
              </a:gs>
              <a:gs pos="100000">
                <a:srgbClr val="B2B2B2"/>
              </a:gs>
            </a:gsLst>
            <a:lin ang="0" scaled="1"/>
          </a:gradFill>
          <a:ln w="9525">
            <a:noFill/>
            <a:miter lim="800000"/>
            <a:headEnd/>
            <a:tailEnd/>
          </a:ln>
        </p:spPr>
        <p:txBody>
          <a:bodyPr anchor="ctr"/>
          <a:lstStyle/>
          <a:p>
            <a:pPr algn="ctr">
              <a:lnSpc>
                <a:spcPct val="130000"/>
              </a:lnSpc>
            </a:pPr>
            <a:r>
              <a:rPr lang="zh-CN" altLang="en-US" sz="1500" b="1">
                <a:solidFill>
                  <a:srgbClr val="C00000"/>
                </a:solidFill>
                <a:latin typeface="微软雅黑" pitchFamily="34" charset="-122"/>
                <a:ea typeface="微软雅黑" pitchFamily="34" charset="-122"/>
              </a:rPr>
              <a:t>开展医疗活动未遵守知情同意原则的</a:t>
            </a:r>
            <a:endParaRPr lang="zh-CN" altLang="zh-CN" sz="1500" b="1">
              <a:solidFill>
                <a:srgbClr val="C00000"/>
              </a:solidFill>
              <a:latin typeface="微软雅黑" pitchFamily="34" charset="-122"/>
              <a:ea typeface="微软雅黑" pitchFamily="34" charset="-122"/>
            </a:endParaRPr>
          </a:p>
        </p:txBody>
      </p:sp>
      <p:sp>
        <p:nvSpPr>
          <p:cNvPr id="28" name="矩形 27"/>
          <p:cNvSpPr>
            <a:spLocks noChangeArrowheads="1"/>
          </p:cNvSpPr>
          <p:nvPr/>
        </p:nvSpPr>
        <p:spPr bwMode="auto">
          <a:xfrm>
            <a:off x="8831424" y="2698125"/>
            <a:ext cx="1125277" cy="2710822"/>
          </a:xfrm>
          <a:prstGeom prst="rect">
            <a:avLst/>
          </a:prstGeom>
          <a:solidFill>
            <a:srgbClr val="094162"/>
          </a:solidFill>
          <a:ln>
            <a:noFill/>
          </a:ln>
          <a:extLst/>
        </p:spPr>
        <p:txBody>
          <a:bodyPr anchor="b"/>
          <a:lstStyle/>
          <a:p>
            <a:pPr algn="ctr" defTabSz="1088172">
              <a:defRPr/>
            </a:pPr>
            <a:r>
              <a:rPr lang="en-US" altLang="zh-CN" b="1" dirty="0">
                <a:solidFill>
                  <a:srgbClr val="FFFF00"/>
                </a:solidFill>
                <a:latin typeface="+mn-ea"/>
              </a:rPr>
              <a:t>6</a:t>
            </a:r>
            <a:endParaRPr lang="zh-CN" altLang="en-US" b="1" dirty="0">
              <a:solidFill>
                <a:srgbClr val="FFFF00"/>
              </a:solidFill>
              <a:latin typeface="+mn-ea"/>
            </a:endParaRPr>
          </a:p>
        </p:txBody>
      </p:sp>
      <p:sp>
        <p:nvSpPr>
          <p:cNvPr id="29" name="矩形 28"/>
          <p:cNvSpPr>
            <a:spLocks noChangeArrowheads="1"/>
          </p:cNvSpPr>
          <p:nvPr/>
        </p:nvSpPr>
        <p:spPr bwMode="auto">
          <a:xfrm>
            <a:off x="8615574" y="2842555"/>
            <a:ext cx="1439529" cy="2160087"/>
          </a:xfrm>
          <a:prstGeom prst="rect">
            <a:avLst/>
          </a:prstGeom>
          <a:gradFill rotWithShape="1">
            <a:gsLst>
              <a:gs pos="0">
                <a:srgbClr val="959595"/>
              </a:gs>
              <a:gs pos="2000">
                <a:srgbClr val="D6D6D6"/>
              </a:gs>
              <a:gs pos="21001">
                <a:srgbClr val="FFFFFF"/>
              </a:gs>
              <a:gs pos="85001">
                <a:srgbClr val="FCFCFC"/>
              </a:gs>
              <a:gs pos="96001">
                <a:srgbClr val="D8D8D8"/>
              </a:gs>
              <a:gs pos="99001">
                <a:srgbClr val="B2B2B2"/>
              </a:gs>
              <a:gs pos="100000">
                <a:srgbClr val="B2B2B2"/>
              </a:gs>
            </a:gsLst>
            <a:lin ang="0" scaled="1"/>
          </a:gradFill>
          <a:ln w="9525">
            <a:noFill/>
            <a:miter lim="800000"/>
            <a:headEnd/>
            <a:tailEnd/>
          </a:ln>
        </p:spPr>
        <p:txBody>
          <a:bodyPr anchor="ctr"/>
          <a:lstStyle/>
          <a:p>
            <a:pPr algn="ctr">
              <a:lnSpc>
                <a:spcPct val="130000"/>
              </a:lnSpc>
            </a:pPr>
            <a:r>
              <a:rPr lang="zh-CN" altLang="en-US" sz="1400" b="1">
                <a:solidFill>
                  <a:srgbClr val="C00000"/>
                </a:solidFill>
                <a:latin typeface="微软雅黑" pitchFamily="34" charset="-122"/>
                <a:ea typeface="微软雅黑" pitchFamily="34" charset="-122"/>
              </a:rPr>
              <a:t>违规开展禁止或者限制临床应用的医疗技术、不合格或者未经批准的药品、医疗器械、耗材等开展诊疗活动的</a:t>
            </a:r>
          </a:p>
        </p:txBody>
      </p:sp>
      <p:sp>
        <p:nvSpPr>
          <p:cNvPr id="21" name="矩形 20"/>
          <p:cNvSpPr>
            <a:spLocks noChangeArrowheads="1"/>
          </p:cNvSpPr>
          <p:nvPr/>
        </p:nvSpPr>
        <p:spPr bwMode="auto">
          <a:xfrm>
            <a:off x="10297935" y="2691777"/>
            <a:ext cx="1125277" cy="2710822"/>
          </a:xfrm>
          <a:prstGeom prst="rect">
            <a:avLst/>
          </a:prstGeom>
          <a:solidFill>
            <a:srgbClr val="094162"/>
          </a:solidFill>
          <a:ln>
            <a:noFill/>
          </a:ln>
          <a:extLst/>
        </p:spPr>
        <p:txBody>
          <a:bodyPr anchor="b"/>
          <a:lstStyle/>
          <a:p>
            <a:pPr algn="ctr" defTabSz="1088172">
              <a:defRPr/>
            </a:pPr>
            <a:r>
              <a:rPr lang="en-US" altLang="zh-CN" b="1" dirty="0">
                <a:solidFill>
                  <a:srgbClr val="FFFF00"/>
                </a:solidFill>
                <a:latin typeface="+mn-ea"/>
              </a:rPr>
              <a:t>7</a:t>
            </a:r>
            <a:endParaRPr lang="zh-CN" altLang="en-US" b="1" dirty="0">
              <a:solidFill>
                <a:srgbClr val="FFFF00"/>
              </a:solidFill>
              <a:latin typeface="+mn-ea"/>
            </a:endParaRPr>
          </a:p>
        </p:txBody>
      </p:sp>
      <p:sp>
        <p:nvSpPr>
          <p:cNvPr id="22" name="矩形 21"/>
          <p:cNvSpPr>
            <a:spLocks noChangeArrowheads="1"/>
          </p:cNvSpPr>
          <p:nvPr/>
        </p:nvSpPr>
        <p:spPr bwMode="auto">
          <a:xfrm>
            <a:off x="10229687" y="2836207"/>
            <a:ext cx="1341128" cy="2160087"/>
          </a:xfrm>
          <a:prstGeom prst="rect">
            <a:avLst/>
          </a:prstGeom>
          <a:gradFill rotWithShape="1">
            <a:gsLst>
              <a:gs pos="0">
                <a:srgbClr val="959595"/>
              </a:gs>
              <a:gs pos="2000">
                <a:srgbClr val="D6D6D6"/>
              </a:gs>
              <a:gs pos="21001">
                <a:srgbClr val="FFFFFF"/>
              </a:gs>
              <a:gs pos="85001">
                <a:srgbClr val="FCFCFC"/>
              </a:gs>
              <a:gs pos="96001">
                <a:srgbClr val="D8D8D8"/>
              </a:gs>
              <a:gs pos="99001">
                <a:srgbClr val="B2B2B2"/>
              </a:gs>
              <a:gs pos="100000">
                <a:srgbClr val="B2B2B2"/>
              </a:gs>
            </a:gsLst>
            <a:lin ang="0" scaled="1"/>
          </a:gradFill>
          <a:ln w="9525">
            <a:noFill/>
            <a:miter lim="800000"/>
            <a:headEnd/>
            <a:tailEnd/>
          </a:ln>
        </p:spPr>
        <p:txBody>
          <a:bodyPr anchor="ctr"/>
          <a:lstStyle/>
          <a:p>
            <a:pPr algn="ctr">
              <a:lnSpc>
                <a:spcPct val="130000"/>
              </a:lnSpc>
            </a:pPr>
            <a:r>
              <a:rPr lang="zh-CN" altLang="en-US" sz="1500" b="1">
                <a:solidFill>
                  <a:srgbClr val="C00000"/>
                </a:solidFill>
                <a:latin typeface="微软雅黑" pitchFamily="34" charset="-122"/>
                <a:ea typeface="微软雅黑" pitchFamily="34" charset="-122"/>
              </a:rPr>
              <a:t>其他违反本办法规定的行为</a:t>
            </a:r>
          </a:p>
        </p:txBody>
      </p:sp>
      <p:sp>
        <p:nvSpPr>
          <p:cNvPr id="6" name="矩形 5"/>
          <p:cNvSpPr>
            <a:spLocks noChangeArrowheads="1"/>
          </p:cNvSpPr>
          <p:nvPr/>
        </p:nvSpPr>
        <p:spPr bwMode="auto">
          <a:xfrm>
            <a:off x="1063997" y="5643844"/>
            <a:ext cx="8580039" cy="399957"/>
          </a:xfrm>
          <a:prstGeom prst="rect">
            <a:avLst/>
          </a:prstGeom>
          <a:noFill/>
          <a:ln w="9525">
            <a:noFill/>
            <a:miter lim="800000"/>
            <a:headEnd/>
            <a:tailEnd/>
          </a:ln>
        </p:spPr>
        <p:txBody>
          <a:bodyPr>
            <a:spAutoFit/>
          </a:bodyPr>
          <a:lstStyle/>
          <a:p>
            <a:r>
              <a:rPr lang="zh-CN" altLang="en-US" sz="2000">
                <a:latin typeface="黑体" pitchFamily="49" charset="-122"/>
                <a:ea typeface="黑体" pitchFamily="49" charset="-122"/>
              </a:rPr>
              <a:t>其他卫生技术人员违反本办法规定的，根据有关法律、法规的规定予以处理。</a:t>
            </a:r>
          </a:p>
        </p:txBody>
      </p:sp>
    </p:spTree>
    <p:extLst>
      <p:ext uri="{BB962C8B-B14F-4D97-AF65-F5344CB8AC3E}">
        <p14:creationId xmlns:p14="http://schemas.microsoft.com/office/powerpoint/2010/main" val="55921290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500" fill="hold"/>
                                        <p:tgtEl>
                                          <p:spTgt spid="10"/>
                                        </p:tgtEl>
                                        <p:attrNameLst>
                                          <p:attrName>ppt_w</p:attrName>
                                        </p:attrNameLst>
                                      </p:cBhvr>
                                      <p:tavLst>
                                        <p:tav tm="0">
                                          <p:val>
                                            <p:fltVal val="0"/>
                                          </p:val>
                                        </p:tav>
                                        <p:tav tm="100000">
                                          <p:val>
                                            <p:strVal val="#ppt_w"/>
                                          </p:val>
                                        </p:tav>
                                      </p:tavLst>
                                    </p:anim>
                                    <p:anim calcmode="lin" valueType="num">
                                      <p:cBhvr>
                                        <p:cTn id="13" dur="500" fill="hold"/>
                                        <p:tgtEl>
                                          <p:spTgt spid="10"/>
                                        </p:tgtEl>
                                        <p:attrNameLst>
                                          <p:attrName>ppt_h</p:attrName>
                                        </p:attrNameLst>
                                      </p:cBhvr>
                                      <p:tavLst>
                                        <p:tav tm="0">
                                          <p:val>
                                            <p:fltVal val="0"/>
                                          </p:val>
                                        </p:tav>
                                        <p:tav tm="100000">
                                          <p:val>
                                            <p:strVal val="#ppt_h"/>
                                          </p:val>
                                        </p:tav>
                                      </p:tavLst>
                                    </p:anim>
                                    <p:animEffect transition="in" filter="fade">
                                      <p:cBhvr>
                                        <p:cTn id="14" dur="5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p:cTn id="19" dur="500" fill="hold"/>
                                        <p:tgtEl>
                                          <p:spTgt spid="14"/>
                                        </p:tgtEl>
                                        <p:attrNameLst>
                                          <p:attrName>ppt_w</p:attrName>
                                        </p:attrNameLst>
                                      </p:cBhvr>
                                      <p:tavLst>
                                        <p:tav tm="0">
                                          <p:val>
                                            <p:fltVal val="0"/>
                                          </p:val>
                                        </p:tav>
                                        <p:tav tm="100000">
                                          <p:val>
                                            <p:strVal val="#ppt_w"/>
                                          </p:val>
                                        </p:tav>
                                      </p:tavLst>
                                    </p:anim>
                                    <p:anim calcmode="lin" valueType="num">
                                      <p:cBhvr>
                                        <p:cTn id="20" dur="500" fill="hold"/>
                                        <p:tgtEl>
                                          <p:spTgt spid="14"/>
                                        </p:tgtEl>
                                        <p:attrNameLst>
                                          <p:attrName>ppt_h</p:attrName>
                                        </p:attrNameLst>
                                      </p:cBhvr>
                                      <p:tavLst>
                                        <p:tav tm="0">
                                          <p:val>
                                            <p:fltVal val="0"/>
                                          </p:val>
                                        </p:tav>
                                        <p:tav tm="100000">
                                          <p:val>
                                            <p:strVal val="#ppt_h"/>
                                          </p:val>
                                        </p:tav>
                                      </p:tavLst>
                                    </p:anim>
                                    <p:animEffect transition="in" filter="fade">
                                      <p:cBhvr>
                                        <p:cTn id="21" dur="500"/>
                                        <p:tgtEl>
                                          <p:spTgt spid="14"/>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13"/>
                                        </p:tgtEl>
                                        <p:attrNameLst>
                                          <p:attrName>style.visibility</p:attrName>
                                        </p:attrNameLst>
                                      </p:cBhvr>
                                      <p:to>
                                        <p:strVal val="visible"/>
                                      </p:to>
                                    </p:set>
                                    <p:anim calcmode="lin" valueType="num">
                                      <p:cBhvr>
                                        <p:cTn id="24" dur="500" fill="hold"/>
                                        <p:tgtEl>
                                          <p:spTgt spid="13"/>
                                        </p:tgtEl>
                                        <p:attrNameLst>
                                          <p:attrName>ppt_w</p:attrName>
                                        </p:attrNameLst>
                                      </p:cBhvr>
                                      <p:tavLst>
                                        <p:tav tm="0">
                                          <p:val>
                                            <p:fltVal val="0"/>
                                          </p:val>
                                        </p:tav>
                                        <p:tav tm="100000">
                                          <p:val>
                                            <p:strVal val="#ppt_w"/>
                                          </p:val>
                                        </p:tav>
                                      </p:tavLst>
                                    </p:anim>
                                    <p:anim calcmode="lin" valueType="num">
                                      <p:cBhvr>
                                        <p:cTn id="25" dur="500" fill="hold"/>
                                        <p:tgtEl>
                                          <p:spTgt spid="13"/>
                                        </p:tgtEl>
                                        <p:attrNameLst>
                                          <p:attrName>ppt_h</p:attrName>
                                        </p:attrNameLst>
                                      </p:cBhvr>
                                      <p:tavLst>
                                        <p:tav tm="0">
                                          <p:val>
                                            <p:fltVal val="0"/>
                                          </p:val>
                                        </p:tav>
                                        <p:tav tm="100000">
                                          <p:val>
                                            <p:strVal val="#ppt_h"/>
                                          </p:val>
                                        </p:tav>
                                      </p:tavLst>
                                    </p:anim>
                                    <p:animEffect transition="in" filter="fade">
                                      <p:cBhvr>
                                        <p:cTn id="26" dur="500"/>
                                        <p:tgtEl>
                                          <p:spTgt spid="13"/>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anim calcmode="lin" valueType="num">
                                      <p:cBhvr>
                                        <p:cTn id="31" dur="500" fill="hold"/>
                                        <p:tgtEl>
                                          <p:spTgt spid="17"/>
                                        </p:tgtEl>
                                        <p:attrNameLst>
                                          <p:attrName>ppt_w</p:attrName>
                                        </p:attrNameLst>
                                      </p:cBhvr>
                                      <p:tavLst>
                                        <p:tav tm="0">
                                          <p:val>
                                            <p:fltVal val="0"/>
                                          </p:val>
                                        </p:tav>
                                        <p:tav tm="100000">
                                          <p:val>
                                            <p:strVal val="#ppt_w"/>
                                          </p:val>
                                        </p:tav>
                                      </p:tavLst>
                                    </p:anim>
                                    <p:anim calcmode="lin" valueType="num">
                                      <p:cBhvr>
                                        <p:cTn id="32" dur="500" fill="hold"/>
                                        <p:tgtEl>
                                          <p:spTgt spid="17"/>
                                        </p:tgtEl>
                                        <p:attrNameLst>
                                          <p:attrName>ppt_h</p:attrName>
                                        </p:attrNameLst>
                                      </p:cBhvr>
                                      <p:tavLst>
                                        <p:tav tm="0">
                                          <p:val>
                                            <p:fltVal val="0"/>
                                          </p:val>
                                        </p:tav>
                                        <p:tav tm="100000">
                                          <p:val>
                                            <p:strVal val="#ppt_h"/>
                                          </p:val>
                                        </p:tav>
                                      </p:tavLst>
                                    </p:anim>
                                    <p:animEffect transition="in" filter="fade">
                                      <p:cBhvr>
                                        <p:cTn id="33" dur="500"/>
                                        <p:tgtEl>
                                          <p:spTgt spid="17"/>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16"/>
                                        </p:tgtEl>
                                        <p:attrNameLst>
                                          <p:attrName>style.visibility</p:attrName>
                                        </p:attrNameLst>
                                      </p:cBhvr>
                                      <p:to>
                                        <p:strVal val="visible"/>
                                      </p:to>
                                    </p:set>
                                    <p:anim calcmode="lin" valueType="num">
                                      <p:cBhvr>
                                        <p:cTn id="36" dur="500" fill="hold"/>
                                        <p:tgtEl>
                                          <p:spTgt spid="16"/>
                                        </p:tgtEl>
                                        <p:attrNameLst>
                                          <p:attrName>ppt_w</p:attrName>
                                        </p:attrNameLst>
                                      </p:cBhvr>
                                      <p:tavLst>
                                        <p:tav tm="0">
                                          <p:val>
                                            <p:fltVal val="0"/>
                                          </p:val>
                                        </p:tav>
                                        <p:tav tm="100000">
                                          <p:val>
                                            <p:strVal val="#ppt_w"/>
                                          </p:val>
                                        </p:tav>
                                      </p:tavLst>
                                    </p:anim>
                                    <p:anim calcmode="lin" valueType="num">
                                      <p:cBhvr>
                                        <p:cTn id="37" dur="500" fill="hold"/>
                                        <p:tgtEl>
                                          <p:spTgt spid="16"/>
                                        </p:tgtEl>
                                        <p:attrNameLst>
                                          <p:attrName>ppt_h</p:attrName>
                                        </p:attrNameLst>
                                      </p:cBhvr>
                                      <p:tavLst>
                                        <p:tav tm="0">
                                          <p:val>
                                            <p:fltVal val="0"/>
                                          </p:val>
                                        </p:tav>
                                        <p:tav tm="100000">
                                          <p:val>
                                            <p:strVal val="#ppt_h"/>
                                          </p:val>
                                        </p:tav>
                                      </p:tavLst>
                                    </p:anim>
                                    <p:animEffect transition="in" filter="fade">
                                      <p:cBhvr>
                                        <p:cTn id="38" dur="500"/>
                                        <p:tgtEl>
                                          <p:spTgt spid="16"/>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grpId="0" nodeType="clickEffect">
                                  <p:stCondLst>
                                    <p:cond delay="0"/>
                                  </p:stCondLst>
                                  <p:childTnLst>
                                    <p:set>
                                      <p:cBhvr>
                                        <p:cTn id="42" dur="1" fill="hold">
                                          <p:stCondLst>
                                            <p:cond delay="0"/>
                                          </p:stCondLst>
                                        </p:cTn>
                                        <p:tgtEl>
                                          <p:spTgt spid="20"/>
                                        </p:tgtEl>
                                        <p:attrNameLst>
                                          <p:attrName>style.visibility</p:attrName>
                                        </p:attrNameLst>
                                      </p:cBhvr>
                                      <p:to>
                                        <p:strVal val="visible"/>
                                      </p:to>
                                    </p:set>
                                    <p:anim calcmode="lin" valueType="num">
                                      <p:cBhvr>
                                        <p:cTn id="43" dur="500" fill="hold"/>
                                        <p:tgtEl>
                                          <p:spTgt spid="20"/>
                                        </p:tgtEl>
                                        <p:attrNameLst>
                                          <p:attrName>ppt_w</p:attrName>
                                        </p:attrNameLst>
                                      </p:cBhvr>
                                      <p:tavLst>
                                        <p:tav tm="0">
                                          <p:val>
                                            <p:fltVal val="0"/>
                                          </p:val>
                                        </p:tav>
                                        <p:tav tm="100000">
                                          <p:val>
                                            <p:strVal val="#ppt_w"/>
                                          </p:val>
                                        </p:tav>
                                      </p:tavLst>
                                    </p:anim>
                                    <p:anim calcmode="lin" valueType="num">
                                      <p:cBhvr>
                                        <p:cTn id="44" dur="500" fill="hold"/>
                                        <p:tgtEl>
                                          <p:spTgt spid="20"/>
                                        </p:tgtEl>
                                        <p:attrNameLst>
                                          <p:attrName>ppt_h</p:attrName>
                                        </p:attrNameLst>
                                      </p:cBhvr>
                                      <p:tavLst>
                                        <p:tav tm="0">
                                          <p:val>
                                            <p:fltVal val="0"/>
                                          </p:val>
                                        </p:tav>
                                        <p:tav tm="100000">
                                          <p:val>
                                            <p:strVal val="#ppt_h"/>
                                          </p:val>
                                        </p:tav>
                                      </p:tavLst>
                                    </p:anim>
                                    <p:animEffect transition="in" filter="fade">
                                      <p:cBhvr>
                                        <p:cTn id="45" dur="500"/>
                                        <p:tgtEl>
                                          <p:spTgt spid="20"/>
                                        </p:tgtEl>
                                      </p:cBhvr>
                                    </p:animEffect>
                                  </p:childTnLst>
                                </p:cTn>
                              </p:par>
                              <p:par>
                                <p:cTn id="46" presetID="53" presetClass="entr" presetSubtype="16" fill="hold" grpId="0" nodeType="withEffect">
                                  <p:stCondLst>
                                    <p:cond delay="0"/>
                                  </p:stCondLst>
                                  <p:childTnLst>
                                    <p:set>
                                      <p:cBhvr>
                                        <p:cTn id="47" dur="1" fill="hold">
                                          <p:stCondLst>
                                            <p:cond delay="0"/>
                                          </p:stCondLst>
                                        </p:cTn>
                                        <p:tgtEl>
                                          <p:spTgt spid="19"/>
                                        </p:tgtEl>
                                        <p:attrNameLst>
                                          <p:attrName>style.visibility</p:attrName>
                                        </p:attrNameLst>
                                      </p:cBhvr>
                                      <p:to>
                                        <p:strVal val="visible"/>
                                      </p:to>
                                    </p:set>
                                    <p:anim calcmode="lin" valueType="num">
                                      <p:cBhvr>
                                        <p:cTn id="48" dur="500" fill="hold"/>
                                        <p:tgtEl>
                                          <p:spTgt spid="19"/>
                                        </p:tgtEl>
                                        <p:attrNameLst>
                                          <p:attrName>ppt_w</p:attrName>
                                        </p:attrNameLst>
                                      </p:cBhvr>
                                      <p:tavLst>
                                        <p:tav tm="0">
                                          <p:val>
                                            <p:fltVal val="0"/>
                                          </p:val>
                                        </p:tav>
                                        <p:tav tm="100000">
                                          <p:val>
                                            <p:strVal val="#ppt_w"/>
                                          </p:val>
                                        </p:tav>
                                      </p:tavLst>
                                    </p:anim>
                                    <p:anim calcmode="lin" valueType="num">
                                      <p:cBhvr>
                                        <p:cTn id="49" dur="500" fill="hold"/>
                                        <p:tgtEl>
                                          <p:spTgt spid="19"/>
                                        </p:tgtEl>
                                        <p:attrNameLst>
                                          <p:attrName>ppt_h</p:attrName>
                                        </p:attrNameLst>
                                      </p:cBhvr>
                                      <p:tavLst>
                                        <p:tav tm="0">
                                          <p:val>
                                            <p:fltVal val="0"/>
                                          </p:val>
                                        </p:tav>
                                        <p:tav tm="100000">
                                          <p:val>
                                            <p:strVal val="#ppt_h"/>
                                          </p:val>
                                        </p:tav>
                                      </p:tavLst>
                                    </p:anim>
                                    <p:animEffect transition="in" filter="fade">
                                      <p:cBhvr>
                                        <p:cTn id="50" dur="500"/>
                                        <p:tgtEl>
                                          <p:spTgt spid="19"/>
                                        </p:tgtEl>
                                      </p:cBhvr>
                                    </p:animEffect>
                                  </p:childTnLst>
                                </p:cTn>
                              </p:par>
                            </p:childTnLst>
                          </p:cTn>
                        </p:par>
                      </p:childTnLst>
                    </p:cTn>
                  </p:par>
                  <p:par>
                    <p:cTn id="51" fill="hold">
                      <p:stCondLst>
                        <p:cond delay="indefinite"/>
                      </p:stCondLst>
                      <p:childTnLst>
                        <p:par>
                          <p:cTn id="52" fill="hold">
                            <p:stCondLst>
                              <p:cond delay="0"/>
                            </p:stCondLst>
                            <p:childTnLst>
                              <p:par>
                                <p:cTn id="53" presetID="53" presetClass="entr" presetSubtype="16" fill="hold" grpId="0" nodeType="clickEffect">
                                  <p:stCondLst>
                                    <p:cond delay="0"/>
                                  </p:stCondLst>
                                  <p:childTnLst>
                                    <p:set>
                                      <p:cBhvr>
                                        <p:cTn id="54" dur="1" fill="hold">
                                          <p:stCondLst>
                                            <p:cond delay="0"/>
                                          </p:stCondLst>
                                        </p:cTn>
                                        <p:tgtEl>
                                          <p:spTgt spid="26"/>
                                        </p:tgtEl>
                                        <p:attrNameLst>
                                          <p:attrName>style.visibility</p:attrName>
                                        </p:attrNameLst>
                                      </p:cBhvr>
                                      <p:to>
                                        <p:strVal val="visible"/>
                                      </p:to>
                                    </p:set>
                                    <p:anim calcmode="lin" valueType="num">
                                      <p:cBhvr>
                                        <p:cTn id="55" dur="500" fill="hold"/>
                                        <p:tgtEl>
                                          <p:spTgt spid="26"/>
                                        </p:tgtEl>
                                        <p:attrNameLst>
                                          <p:attrName>ppt_w</p:attrName>
                                        </p:attrNameLst>
                                      </p:cBhvr>
                                      <p:tavLst>
                                        <p:tav tm="0">
                                          <p:val>
                                            <p:fltVal val="0"/>
                                          </p:val>
                                        </p:tav>
                                        <p:tav tm="100000">
                                          <p:val>
                                            <p:strVal val="#ppt_w"/>
                                          </p:val>
                                        </p:tav>
                                      </p:tavLst>
                                    </p:anim>
                                    <p:anim calcmode="lin" valueType="num">
                                      <p:cBhvr>
                                        <p:cTn id="56" dur="500" fill="hold"/>
                                        <p:tgtEl>
                                          <p:spTgt spid="26"/>
                                        </p:tgtEl>
                                        <p:attrNameLst>
                                          <p:attrName>ppt_h</p:attrName>
                                        </p:attrNameLst>
                                      </p:cBhvr>
                                      <p:tavLst>
                                        <p:tav tm="0">
                                          <p:val>
                                            <p:fltVal val="0"/>
                                          </p:val>
                                        </p:tav>
                                        <p:tav tm="100000">
                                          <p:val>
                                            <p:strVal val="#ppt_h"/>
                                          </p:val>
                                        </p:tav>
                                      </p:tavLst>
                                    </p:anim>
                                    <p:animEffect transition="in" filter="fade">
                                      <p:cBhvr>
                                        <p:cTn id="57" dur="500"/>
                                        <p:tgtEl>
                                          <p:spTgt spid="26"/>
                                        </p:tgtEl>
                                      </p:cBhvr>
                                    </p:animEffect>
                                  </p:childTnLst>
                                </p:cTn>
                              </p:par>
                              <p:par>
                                <p:cTn id="58" presetID="53" presetClass="entr" presetSubtype="16" fill="hold" grpId="0" nodeType="withEffect">
                                  <p:stCondLst>
                                    <p:cond delay="0"/>
                                  </p:stCondLst>
                                  <p:childTnLst>
                                    <p:set>
                                      <p:cBhvr>
                                        <p:cTn id="59" dur="1" fill="hold">
                                          <p:stCondLst>
                                            <p:cond delay="0"/>
                                          </p:stCondLst>
                                        </p:cTn>
                                        <p:tgtEl>
                                          <p:spTgt spid="25"/>
                                        </p:tgtEl>
                                        <p:attrNameLst>
                                          <p:attrName>style.visibility</p:attrName>
                                        </p:attrNameLst>
                                      </p:cBhvr>
                                      <p:to>
                                        <p:strVal val="visible"/>
                                      </p:to>
                                    </p:set>
                                    <p:anim calcmode="lin" valueType="num">
                                      <p:cBhvr>
                                        <p:cTn id="60" dur="500" fill="hold"/>
                                        <p:tgtEl>
                                          <p:spTgt spid="25"/>
                                        </p:tgtEl>
                                        <p:attrNameLst>
                                          <p:attrName>ppt_w</p:attrName>
                                        </p:attrNameLst>
                                      </p:cBhvr>
                                      <p:tavLst>
                                        <p:tav tm="0">
                                          <p:val>
                                            <p:fltVal val="0"/>
                                          </p:val>
                                        </p:tav>
                                        <p:tav tm="100000">
                                          <p:val>
                                            <p:strVal val="#ppt_w"/>
                                          </p:val>
                                        </p:tav>
                                      </p:tavLst>
                                    </p:anim>
                                    <p:anim calcmode="lin" valueType="num">
                                      <p:cBhvr>
                                        <p:cTn id="61" dur="500" fill="hold"/>
                                        <p:tgtEl>
                                          <p:spTgt spid="25"/>
                                        </p:tgtEl>
                                        <p:attrNameLst>
                                          <p:attrName>ppt_h</p:attrName>
                                        </p:attrNameLst>
                                      </p:cBhvr>
                                      <p:tavLst>
                                        <p:tav tm="0">
                                          <p:val>
                                            <p:fltVal val="0"/>
                                          </p:val>
                                        </p:tav>
                                        <p:tav tm="100000">
                                          <p:val>
                                            <p:strVal val="#ppt_h"/>
                                          </p:val>
                                        </p:tav>
                                      </p:tavLst>
                                    </p:anim>
                                    <p:animEffect transition="in" filter="fade">
                                      <p:cBhvr>
                                        <p:cTn id="62" dur="500"/>
                                        <p:tgtEl>
                                          <p:spTgt spid="25"/>
                                        </p:tgtEl>
                                      </p:cBhvr>
                                    </p:animEffect>
                                  </p:childTnLst>
                                </p:cTn>
                              </p:par>
                            </p:childTnLst>
                          </p:cTn>
                        </p:par>
                      </p:childTnLst>
                    </p:cTn>
                  </p:par>
                  <p:par>
                    <p:cTn id="63" fill="hold">
                      <p:stCondLst>
                        <p:cond delay="indefinite"/>
                      </p:stCondLst>
                      <p:childTnLst>
                        <p:par>
                          <p:cTn id="64" fill="hold">
                            <p:stCondLst>
                              <p:cond delay="0"/>
                            </p:stCondLst>
                            <p:childTnLst>
                              <p:par>
                                <p:cTn id="65" presetID="53" presetClass="entr" presetSubtype="16" fill="hold" grpId="0" nodeType="clickEffect">
                                  <p:stCondLst>
                                    <p:cond delay="0"/>
                                  </p:stCondLst>
                                  <p:childTnLst>
                                    <p:set>
                                      <p:cBhvr>
                                        <p:cTn id="66" dur="1" fill="hold">
                                          <p:stCondLst>
                                            <p:cond delay="0"/>
                                          </p:stCondLst>
                                        </p:cTn>
                                        <p:tgtEl>
                                          <p:spTgt spid="28"/>
                                        </p:tgtEl>
                                        <p:attrNameLst>
                                          <p:attrName>style.visibility</p:attrName>
                                        </p:attrNameLst>
                                      </p:cBhvr>
                                      <p:to>
                                        <p:strVal val="visible"/>
                                      </p:to>
                                    </p:set>
                                    <p:anim calcmode="lin" valueType="num">
                                      <p:cBhvr>
                                        <p:cTn id="67" dur="500" fill="hold"/>
                                        <p:tgtEl>
                                          <p:spTgt spid="28"/>
                                        </p:tgtEl>
                                        <p:attrNameLst>
                                          <p:attrName>ppt_w</p:attrName>
                                        </p:attrNameLst>
                                      </p:cBhvr>
                                      <p:tavLst>
                                        <p:tav tm="0">
                                          <p:val>
                                            <p:fltVal val="0"/>
                                          </p:val>
                                        </p:tav>
                                        <p:tav tm="100000">
                                          <p:val>
                                            <p:strVal val="#ppt_w"/>
                                          </p:val>
                                        </p:tav>
                                      </p:tavLst>
                                    </p:anim>
                                    <p:anim calcmode="lin" valueType="num">
                                      <p:cBhvr>
                                        <p:cTn id="68" dur="500" fill="hold"/>
                                        <p:tgtEl>
                                          <p:spTgt spid="28"/>
                                        </p:tgtEl>
                                        <p:attrNameLst>
                                          <p:attrName>ppt_h</p:attrName>
                                        </p:attrNameLst>
                                      </p:cBhvr>
                                      <p:tavLst>
                                        <p:tav tm="0">
                                          <p:val>
                                            <p:fltVal val="0"/>
                                          </p:val>
                                        </p:tav>
                                        <p:tav tm="100000">
                                          <p:val>
                                            <p:strVal val="#ppt_h"/>
                                          </p:val>
                                        </p:tav>
                                      </p:tavLst>
                                    </p:anim>
                                    <p:animEffect transition="in" filter="fade">
                                      <p:cBhvr>
                                        <p:cTn id="69" dur="500"/>
                                        <p:tgtEl>
                                          <p:spTgt spid="28"/>
                                        </p:tgtEl>
                                      </p:cBhvr>
                                    </p:animEffect>
                                  </p:childTnLst>
                                </p:cTn>
                              </p:par>
                              <p:par>
                                <p:cTn id="70" presetID="53" presetClass="entr" presetSubtype="16" fill="hold" grpId="0" nodeType="withEffect">
                                  <p:stCondLst>
                                    <p:cond delay="0"/>
                                  </p:stCondLst>
                                  <p:childTnLst>
                                    <p:set>
                                      <p:cBhvr>
                                        <p:cTn id="71" dur="1" fill="hold">
                                          <p:stCondLst>
                                            <p:cond delay="0"/>
                                          </p:stCondLst>
                                        </p:cTn>
                                        <p:tgtEl>
                                          <p:spTgt spid="29"/>
                                        </p:tgtEl>
                                        <p:attrNameLst>
                                          <p:attrName>style.visibility</p:attrName>
                                        </p:attrNameLst>
                                      </p:cBhvr>
                                      <p:to>
                                        <p:strVal val="visible"/>
                                      </p:to>
                                    </p:set>
                                    <p:anim calcmode="lin" valueType="num">
                                      <p:cBhvr>
                                        <p:cTn id="72" dur="500" fill="hold"/>
                                        <p:tgtEl>
                                          <p:spTgt spid="29"/>
                                        </p:tgtEl>
                                        <p:attrNameLst>
                                          <p:attrName>ppt_w</p:attrName>
                                        </p:attrNameLst>
                                      </p:cBhvr>
                                      <p:tavLst>
                                        <p:tav tm="0">
                                          <p:val>
                                            <p:fltVal val="0"/>
                                          </p:val>
                                        </p:tav>
                                        <p:tav tm="100000">
                                          <p:val>
                                            <p:strVal val="#ppt_w"/>
                                          </p:val>
                                        </p:tav>
                                      </p:tavLst>
                                    </p:anim>
                                    <p:anim calcmode="lin" valueType="num">
                                      <p:cBhvr>
                                        <p:cTn id="73" dur="500" fill="hold"/>
                                        <p:tgtEl>
                                          <p:spTgt spid="29"/>
                                        </p:tgtEl>
                                        <p:attrNameLst>
                                          <p:attrName>ppt_h</p:attrName>
                                        </p:attrNameLst>
                                      </p:cBhvr>
                                      <p:tavLst>
                                        <p:tav tm="0">
                                          <p:val>
                                            <p:fltVal val="0"/>
                                          </p:val>
                                        </p:tav>
                                        <p:tav tm="100000">
                                          <p:val>
                                            <p:strVal val="#ppt_h"/>
                                          </p:val>
                                        </p:tav>
                                      </p:tavLst>
                                    </p:anim>
                                    <p:animEffect transition="in" filter="fade">
                                      <p:cBhvr>
                                        <p:cTn id="74" dur="500"/>
                                        <p:tgtEl>
                                          <p:spTgt spid="29"/>
                                        </p:tgtEl>
                                      </p:cBhvr>
                                    </p:animEffect>
                                  </p:childTnLst>
                                </p:cTn>
                              </p:par>
                            </p:childTnLst>
                          </p:cTn>
                        </p:par>
                      </p:childTnLst>
                    </p:cTn>
                  </p:par>
                  <p:par>
                    <p:cTn id="75" fill="hold">
                      <p:stCondLst>
                        <p:cond delay="indefinite"/>
                      </p:stCondLst>
                      <p:childTnLst>
                        <p:par>
                          <p:cTn id="76" fill="hold">
                            <p:stCondLst>
                              <p:cond delay="0"/>
                            </p:stCondLst>
                            <p:childTnLst>
                              <p:par>
                                <p:cTn id="77" presetID="53" presetClass="entr" presetSubtype="16" fill="hold" grpId="0" nodeType="clickEffect">
                                  <p:stCondLst>
                                    <p:cond delay="0"/>
                                  </p:stCondLst>
                                  <p:childTnLst>
                                    <p:set>
                                      <p:cBhvr>
                                        <p:cTn id="78" dur="1" fill="hold">
                                          <p:stCondLst>
                                            <p:cond delay="0"/>
                                          </p:stCondLst>
                                        </p:cTn>
                                        <p:tgtEl>
                                          <p:spTgt spid="22"/>
                                        </p:tgtEl>
                                        <p:attrNameLst>
                                          <p:attrName>style.visibility</p:attrName>
                                        </p:attrNameLst>
                                      </p:cBhvr>
                                      <p:to>
                                        <p:strVal val="visible"/>
                                      </p:to>
                                    </p:set>
                                    <p:anim calcmode="lin" valueType="num">
                                      <p:cBhvr>
                                        <p:cTn id="79" dur="500" fill="hold"/>
                                        <p:tgtEl>
                                          <p:spTgt spid="22"/>
                                        </p:tgtEl>
                                        <p:attrNameLst>
                                          <p:attrName>ppt_w</p:attrName>
                                        </p:attrNameLst>
                                      </p:cBhvr>
                                      <p:tavLst>
                                        <p:tav tm="0">
                                          <p:val>
                                            <p:fltVal val="0"/>
                                          </p:val>
                                        </p:tav>
                                        <p:tav tm="100000">
                                          <p:val>
                                            <p:strVal val="#ppt_w"/>
                                          </p:val>
                                        </p:tav>
                                      </p:tavLst>
                                    </p:anim>
                                    <p:anim calcmode="lin" valueType="num">
                                      <p:cBhvr>
                                        <p:cTn id="80" dur="500" fill="hold"/>
                                        <p:tgtEl>
                                          <p:spTgt spid="22"/>
                                        </p:tgtEl>
                                        <p:attrNameLst>
                                          <p:attrName>ppt_h</p:attrName>
                                        </p:attrNameLst>
                                      </p:cBhvr>
                                      <p:tavLst>
                                        <p:tav tm="0">
                                          <p:val>
                                            <p:fltVal val="0"/>
                                          </p:val>
                                        </p:tav>
                                        <p:tav tm="100000">
                                          <p:val>
                                            <p:strVal val="#ppt_h"/>
                                          </p:val>
                                        </p:tav>
                                      </p:tavLst>
                                    </p:anim>
                                    <p:animEffect transition="in" filter="fade">
                                      <p:cBhvr>
                                        <p:cTn id="81" dur="500"/>
                                        <p:tgtEl>
                                          <p:spTgt spid="22"/>
                                        </p:tgtEl>
                                      </p:cBhvr>
                                    </p:animEffect>
                                  </p:childTnLst>
                                </p:cTn>
                              </p:par>
                              <p:par>
                                <p:cTn id="82" presetID="53" presetClass="entr" presetSubtype="16" fill="hold" grpId="0" nodeType="withEffect">
                                  <p:stCondLst>
                                    <p:cond delay="0"/>
                                  </p:stCondLst>
                                  <p:childTnLst>
                                    <p:set>
                                      <p:cBhvr>
                                        <p:cTn id="83" dur="1" fill="hold">
                                          <p:stCondLst>
                                            <p:cond delay="0"/>
                                          </p:stCondLst>
                                        </p:cTn>
                                        <p:tgtEl>
                                          <p:spTgt spid="21"/>
                                        </p:tgtEl>
                                        <p:attrNameLst>
                                          <p:attrName>style.visibility</p:attrName>
                                        </p:attrNameLst>
                                      </p:cBhvr>
                                      <p:to>
                                        <p:strVal val="visible"/>
                                      </p:to>
                                    </p:set>
                                    <p:anim calcmode="lin" valueType="num">
                                      <p:cBhvr>
                                        <p:cTn id="84" dur="500" fill="hold"/>
                                        <p:tgtEl>
                                          <p:spTgt spid="21"/>
                                        </p:tgtEl>
                                        <p:attrNameLst>
                                          <p:attrName>ppt_w</p:attrName>
                                        </p:attrNameLst>
                                      </p:cBhvr>
                                      <p:tavLst>
                                        <p:tav tm="0">
                                          <p:val>
                                            <p:fltVal val="0"/>
                                          </p:val>
                                        </p:tav>
                                        <p:tav tm="100000">
                                          <p:val>
                                            <p:strVal val="#ppt_w"/>
                                          </p:val>
                                        </p:tav>
                                      </p:tavLst>
                                    </p:anim>
                                    <p:anim calcmode="lin" valueType="num">
                                      <p:cBhvr>
                                        <p:cTn id="85" dur="500" fill="hold"/>
                                        <p:tgtEl>
                                          <p:spTgt spid="21"/>
                                        </p:tgtEl>
                                        <p:attrNameLst>
                                          <p:attrName>ppt_h</p:attrName>
                                        </p:attrNameLst>
                                      </p:cBhvr>
                                      <p:tavLst>
                                        <p:tav tm="0">
                                          <p:val>
                                            <p:fltVal val="0"/>
                                          </p:val>
                                        </p:tav>
                                        <p:tav tm="100000">
                                          <p:val>
                                            <p:strVal val="#ppt_h"/>
                                          </p:val>
                                        </p:tav>
                                      </p:tavLst>
                                    </p:anim>
                                    <p:animEffect transition="in" filter="fade">
                                      <p:cBhvr>
                                        <p:cTn id="86" dur="500"/>
                                        <p:tgtEl>
                                          <p:spTgt spid="21"/>
                                        </p:tgtEl>
                                      </p:cBhvr>
                                    </p:animEffec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3" grpId="0" animBg="1"/>
      <p:bldP spid="14" grpId="0" animBg="1"/>
      <p:bldP spid="16" grpId="0" animBg="1"/>
      <p:bldP spid="17" grpId="0" animBg="1"/>
      <p:bldP spid="19" grpId="0" animBg="1"/>
      <p:bldP spid="20" grpId="0" animBg="1"/>
      <p:bldP spid="25" grpId="0" animBg="1"/>
      <p:bldP spid="26" grpId="0" animBg="1"/>
      <p:bldP spid="28" grpId="0" animBg="1"/>
      <p:bldP spid="29" grpId="0" animBg="1"/>
      <p:bldP spid="21" grpId="0" animBg="1"/>
      <p:bldP spid="22" grpId="0" animBg="1"/>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文本占位符 1"/>
          <p:cNvSpPr>
            <a:spLocks noGrp="1"/>
          </p:cNvSpPr>
          <p:nvPr>
            <p:ph type="body" sz="quarter" idx="4294967295"/>
          </p:nvPr>
        </p:nvSpPr>
        <p:spPr bwMode="auto">
          <a:xfrm>
            <a:off x="121240" y="117448"/>
            <a:ext cx="5254996" cy="474553"/>
          </a:xfrm>
          <a:prstGeom prst="rect">
            <a:avLst/>
          </a:prstGeom>
          <a:noFill/>
          <a:ln>
            <a:miter lim="800000"/>
            <a:headEnd/>
            <a:tailEnd/>
          </a:ln>
        </p:spPr>
        <p:txBody>
          <a:bodyPr anchor="ctr"/>
          <a:lstStyle/>
          <a:p>
            <a:pPr marL="0" indent="0">
              <a:buNone/>
            </a:pPr>
            <a:r>
              <a:rPr lang="zh-CN" altLang="en-US" sz="2000" b="1">
                <a:solidFill>
                  <a:schemeClr val="bg1"/>
                </a:solidFill>
                <a:latin typeface="方正正中黑简体"/>
                <a:ea typeface="方正正中黑简体"/>
                <a:cs typeface="方正正中黑简体"/>
              </a:rPr>
              <a:t>医疗质量管理办法</a:t>
            </a:r>
          </a:p>
        </p:txBody>
      </p:sp>
      <p:sp>
        <p:nvSpPr>
          <p:cNvPr id="80898" name="标题 2"/>
          <p:cNvSpPr>
            <a:spLocks noGrp="1"/>
          </p:cNvSpPr>
          <p:nvPr>
            <p:ph type="title" idx="4294967295"/>
          </p:nvPr>
        </p:nvSpPr>
        <p:spPr bwMode="auto">
          <a:xfrm>
            <a:off x="1390947" y="726907"/>
            <a:ext cx="2833031" cy="341234"/>
          </a:xfrm>
          <a:prstGeom prst="rect">
            <a:avLst/>
          </a:prstGeom>
          <a:noFill/>
          <a:ln>
            <a:miter lim="800000"/>
            <a:headEnd/>
            <a:tailEnd/>
          </a:ln>
        </p:spPr>
        <p:txBody>
          <a:bodyPr anchor="ctr"/>
          <a:lstStyle/>
          <a:p>
            <a:pPr algn="l"/>
            <a:r>
              <a:rPr lang="zh-CN" altLang="en-US" sz="1600" b="1">
                <a:solidFill>
                  <a:srgbClr val="595959"/>
                </a:solidFill>
                <a:latin typeface="微软雅黑" pitchFamily="34" charset="-122"/>
                <a:ea typeface="微软雅黑" pitchFamily="34" charset="-122"/>
              </a:rPr>
              <a:t>主要内容</a:t>
            </a:r>
          </a:p>
        </p:txBody>
      </p:sp>
      <p:sp>
        <p:nvSpPr>
          <p:cNvPr id="80899" name="内容占位符 3"/>
          <p:cNvSpPr>
            <a:spLocks noGrp="1"/>
          </p:cNvSpPr>
          <p:nvPr>
            <p:ph sz="half" idx="4294967295"/>
          </p:nvPr>
        </p:nvSpPr>
        <p:spPr bwMode="auto">
          <a:xfrm>
            <a:off x="251385" y="726907"/>
            <a:ext cx="1020526" cy="341234"/>
          </a:xfrm>
          <a:prstGeom prst="rect">
            <a:avLst/>
          </a:prstGeom>
          <a:noFill/>
          <a:ln>
            <a:miter lim="800000"/>
            <a:headEnd/>
            <a:tailEnd/>
          </a:ln>
        </p:spPr>
        <p:txBody>
          <a:bodyPr anchor="ctr"/>
          <a:lstStyle/>
          <a:p>
            <a:pPr marL="0" indent="0">
              <a:buNone/>
            </a:pPr>
            <a:r>
              <a:rPr lang="zh-CN" altLang="en-US" sz="1600" b="1">
                <a:solidFill>
                  <a:srgbClr val="595959"/>
                </a:solidFill>
                <a:latin typeface="微软雅黑" pitchFamily="34" charset="-122"/>
                <a:ea typeface="微软雅黑" pitchFamily="34" charset="-122"/>
              </a:rPr>
              <a:t>第二部分</a:t>
            </a:r>
          </a:p>
        </p:txBody>
      </p:sp>
      <p:sp>
        <p:nvSpPr>
          <p:cNvPr id="80900" name="文本占位符 1"/>
          <p:cNvSpPr>
            <a:spLocks noGrp="1"/>
          </p:cNvSpPr>
          <p:nvPr>
            <p:ph type="body" sz="quarter" idx="4294967295"/>
          </p:nvPr>
        </p:nvSpPr>
        <p:spPr bwMode="auto">
          <a:xfrm>
            <a:off x="9694824" y="138081"/>
            <a:ext cx="2152152" cy="474552"/>
          </a:xfrm>
          <a:prstGeom prst="rect">
            <a:avLst/>
          </a:prstGeom>
          <a:noFill/>
          <a:ln>
            <a:miter lim="800000"/>
            <a:headEnd/>
            <a:tailEnd/>
          </a:ln>
        </p:spPr>
        <p:txBody>
          <a:bodyPr anchor="ctr"/>
          <a:lstStyle/>
          <a:p>
            <a:pPr marL="0" indent="0" algn="r">
              <a:buNone/>
            </a:pPr>
            <a:r>
              <a:rPr lang="en-US" altLang="zh-CN" sz="2000" b="1">
                <a:solidFill>
                  <a:schemeClr val="bg1"/>
                </a:solidFill>
                <a:latin typeface="方正舒体"/>
                <a:ea typeface="方正舒体"/>
                <a:cs typeface="方正舒体"/>
              </a:rPr>
              <a:t>NHFPC</a:t>
            </a:r>
            <a:endParaRPr lang="zh-CN" altLang="en-US" sz="2000" b="1">
              <a:solidFill>
                <a:schemeClr val="bg1"/>
              </a:solidFill>
              <a:latin typeface="方正舒体"/>
              <a:ea typeface="方正舒体"/>
              <a:cs typeface="方正舒体"/>
            </a:endParaRPr>
          </a:p>
        </p:txBody>
      </p:sp>
      <p:sp>
        <p:nvSpPr>
          <p:cNvPr id="80901" name="矩形 6"/>
          <p:cNvSpPr>
            <a:spLocks noChangeArrowheads="1"/>
          </p:cNvSpPr>
          <p:nvPr/>
        </p:nvSpPr>
        <p:spPr bwMode="auto">
          <a:xfrm>
            <a:off x="1056061" y="1226854"/>
            <a:ext cx="10451269" cy="5692548"/>
          </a:xfrm>
          <a:prstGeom prst="rect">
            <a:avLst/>
          </a:prstGeom>
          <a:noFill/>
          <a:ln w="9525">
            <a:noFill/>
            <a:miter lim="800000"/>
            <a:headEnd/>
            <a:tailEnd/>
          </a:ln>
        </p:spPr>
        <p:txBody>
          <a:bodyPr>
            <a:spAutoFit/>
          </a:bodyPr>
          <a:lstStyle/>
          <a:p>
            <a:pPr algn="ctr"/>
            <a:r>
              <a:rPr lang="zh-CN" altLang="en-US" sz="2400" b="1">
                <a:latin typeface="黑体" pitchFamily="49" charset="-122"/>
                <a:ea typeface="黑体" pitchFamily="49" charset="-122"/>
              </a:rPr>
              <a:t>第八章 附  则</a:t>
            </a:r>
            <a:endParaRPr lang="zh-CN" altLang="en-US" sz="2000" b="1">
              <a:latin typeface="黑体" pitchFamily="49" charset="-122"/>
              <a:ea typeface="黑体" pitchFamily="49" charset="-122"/>
            </a:endParaRPr>
          </a:p>
          <a:p>
            <a:endParaRPr lang="en-US" altLang="zh-CN" sz="2000">
              <a:latin typeface="黑体" pitchFamily="49" charset="-122"/>
              <a:ea typeface="黑体" pitchFamily="49" charset="-122"/>
            </a:endParaRPr>
          </a:p>
          <a:p>
            <a:r>
              <a:rPr lang="en-US" altLang="zh-CN" sz="2000">
                <a:latin typeface="黑体" pitchFamily="49" charset="-122"/>
                <a:ea typeface="黑体" pitchFamily="49" charset="-122"/>
              </a:rPr>
              <a:t>47</a:t>
            </a:r>
            <a:r>
              <a:rPr lang="zh-CN" altLang="en-US" sz="2000">
                <a:latin typeface="黑体" pitchFamily="49" charset="-122"/>
                <a:ea typeface="黑体" pitchFamily="49" charset="-122"/>
              </a:rPr>
              <a:t>本办法下列用语的含义：</a:t>
            </a:r>
          </a:p>
          <a:p>
            <a:r>
              <a:rPr lang="zh-CN" altLang="en-US" sz="2000">
                <a:solidFill>
                  <a:srgbClr val="FF0000"/>
                </a:solidFill>
                <a:latin typeface="黑体" pitchFamily="49" charset="-122"/>
                <a:ea typeface="黑体" pitchFamily="49" charset="-122"/>
              </a:rPr>
              <a:t>（一）医疗质量：</a:t>
            </a:r>
            <a:r>
              <a:rPr lang="zh-CN" altLang="en-US" sz="2000">
                <a:latin typeface="黑体" pitchFamily="49" charset="-122"/>
                <a:ea typeface="黑体" pitchFamily="49" charset="-122"/>
              </a:rPr>
              <a:t>指在现有医疗技术水平及能力、条件下，医疗机构及其医务人员在临床诊断及治疗过程中，按照职业道德及诊疗规范要求，给予患者医疗照顾的程度。</a:t>
            </a:r>
          </a:p>
          <a:p>
            <a:r>
              <a:rPr lang="zh-CN" altLang="en-US" sz="2000">
                <a:solidFill>
                  <a:srgbClr val="FF0000"/>
                </a:solidFill>
                <a:latin typeface="黑体" pitchFamily="49" charset="-122"/>
                <a:ea typeface="黑体" pitchFamily="49" charset="-122"/>
              </a:rPr>
              <a:t>（二）医疗质量管理：</a:t>
            </a:r>
            <a:r>
              <a:rPr lang="zh-CN" altLang="en-US" sz="2000">
                <a:latin typeface="黑体" pitchFamily="49" charset="-122"/>
                <a:ea typeface="黑体" pitchFamily="49" charset="-122"/>
              </a:rPr>
              <a:t>指按照医疗质量形成的规律和有关法律、法规要求，运用现代科学管理方法，对医疗服务要素、过程和结果进行管理与控制，以实现医疗质量系统改进、持续改进的过程。</a:t>
            </a:r>
          </a:p>
          <a:p>
            <a:r>
              <a:rPr lang="zh-CN" altLang="en-US" sz="2000">
                <a:solidFill>
                  <a:srgbClr val="FF0000"/>
                </a:solidFill>
                <a:latin typeface="黑体" pitchFamily="49" charset="-122"/>
                <a:ea typeface="黑体" pitchFamily="49" charset="-122"/>
              </a:rPr>
              <a:t>（三）医疗质量安全核心制度</a:t>
            </a:r>
            <a:r>
              <a:rPr lang="zh-CN" altLang="en-US" sz="2000">
                <a:solidFill>
                  <a:srgbClr val="FF0000"/>
                </a:solidFill>
                <a:latin typeface="黑体" pitchFamily="49" charset="-122"/>
                <a:ea typeface="黑体" pitchFamily="49" charset="-122"/>
                <a:sym typeface="+mn-ea"/>
              </a:rPr>
              <a:t>：</a:t>
            </a:r>
            <a:r>
              <a:rPr lang="zh-CN" altLang="en-US" sz="2000">
                <a:latin typeface="黑体" pitchFamily="49" charset="-122"/>
                <a:ea typeface="黑体" pitchFamily="49" charset="-122"/>
              </a:rPr>
              <a:t>指医疗机构及其医务人员在诊疗活动中应当严格遵守的相关制度，主要包括：首诊负责制度、三级查房制度、会诊制度、分级护理制度、值班和交接班制度、疑难病例讨论制度、急危重患者抢救制度、术前讨论制度、死亡病例讨论制度、查对制度、手术安全核查制度、手术分级管理制度、新技术和新项目准入制度、危急值报告制度、病历管理制度、抗菌药物分级管理制度、临床用血审核制度、信息安全管理制度等。</a:t>
            </a:r>
            <a:r>
              <a:rPr lang="zh-CN" altLang="en-US" sz="2000">
                <a:solidFill>
                  <a:srgbClr val="FF0000"/>
                </a:solidFill>
                <a:latin typeface="黑体" pitchFamily="49" charset="-122"/>
                <a:ea typeface="黑体" pitchFamily="49" charset="-122"/>
              </a:rPr>
              <a:t> </a:t>
            </a:r>
          </a:p>
          <a:p>
            <a:r>
              <a:rPr lang="zh-CN" altLang="en-US" sz="2000">
                <a:solidFill>
                  <a:srgbClr val="FF0000"/>
                </a:solidFill>
                <a:latin typeface="黑体" pitchFamily="49" charset="-122"/>
                <a:ea typeface="黑体" pitchFamily="49" charset="-122"/>
              </a:rPr>
              <a:t>（四）医疗质量管理工具</a:t>
            </a:r>
            <a:r>
              <a:rPr lang="zh-CN" altLang="en-US" sz="2000">
                <a:solidFill>
                  <a:srgbClr val="FF0000"/>
                </a:solidFill>
                <a:latin typeface="黑体" pitchFamily="49" charset="-122"/>
                <a:ea typeface="黑体" pitchFamily="49" charset="-122"/>
                <a:sym typeface="+mn-ea"/>
              </a:rPr>
              <a:t>：</a:t>
            </a:r>
            <a:r>
              <a:rPr lang="zh-CN" altLang="en-US" sz="2000">
                <a:latin typeface="黑体" pitchFamily="49" charset="-122"/>
                <a:ea typeface="黑体" pitchFamily="49" charset="-122"/>
              </a:rPr>
              <a:t>指为实现医疗质量管理目标和持续改进所采用的措施、方法和手段，如全面质量管理（TQC）、质量环（PDCA循环）、品管圈（QCC）、疾病诊断相关组（DRGs）绩效评价、单病种管理、临床路径管理等。</a:t>
            </a:r>
          </a:p>
          <a:p>
            <a:endParaRPr lang="zh-CN" altLang="en-US" sz="2000">
              <a:latin typeface="黑体" pitchFamily="49" charset="-122"/>
              <a:ea typeface="黑体" pitchFamily="49" charset="-122"/>
            </a:endParaRPr>
          </a:p>
          <a:p>
            <a:r>
              <a:rPr lang="en-US" altLang="zh-CN" sz="2000">
                <a:latin typeface="黑体" pitchFamily="49" charset="-122"/>
                <a:ea typeface="黑体" pitchFamily="49" charset="-122"/>
              </a:rPr>
              <a:t>48</a:t>
            </a:r>
            <a:r>
              <a:rPr lang="zh-CN" altLang="en-US" sz="2000">
                <a:latin typeface="黑体" pitchFamily="49" charset="-122"/>
                <a:ea typeface="黑体" pitchFamily="49" charset="-122"/>
              </a:rPr>
              <a:t>本办法自</a:t>
            </a:r>
            <a:r>
              <a:rPr lang="en-US" altLang="zh-CN" sz="2000">
                <a:latin typeface="黑体" pitchFamily="49" charset="-122"/>
                <a:ea typeface="黑体" pitchFamily="49" charset="-122"/>
              </a:rPr>
              <a:t>2016</a:t>
            </a:r>
            <a:r>
              <a:rPr lang="zh-CN" altLang="en-US" sz="2000">
                <a:latin typeface="黑体" pitchFamily="49" charset="-122"/>
                <a:ea typeface="黑体" pitchFamily="49" charset="-122"/>
              </a:rPr>
              <a:t>年</a:t>
            </a:r>
            <a:r>
              <a:rPr lang="en-US" altLang="zh-CN" sz="2000">
                <a:latin typeface="黑体" pitchFamily="49" charset="-122"/>
                <a:ea typeface="黑体" pitchFamily="49" charset="-122"/>
              </a:rPr>
              <a:t>11</a:t>
            </a:r>
            <a:r>
              <a:rPr lang="zh-CN" altLang="en-US" sz="2000">
                <a:latin typeface="黑体" pitchFamily="49" charset="-122"/>
                <a:ea typeface="黑体" pitchFamily="49" charset="-122"/>
              </a:rPr>
              <a:t>月</a:t>
            </a:r>
            <a:r>
              <a:rPr lang="en-US" altLang="zh-CN" sz="2000">
                <a:latin typeface="黑体" pitchFamily="49" charset="-122"/>
                <a:ea typeface="黑体" pitchFamily="49" charset="-122"/>
              </a:rPr>
              <a:t>1</a:t>
            </a:r>
            <a:r>
              <a:rPr lang="zh-CN" altLang="en-US" sz="2000">
                <a:latin typeface="黑体" pitchFamily="49" charset="-122"/>
                <a:ea typeface="黑体" pitchFamily="49" charset="-122"/>
              </a:rPr>
              <a:t>日起施行。</a:t>
            </a:r>
          </a:p>
        </p:txBody>
      </p:sp>
      <p:sp>
        <p:nvSpPr>
          <p:cNvPr id="80902" name="Freeform 501"/>
          <p:cNvSpPr>
            <a:spLocks noEditPoints="1"/>
          </p:cNvSpPr>
          <p:nvPr/>
        </p:nvSpPr>
        <p:spPr bwMode="auto">
          <a:xfrm>
            <a:off x="756093" y="1988678"/>
            <a:ext cx="287271" cy="288858"/>
          </a:xfrm>
          <a:custGeom>
            <a:avLst/>
            <a:gdLst>
              <a:gd name="T0" fmla="*/ 1236772155 w 92"/>
              <a:gd name="T1" fmla="*/ 448015351 h 92"/>
              <a:gd name="T2" fmla="*/ 704272658 w 92"/>
              <a:gd name="T3" fmla="*/ 241240713 h 92"/>
              <a:gd name="T4" fmla="*/ 274839659 w 92"/>
              <a:gd name="T5" fmla="*/ 585867132 h 92"/>
              <a:gd name="T6" fmla="*/ 343549549 w 92"/>
              <a:gd name="T7" fmla="*/ 1137274449 h 92"/>
              <a:gd name="T8" fmla="*/ 858869324 w 92"/>
              <a:gd name="T9" fmla="*/ 1361282027 h 92"/>
              <a:gd name="T10" fmla="*/ 1271128665 w 92"/>
              <a:gd name="T11" fmla="*/ 482478296 h 92"/>
              <a:gd name="T12" fmla="*/ 1477258336 w 92"/>
              <a:gd name="T13" fmla="*/ 499711334 h 92"/>
              <a:gd name="T14" fmla="*/ 1477258336 w 92"/>
              <a:gd name="T15" fmla="*/ 499711334 h 92"/>
              <a:gd name="T16" fmla="*/ 1494435026 w 92"/>
              <a:gd name="T17" fmla="*/ 499711334 h 92"/>
              <a:gd name="T18" fmla="*/ 1545968226 w 92"/>
              <a:gd name="T19" fmla="*/ 706489005 h 92"/>
              <a:gd name="T20" fmla="*/ 1528788406 w 92"/>
              <a:gd name="T21" fmla="*/ 706489005 h 92"/>
              <a:gd name="T22" fmla="*/ 1528788406 w 92"/>
              <a:gd name="T23" fmla="*/ 706489005 h 92"/>
              <a:gd name="T24" fmla="*/ 1460078516 w 92"/>
              <a:gd name="T25" fmla="*/ 516941242 h 92"/>
              <a:gd name="T26" fmla="*/ 687095968 w 92"/>
              <a:gd name="T27" fmla="*/ 568637224 h 92"/>
              <a:gd name="T28" fmla="*/ 704272658 w 92"/>
              <a:gd name="T29" fmla="*/ 534174279 h 92"/>
              <a:gd name="T30" fmla="*/ 103063319 w 92"/>
              <a:gd name="T31" fmla="*/ 1102811504 h 92"/>
              <a:gd name="T32" fmla="*/ 85886605 w 92"/>
              <a:gd name="T33" fmla="*/ 1102811504 h 92"/>
              <a:gd name="T34" fmla="*/ 85886605 w 92"/>
              <a:gd name="T35" fmla="*/ 1085578466 h 92"/>
              <a:gd name="T36" fmla="*/ 34353392 w 92"/>
              <a:gd name="T37" fmla="*/ 896033833 h 92"/>
              <a:gd name="T38" fmla="*/ 34353392 w 92"/>
              <a:gd name="T39" fmla="*/ 878800795 h 92"/>
              <a:gd name="T40" fmla="*/ 34353392 w 92"/>
              <a:gd name="T41" fmla="*/ 878800795 h 92"/>
              <a:gd name="T42" fmla="*/ 68709915 w 92"/>
              <a:gd name="T43" fmla="*/ 896033833 h 92"/>
              <a:gd name="T44" fmla="*/ 343549549 w 92"/>
              <a:gd name="T45" fmla="*/ 224007676 h 92"/>
              <a:gd name="T46" fmla="*/ 188953030 w 92"/>
              <a:gd name="T47" fmla="*/ 344629549 h 92"/>
              <a:gd name="T48" fmla="*/ 188953030 w 92"/>
              <a:gd name="T49" fmla="*/ 344629549 h 92"/>
              <a:gd name="T50" fmla="*/ 188953030 w 92"/>
              <a:gd name="T51" fmla="*/ 344629549 h 92"/>
              <a:gd name="T52" fmla="*/ 326369729 w 92"/>
              <a:gd name="T53" fmla="*/ 189544682 h 92"/>
              <a:gd name="T54" fmla="*/ 326369729 w 92"/>
              <a:gd name="T55" fmla="*/ 189544682 h 92"/>
              <a:gd name="T56" fmla="*/ 343549549 w 92"/>
              <a:gd name="T57" fmla="*/ 189544682 h 92"/>
              <a:gd name="T58" fmla="*/ 515322807 w 92"/>
              <a:gd name="T59" fmla="*/ 292933566 h 92"/>
              <a:gd name="T60" fmla="*/ 412256407 w 92"/>
              <a:gd name="T61" fmla="*/ 723718912 h 92"/>
              <a:gd name="T62" fmla="*/ 446612917 w 92"/>
              <a:gd name="T63" fmla="*/ 689255967 h 92"/>
              <a:gd name="T64" fmla="*/ 704272658 w 92"/>
              <a:gd name="T65" fmla="*/ 1550826659 h 92"/>
              <a:gd name="T66" fmla="*/ 704272658 w 92"/>
              <a:gd name="T67" fmla="*/ 1550826659 h 92"/>
              <a:gd name="T68" fmla="*/ 687095968 w 92"/>
              <a:gd name="T69" fmla="*/ 1550826659 h 92"/>
              <a:gd name="T70" fmla="*/ 498146117 w 92"/>
              <a:gd name="T71" fmla="*/ 1499133807 h 92"/>
              <a:gd name="T72" fmla="*/ 480966297 w 92"/>
              <a:gd name="T73" fmla="*/ 1499133807 h 92"/>
              <a:gd name="T74" fmla="*/ 480966297 w 92"/>
              <a:gd name="T75" fmla="*/ 1481900769 h 92"/>
              <a:gd name="T76" fmla="*/ 515322807 w 92"/>
              <a:gd name="T77" fmla="*/ 1481900769 h 92"/>
              <a:gd name="T78" fmla="*/ 824515944 w 92"/>
              <a:gd name="T79" fmla="*/ 930496778 h 92"/>
              <a:gd name="T80" fmla="*/ 893225834 w 92"/>
              <a:gd name="T81" fmla="*/ 68925915 h 92"/>
              <a:gd name="T82" fmla="*/ 876049144 w 92"/>
              <a:gd name="T83" fmla="*/ 51692877 h 92"/>
              <a:gd name="T84" fmla="*/ 876049144 w 92"/>
              <a:gd name="T85" fmla="*/ 34462957 h 92"/>
              <a:gd name="T86" fmla="*/ 876049144 w 92"/>
              <a:gd name="T87" fmla="*/ 34462957 h 92"/>
              <a:gd name="T88" fmla="*/ 1082175685 w 92"/>
              <a:gd name="T89" fmla="*/ 86155822 h 92"/>
              <a:gd name="T90" fmla="*/ 1082175685 w 92"/>
              <a:gd name="T91" fmla="*/ 103388884 h 92"/>
              <a:gd name="T92" fmla="*/ 1082175685 w 92"/>
              <a:gd name="T93" fmla="*/ 103388884 h 92"/>
              <a:gd name="T94" fmla="*/ 1082175685 w 92"/>
              <a:gd name="T95" fmla="*/ 310166604 h 92"/>
              <a:gd name="T96" fmla="*/ 1391368625 w 92"/>
              <a:gd name="T97" fmla="*/ 1240660154 h 92"/>
              <a:gd name="T98" fmla="*/ 1391368625 w 92"/>
              <a:gd name="T99" fmla="*/ 1240660154 h 92"/>
              <a:gd name="T100" fmla="*/ 1391368625 w 92"/>
              <a:gd name="T101" fmla="*/ 1257893191 h 92"/>
              <a:gd name="T102" fmla="*/ 1253951975 w 92"/>
              <a:gd name="T103" fmla="*/ 1395744972 h 92"/>
              <a:gd name="T104" fmla="*/ 1236772155 w 92"/>
              <a:gd name="T105" fmla="*/ 1395744972 h 92"/>
              <a:gd name="T106" fmla="*/ 1236772155 w 92"/>
              <a:gd name="T107" fmla="*/ 1395744972 h 92"/>
              <a:gd name="T108" fmla="*/ 1082175685 w 92"/>
              <a:gd name="T109" fmla="*/ 1275123099 h 92"/>
              <a:gd name="T110" fmla="*/ 1288305355 w 92"/>
              <a:gd name="T111" fmla="*/ 1068348559 h 9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92"/>
              <a:gd name="T169" fmla="*/ 0 h 92"/>
              <a:gd name="T170" fmla="*/ 92 w 92"/>
              <a:gd name="T171" fmla="*/ 92 h 92"/>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92" h="92">
                <a:moveTo>
                  <a:pt x="76" y="58"/>
                </a:moveTo>
                <a:cubicBezTo>
                  <a:pt x="78" y="50"/>
                  <a:pt x="78" y="50"/>
                  <a:pt x="78" y="50"/>
                </a:cubicBezTo>
                <a:cubicBezTo>
                  <a:pt x="92" y="42"/>
                  <a:pt x="92" y="42"/>
                  <a:pt x="92" y="42"/>
                </a:cubicBezTo>
                <a:cubicBezTo>
                  <a:pt x="88" y="26"/>
                  <a:pt x="88" y="26"/>
                  <a:pt x="88" y="26"/>
                </a:cubicBezTo>
                <a:cubicBezTo>
                  <a:pt x="72" y="26"/>
                  <a:pt x="72" y="26"/>
                  <a:pt x="72" y="26"/>
                </a:cubicBezTo>
                <a:cubicBezTo>
                  <a:pt x="66" y="20"/>
                  <a:pt x="66" y="20"/>
                  <a:pt x="66" y="20"/>
                </a:cubicBezTo>
                <a:cubicBezTo>
                  <a:pt x="66" y="20"/>
                  <a:pt x="66" y="20"/>
                  <a:pt x="66" y="20"/>
                </a:cubicBezTo>
                <a:cubicBezTo>
                  <a:pt x="66" y="4"/>
                  <a:pt x="66" y="4"/>
                  <a:pt x="66" y="4"/>
                </a:cubicBezTo>
                <a:cubicBezTo>
                  <a:pt x="50" y="0"/>
                  <a:pt x="50" y="0"/>
                  <a:pt x="50" y="0"/>
                </a:cubicBezTo>
                <a:cubicBezTo>
                  <a:pt x="41" y="14"/>
                  <a:pt x="41" y="14"/>
                  <a:pt x="41" y="14"/>
                </a:cubicBezTo>
                <a:cubicBezTo>
                  <a:pt x="33" y="16"/>
                  <a:pt x="33" y="16"/>
                  <a:pt x="33" y="16"/>
                </a:cubicBezTo>
                <a:cubicBezTo>
                  <a:pt x="19" y="8"/>
                  <a:pt x="19" y="8"/>
                  <a:pt x="19" y="8"/>
                </a:cubicBezTo>
                <a:cubicBezTo>
                  <a:pt x="8" y="20"/>
                  <a:pt x="8" y="20"/>
                  <a:pt x="8" y="20"/>
                </a:cubicBezTo>
                <a:cubicBezTo>
                  <a:pt x="16" y="34"/>
                  <a:pt x="16" y="34"/>
                  <a:pt x="16" y="34"/>
                </a:cubicBezTo>
                <a:cubicBezTo>
                  <a:pt x="16" y="34"/>
                  <a:pt x="16" y="34"/>
                  <a:pt x="16" y="34"/>
                </a:cubicBezTo>
                <a:cubicBezTo>
                  <a:pt x="14" y="42"/>
                  <a:pt x="14" y="42"/>
                  <a:pt x="14" y="42"/>
                </a:cubicBezTo>
                <a:cubicBezTo>
                  <a:pt x="0" y="50"/>
                  <a:pt x="0" y="50"/>
                  <a:pt x="0" y="50"/>
                </a:cubicBezTo>
                <a:cubicBezTo>
                  <a:pt x="4" y="66"/>
                  <a:pt x="4" y="66"/>
                  <a:pt x="4" y="66"/>
                </a:cubicBezTo>
                <a:cubicBezTo>
                  <a:pt x="20" y="66"/>
                  <a:pt x="20" y="66"/>
                  <a:pt x="20" y="66"/>
                </a:cubicBezTo>
                <a:cubicBezTo>
                  <a:pt x="20" y="66"/>
                  <a:pt x="20" y="66"/>
                  <a:pt x="20" y="66"/>
                </a:cubicBezTo>
                <a:cubicBezTo>
                  <a:pt x="26" y="72"/>
                  <a:pt x="26" y="72"/>
                  <a:pt x="26" y="72"/>
                </a:cubicBezTo>
                <a:cubicBezTo>
                  <a:pt x="26" y="72"/>
                  <a:pt x="26" y="72"/>
                  <a:pt x="26" y="72"/>
                </a:cubicBezTo>
                <a:cubicBezTo>
                  <a:pt x="26" y="88"/>
                  <a:pt x="26" y="88"/>
                  <a:pt x="26" y="88"/>
                </a:cubicBezTo>
                <a:cubicBezTo>
                  <a:pt x="42" y="92"/>
                  <a:pt x="42" y="92"/>
                  <a:pt x="42" y="92"/>
                </a:cubicBezTo>
                <a:cubicBezTo>
                  <a:pt x="50" y="79"/>
                  <a:pt x="50" y="79"/>
                  <a:pt x="50" y="79"/>
                </a:cubicBezTo>
                <a:cubicBezTo>
                  <a:pt x="58" y="76"/>
                  <a:pt x="58" y="76"/>
                  <a:pt x="58" y="76"/>
                </a:cubicBezTo>
                <a:cubicBezTo>
                  <a:pt x="72" y="84"/>
                  <a:pt x="72" y="84"/>
                  <a:pt x="72" y="84"/>
                </a:cubicBezTo>
                <a:cubicBezTo>
                  <a:pt x="84" y="72"/>
                  <a:pt x="84" y="72"/>
                  <a:pt x="84" y="72"/>
                </a:cubicBezTo>
                <a:cubicBezTo>
                  <a:pt x="76" y="58"/>
                  <a:pt x="76" y="58"/>
                  <a:pt x="76" y="58"/>
                </a:cubicBezTo>
                <a:close/>
                <a:moveTo>
                  <a:pt x="74" y="28"/>
                </a:moveTo>
                <a:cubicBezTo>
                  <a:pt x="86" y="28"/>
                  <a:pt x="86" y="28"/>
                  <a:pt x="86" y="28"/>
                </a:cubicBezTo>
                <a:cubicBezTo>
                  <a:pt x="86" y="28"/>
                  <a:pt x="86" y="28"/>
                  <a:pt x="86" y="28"/>
                </a:cubicBezTo>
                <a:cubicBezTo>
                  <a:pt x="86" y="28"/>
                  <a:pt x="86" y="28"/>
                  <a:pt x="86" y="28"/>
                </a:cubicBezTo>
                <a:cubicBezTo>
                  <a:pt x="86" y="28"/>
                  <a:pt x="86" y="28"/>
                  <a:pt x="86" y="29"/>
                </a:cubicBezTo>
                <a:cubicBezTo>
                  <a:pt x="86" y="29"/>
                  <a:pt x="86" y="29"/>
                  <a:pt x="86" y="29"/>
                </a:cubicBezTo>
                <a:cubicBezTo>
                  <a:pt x="86" y="29"/>
                  <a:pt x="86" y="29"/>
                  <a:pt x="86" y="29"/>
                </a:cubicBezTo>
                <a:cubicBezTo>
                  <a:pt x="86" y="29"/>
                  <a:pt x="86" y="29"/>
                  <a:pt x="86" y="29"/>
                </a:cubicBezTo>
                <a:cubicBezTo>
                  <a:pt x="86" y="29"/>
                  <a:pt x="86" y="29"/>
                  <a:pt x="86" y="29"/>
                </a:cubicBezTo>
                <a:cubicBezTo>
                  <a:pt x="86" y="29"/>
                  <a:pt x="86" y="29"/>
                  <a:pt x="86" y="29"/>
                </a:cubicBezTo>
                <a:cubicBezTo>
                  <a:pt x="86" y="29"/>
                  <a:pt x="86" y="29"/>
                  <a:pt x="86" y="29"/>
                </a:cubicBezTo>
                <a:cubicBezTo>
                  <a:pt x="86" y="29"/>
                  <a:pt x="86" y="29"/>
                  <a:pt x="86" y="29"/>
                </a:cubicBezTo>
                <a:cubicBezTo>
                  <a:pt x="86" y="29"/>
                  <a:pt x="86" y="29"/>
                  <a:pt x="86" y="29"/>
                </a:cubicBezTo>
                <a:cubicBezTo>
                  <a:pt x="86" y="29"/>
                  <a:pt x="86" y="29"/>
                  <a:pt x="86" y="29"/>
                </a:cubicBezTo>
                <a:cubicBezTo>
                  <a:pt x="86" y="29"/>
                  <a:pt x="86" y="29"/>
                  <a:pt x="86" y="29"/>
                </a:cubicBezTo>
                <a:cubicBezTo>
                  <a:pt x="87" y="29"/>
                  <a:pt x="87" y="29"/>
                  <a:pt x="87" y="29"/>
                </a:cubicBezTo>
                <a:cubicBezTo>
                  <a:pt x="90" y="40"/>
                  <a:pt x="90" y="40"/>
                  <a:pt x="90" y="40"/>
                </a:cubicBezTo>
                <a:cubicBezTo>
                  <a:pt x="90" y="40"/>
                  <a:pt x="90" y="40"/>
                  <a:pt x="90" y="40"/>
                </a:cubicBezTo>
                <a:cubicBezTo>
                  <a:pt x="90" y="40"/>
                  <a:pt x="90" y="40"/>
                  <a:pt x="90" y="41"/>
                </a:cubicBezTo>
                <a:cubicBezTo>
                  <a:pt x="90" y="41"/>
                  <a:pt x="90" y="41"/>
                  <a:pt x="90" y="41"/>
                </a:cubicBezTo>
                <a:cubicBezTo>
                  <a:pt x="90" y="41"/>
                  <a:pt x="90" y="41"/>
                  <a:pt x="90" y="41"/>
                </a:cubicBezTo>
                <a:cubicBezTo>
                  <a:pt x="90" y="41"/>
                  <a:pt x="90" y="41"/>
                  <a:pt x="90" y="41"/>
                </a:cubicBezTo>
                <a:cubicBezTo>
                  <a:pt x="90" y="41"/>
                  <a:pt x="90" y="41"/>
                  <a:pt x="90" y="41"/>
                </a:cubicBezTo>
                <a:cubicBezTo>
                  <a:pt x="90" y="41"/>
                  <a:pt x="90" y="41"/>
                  <a:pt x="90" y="41"/>
                </a:cubicBezTo>
                <a:cubicBezTo>
                  <a:pt x="90" y="41"/>
                  <a:pt x="90" y="41"/>
                  <a:pt x="90" y="41"/>
                </a:cubicBezTo>
                <a:cubicBezTo>
                  <a:pt x="90" y="41"/>
                  <a:pt x="89" y="41"/>
                  <a:pt x="89" y="41"/>
                </a:cubicBezTo>
                <a:cubicBezTo>
                  <a:pt x="89" y="41"/>
                  <a:pt x="89" y="41"/>
                  <a:pt x="89" y="41"/>
                </a:cubicBezTo>
                <a:cubicBezTo>
                  <a:pt x="89" y="41"/>
                  <a:pt x="89" y="41"/>
                  <a:pt x="89" y="41"/>
                </a:cubicBezTo>
                <a:cubicBezTo>
                  <a:pt x="89" y="41"/>
                  <a:pt x="89" y="41"/>
                  <a:pt x="89" y="41"/>
                </a:cubicBezTo>
                <a:cubicBezTo>
                  <a:pt x="89" y="41"/>
                  <a:pt x="89" y="41"/>
                  <a:pt x="89" y="41"/>
                </a:cubicBezTo>
                <a:cubicBezTo>
                  <a:pt x="89" y="41"/>
                  <a:pt x="89" y="41"/>
                  <a:pt x="89" y="41"/>
                </a:cubicBezTo>
                <a:cubicBezTo>
                  <a:pt x="79" y="47"/>
                  <a:pt x="79" y="47"/>
                  <a:pt x="79" y="47"/>
                </a:cubicBezTo>
                <a:cubicBezTo>
                  <a:pt x="79" y="47"/>
                  <a:pt x="79" y="47"/>
                  <a:pt x="78" y="47"/>
                </a:cubicBezTo>
                <a:cubicBezTo>
                  <a:pt x="78" y="46"/>
                  <a:pt x="78" y="46"/>
                  <a:pt x="79" y="46"/>
                </a:cubicBezTo>
                <a:cubicBezTo>
                  <a:pt x="88" y="40"/>
                  <a:pt x="88" y="40"/>
                  <a:pt x="88" y="40"/>
                </a:cubicBezTo>
                <a:cubicBezTo>
                  <a:pt x="85" y="30"/>
                  <a:pt x="85" y="30"/>
                  <a:pt x="85" y="30"/>
                </a:cubicBezTo>
                <a:cubicBezTo>
                  <a:pt x="74" y="30"/>
                  <a:pt x="74" y="30"/>
                  <a:pt x="74" y="30"/>
                </a:cubicBezTo>
                <a:cubicBezTo>
                  <a:pt x="74" y="30"/>
                  <a:pt x="74" y="30"/>
                  <a:pt x="74" y="29"/>
                </a:cubicBezTo>
                <a:cubicBezTo>
                  <a:pt x="74" y="29"/>
                  <a:pt x="74" y="28"/>
                  <a:pt x="74" y="28"/>
                </a:cubicBezTo>
                <a:close/>
                <a:moveTo>
                  <a:pt x="41" y="31"/>
                </a:moveTo>
                <a:cubicBezTo>
                  <a:pt x="42" y="32"/>
                  <a:pt x="41" y="33"/>
                  <a:pt x="40" y="33"/>
                </a:cubicBezTo>
                <a:cubicBezTo>
                  <a:pt x="37" y="35"/>
                  <a:pt x="34" y="38"/>
                  <a:pt x="32" y="42"/>
                </a:cubicBezTo>
                <a:cubicBezTo>
                  <a:pt x="32" y="43"/>
                  <a:pt x="31" y="44"/>
                  <a:pt x="31" y="44"/>
                </a:cubicBezTo>
                <a:cubicBezTo>
                  <a:pt x="30" y="43"/>
                  <a:pt x="30" y="42"/>
                  <a:pt x="30" y="41"/>
                </a:cubicBezTo>
                <a:cubicBezTo>
                  <a:pt x="32" y="37"/>
                  <a:pt x="35" y="34"/>
                  <a:pt x="39" y="31"/>
                </a:cubicBezTo>
                <a:cubicBezTo>
                  <a:pt x="40" y="31"/>
                  <a:pt x="41" y="31"/>
                  <a:pt x="41" y="31"/>
                </a:cubicBezTo>
                <a:close/>
                <a:moveTo>
                  <a:pt x="17" y="64"/>
                </a:moveTo>
                <a:cubicBezTo>
                  <a:pt x="6" y="64"/>
                  <a:pt x="6" y="64"/>
                  <a:pt x="6" y="64"/>
                </a:cubicBezTo>
                <a:cubicBezTo>
                  <a:pt x="6" y="64"/>
                  <a:pt x="6" y="64"/>
                  <a:pt x="6" y="64"/>
                </a:cubicBezTo>
                <a:cubicBezTo>
                  <a:pt x="6" y="64"/>
                  <a:pt x="6" y="64"/>
                  <a:pt x="6" y="64"/>
                </a:cubicBezTo>
                <a:cubicBezTo>
                  <a:pt x="6" y="64"/>
                  <a:pt x="6" y="64"/>
                  <a:pt x="6" y="64"/>
                </a:cubicBezTo>
                <a:cubicBezTo>
                  <a:pt x="6" y="64"/>
                  <a:pt x="6" y="64"/>
                  <a:pt x="6" y="64"/>
                </a:cubicBezTo>
                <a:cubicBezTo>
                  <a:pt x="6" y="64"/>
                  <a:pt x="6" y="64"/>
                  <a:pt x="6" y="64"/>
                </a:cubicBezTo>
                <a:cubicBezTo>
                  <a:pt x="6" y="64"/>
                  <a:pt x="6" y="64"/>
                  <a:pt x="6" y="64"/>
                </a:cubicBezTo>
                <a:cubicBezTo>
                  <a:pt x="5" y="64"/>
                  <a:pt x="5" y="64"/>
                  <a:pt x="5" y="64"/>
                </a:cubicBezTo>
                <a:cubicBezTo>
                  <a:pt x="5" y="64"/>
                  <a:pt x="5" y="64"/>
                  <a:pt x="5" y="64"/>
                </a:cubicBezTo>
                <a:cubicBezTo>
                  <a:pt x="5" y="64"/>
                  <a:pt x="5" y="64"/>
                  <a:pt x="5" y="63"/>
                </a:cubicBezTo>
                <a:cubicBezTo>
                  <a:pt x="5" y="63"/>
                  <a:pt x="5" y="63"/>
                  <a:pt x="5" y="63"/>
                </a:cubicBezTo>
                <a:cubicBezTo>
                  <a:pt x="5" y="63"/>
                  <a:pt x="5" y="63"/>
                  <a:pt x="5" y="63"/>
                </a:cubicBezTo>
                <a:cubicBezTo>
                  <a:pt x="5" y="63"/>
                  <a:pt x="5" y="63"/>
                  <a:pt x="5" y="63"/>
                </a:cubicBezTo>
                <a:cubicBezTo>
                  <a:pt x="5" y="63"/>
                  <a:pt x="5" y="63"/>
                  <a:pt x="5" y="63"/>
                </a:cubicBezTo>
                <a:cubicBezTo>
                  <a:pt x="5" y="63"/>
                  <a:pt x="5" y="63"/>
                  <a:pt x="5" y="63"/>
                </a:cubicBezTo>
                <a:cubicBezTo>
                  <a:pt x="2" y="52"/>
                  <a:pt x="2" y="52"/>
                  <a:pt x="2" y="52"/>
                </a:cubicBezTo>
                <a:cubicBezTo>
                  <a:pt x="2" y="52"/>
                  <a:pt x="2" y="52"/>
                  <a:pt x="2" y="52"/>
                </a:cubicBezTo>
                <a:cubicBezTo>
                  <a:pt x="2" y="52"/>
                  <a:pt x="2" y="52"/>
                  <a:pt x="2" y="52"/>
                </a:cubicBezTo>
                <a:cubicBezTo>
                  <a:pt x="2" y="52"/>
                  <a:pt x="2" y="52"/>
                  <a:pt x="2" y="52"/>
                </a:cubicBezTo>
                <a:cubicBezTo>
                  <a:pt x="2" y="52"/>
                  <a:pt x="2" y="52"/>
                  <a:pt x="2" y="52"/>
                </a:cubicBezTo>
                <a:cubicBezTo>
                  <a:pt x="2" y="52"/>
                  <a:pt x="2" y="52"/>
                  <a:pt x="2" y="51"/>
                </a:cubicBezTo>
                <a:cubicBezTo>
                  <a:pt x="2" y="51"/>
                  <a:pt x="2" y="51"/>
                  <a:pt x="2" y="51"/>
                </a:cubicBezTo>
                <a:cubicBezTo>
                  <a:pt x="2" y="51"/>
                  <a:pt x="2" y="51"/>
                  <a:pt x="2" y="51"/>
                </a:cubicBezTo>
                <a:cubicBezTo>
                  <a:pt x="2" y="51"/>
                  <a:pt x="2" y="51"/>
                  <a:pt x="2" y="51"/>
                </a:cubicBezTo>
                <a:cubicBezTo>
                  <a:pt x="2" y="51"/>
                  <a:pt x="2" y="51"/>
                  <a:pt x="2" y="51"/>
                </a:cubicBezTo>
                <a:cubicBezTo>
                  <a:pt x="2" y="51"/>
                  <a:pt x="2" y="51"/>
                  <a:pt x="2" y="51"/>
                </a:cubicBezTo>
                <a:cubicBezTo>
                  <a:pt x="2" y="51"/>
                  <a:pt x="2" y="51"/>
                  <a:pt x="2" y="51"/>
                </a:cubicBezTo>
                <a:cubicBezTo>
                  <a:pt x="2" y="51"/>
                  <a:pt x="2" y="51"/>
                  <a:pt x="2" y="51"/>
                </a:cubicBezTo>
                <a:cubicBezTo>
                  <a:pt x="2" y="51"/>
                  <a:pt x="2" y="51"/>
                  <a:pt x="2" y="51"/>
                </a:cubicBezTo>
                <a:cubicBezTo>
                  <a:pt x="2" y="51"/>
                  <a:pt x="2" y="51"/>
                  <a:pt x="2" y="51"/>
                </a:cubicBezTo>
                <a:cubicBezTo>
                  <a:pt x="12" y="45"/>
                  <a:pt x="12" y="45"/>
                  <a:pt x="12" y="45"/>
                </a:cubicBezTo>
                <a:cubicBezTo>
                  <a:pt x="13" y="45"/>
                  <a:pt x="13" y="45"/>
                  <a:pt x="13" y="45"/>
                </a:cubicBezTo>
                <a:cubicBezTo>
                  <a:pt x="14" y="46"/>
                  <a:pt x="13" y="46"/>
                  <a:pt x="13" y="47"/>
                </a:cubicBezTo>
                <a:cubicBezTo>
                  <a:pt x="4" y="52"/>
                  <a:pt x="4" y="52"/>
                  <a:pt x="4" y="52"/>
                </a:cubicBezTo>
                <a:cubicBezTo>
                  <a:pt x="7" y="62"/>
                  <a:pt x="7" y="62"/>
                  <a:pt x="7" y="62"/>
                </a:cubicBezTo>
                <a:cubicBezTo>
                  <a:pt x="17" y="62"/>
                  <a:pt x="17" y="62"/>
                  <a:pt x="17" y="62"/>
                </a:cubicBezTo>
                <a:cubicBezTo>
                  <a:pt x="18" y="62"/>
                  <a:pt x="18" y="63"/>
                  <a:pt x="18" y="63"/>
                </a:cubicBezTo>
                <a:cubicBezTo>
                  <a:pt x="18" y="63"/>
                  <a:pt x="18" y="64"/>
                  <a:pt x="17" y="64"/>
                </a:cubicBezTo>
                <a:close/>
                <a:moveTo>
                  <a:pt x="20" y="13"/>
                </a:moveTo>
                <a:cubicBezTo>
                  <a:pt x="12" y="20"/>
                  <a:pt x="12" y="20"/>
                  <a:pt x="12" y="20"/>
                </a:cubicBezTo>
                <a:cubicBezTo>
                  <a:pt x="18" y="29"/>
                  <a:pt x="18" y="29"/>
                  <a:pt x="18" y="29"/>
                </a:cubicBezTo>
                <a:cubicBezTo>
                  <a:pt x="18" y="30"/>
                  <a:pt x="18" y="30"/>
                  <a:pt x="17" y="31"/>
                </a:cubicBezTo>
                <a:cubicBezTo>
                  <a:pt x="17" y="31"/>
                  <a:pt x="16" y="31"/>
                  <a:pt x="16" y="3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19"/>
                  <a:pt x="11" y="19"/>
                </a:cubicBezTo>
                <a:cubicBezTo>
                  <a:pt x="11" y="19"/>
                  <a:pt x="11" y="19"/>
                  <a:pt x="11" y="19"/>
                </a:cubicBezTo>
                <a:cubicBezTo>
                  <a:pt x="19" y="11"/>
                  <a:pt x="19" y="11"/>
                  <a:pt x="19" y="11"/>
                </a:cubicBezTo>
                <a:cubicBezTo>
                  <a:pt x="19" y="11"/>
                  <a:pt x="19" y="11"/>
                  <a:pt x="19" y="11"/>
                </a:cubicBezTo>
                <a:cubicBezTo>
                  <a:pt x="19" y="11"/>
                  <a:pt x="19" y="11"/>
                  <a:pt x="19" y="11"/>
                </a:cubicBezTo>
                <a:cubicBezTo>
                  <a:pt x="19" y="11"/>
                  <a:pt x="19" y="11"/>
                  <a:pt x="19" y="11"/>
                </a:cubicBezTo>
                <a:cubicBezTo>
                  <a:pt x="19" y="11"/>
                  <a:pt x="19" y="11"/>
                  <a:pt x="19" y="11"/>
                </a:cubicBezTo>
                <a:cubicBezTo>
                  <a:pt x="19" y="11"/>
                  <a:pt x="19" y="11"/>
                  <a:pt x="19" y="11"/>
                </a:cubicBezTo>
                <a:cubicBezTo>
                  <a:pt x="19" y="11"/>
                  <a:pt x="19" y="11"/>
                  <a:pt x="19" y="11"/>
                </a:cubicBezTo>
                <a:cubicBezTo>
                  <a:pt x="19" y="11"/>
                  <a:pt x="19" y="11"/>
                  <a:pt x="19" y="11"/>
                </a:cubicBezTo>
                <a:cubicBezTo>
                  <a:pt x="19" y="11"/>
                  <a:pt x="20" y="11"/>
                  <a:pt x="20" y="11"/>
                </a:cubicBezTo>
                <a:cubicBezTo>
                  <a:pt x="20" y="11"/>
                  <a:pt x="20" y="11"/>
                  <a:pt x="20" y="11"/>
                </a:cubicBezTo>
                <a:cubicBezTo>
                  <a:pt x="20" y="11"/>
                  <a:pt x="20" y="11"/>
                  <a:pt x="20" y="11"/>
                </a:cubicBezTo>
                <a:cubicBezTo>
                  <a:pt x="20" y="11"/>
                  <a:pt x="20" y="11"/>
                  <a:pt x="20" y="11"/>
                </a:cubicBezTo>
                <a:cubicBezTo>
                  <a:pt x="20" y="11"/>
                  <a:pt x="20" y="11"/>
                  <a:pt x="20" y="11"/>
                </a:cubicBezTo>
                <a:cubicBezTo>
                  <a:pt x="20" y="11"/>
                  <a:pt x="20" y="11"/>
                  <a:pt x="20" y="11"/>
                </a:cubicBezTo>
                <a:cubicBezTo>
                  <a:pt x="20" y="11"/>
                  <a:pt x="20" y="11"/>
                  <a:pt x="20" y="11"/>
                </a:cubicBezTo>
                <a:cubicBezTo>
                  <a:pt x="30" y="17"/>
                  <a:pt x="30" y="17"/>
                  <a:pt x="30" y="17"/>
                </a:cubicBezTo>
                <a:cubicBezTo>
                  <a:pt x="30" y="17"/>
                  <a:pt x="30" y="17"/>
                  <a:pt x="30" y="18"/>
                </a:cubicBezTo>
                <a:cubicBezTo>
                  <a:pt x="30" y="18"/>
                  <a:pt x="29" y="18"/>
                  <a:pt x="29" y="18"/>
                </a:cubicBezTo>
                <a:lnTo>
                  <a:pt x="20" y="13"/>
                </a:lnTo>
                <a:close/>
                <a:moveTo>
                  <a:pt x="26" y="40"/>
                </a:moveTo>
                <a:cubicBezTo>
                  <a:pt x="25" y="41"/>
                  <a:pt x="25" y="42"/>
                  <a:pt x="24" y="42"/>
                </a:cubicBezTo>
                <a:cubicBezTo>
                  <a:pt x="23" y="42"/>
                  <a:pt x="23" y="41"/>
                  <a:pt x="24" y="40"/>
                </a:cubicBezTo>
                <a:cubicBezTo>
                  <a:pt x="26" y="33"/>
                  <a:pt x="30" y="28"/>
                  <a:pt x="36" y="25"/>
                </a:cubicBezTo>
                <a:cubicBezTo>
                  <a:pt x="37" y="24"/>
                  <a:pt x="38" y="24"/>
                  <a:pt x="39" y="25"/>
                </a:cubicBezTo>
                <a:cubicBezTo>
                  <a:pt x="39" y="26"/>
                  <a:pt x="38" y="26"/>
                  <a:pt x="37" y="27"/>
                </a:cubicBezTo>
                <a:cubicBezTo>
                  <a:pt x="32" y="30"/>
                  <a:pt x="28" y="34"/>
                  <a:pt x="26" y="40"/>
                </a:cubicBezTo>
                <a:close/>
                <a:moveTo>
                  <a:pt x="47" y="80"/>
                </a:moveTo>
                <a:cubicBezTo>
                  <a:pt x="41" y="90"/>
                  <a:pt x="41" y="90"/>
                  <a:pt x="41" y="90"/>
                </a:cubicBezTo>
                <a:cubicBezTo>
                  <a:pt x="41" y="90"/>
                  <a:pt x="41" y="90"/>
                  <a:pt x="41" y="90"/>
                </a:cubicBezTo>
                <a:cubicBezTo>
                  <a:pt x="41" y="90"/>
                  <a:pt x="41" y="90"/>
                  <a:pt x="41" y="90"/>
                </a:cubicBezTo>
                <a:cubicBezTo>
                  <a:pt x="41" y="90"/>
                  <a:pt x="41" y="90"/>
                  <a:pt x="41" y="90"/>
                </a:cubicBezTo>
                <a:cubicBezTo>
                  <a:pt x="41" y="90"/>
                  <a:pt x="41" y="90"/>
                  <a:pt x="41" y="90"/>
                </a:cubicBezTo>
                <a:cubicBezTo>
                  <a:pt x="41" y="90"/>
                  <a:pt x="41" y="90"/>
                  <a:pt x="41" y="90"/>
                </a:cubicBezTo>
                <a:cubicBezTo>
                  <a:pt x="41" y="90"/>
                  <a:pt x="41" y="90"/>
                  <a:pt x="41" y="90"/>
                </a:cubicBezTo>
                <a:cubicBezTo>
                  <a:pt x="41" y="90"/>
                  <a:pt x="41" y="90"/>
                  <a:pt x="41" y="90"/>
                </a:cubicBezTo>
                <a:cubicBezTo>
                  <a:pt x="41" y="90"/>
                  <a:pt x="41" y="90"/>
                  <a:pt x="41" y="90"/>
                </a:cubicBezTo>
                <a:cubicBezTo>
                  <a:pt x="41" y="90"/>
                  <a:pt x="41" y="90"/>
                  <a:pt x="41" y="90"/>
                </a:cubicBezTo>
                <a:cubicBezTo>
                  <a:pt x="41" y="90"/>
                  <a:pt x="41" y="90"/>
                  <a:pt x="41" y="90"/>
                </a:cubicBezTo>
                <a:cubicBezTo>
                  <a:pt x="41" y="90"/>
                  <a:pt x="41" y="90"/>
                  <a:pt x="40" y="90"/>
                </a:cubicBezTo>
                <a:cubicBezTo>
                  <a:pt x="40" y="90"/>
                  <a:pt x="40" y="90"/>
                  <a:pt x="40" y="90"/>
                </a:cubicBezTo>
                <a:cubicBezTo>
                  <a:pt x="40" y="90"/>
                  <a:pt x="40" y="90"/>
                  <a:pt x="40" y="90"/>
                </a:cubicBezTo>
                <a:cubicBezTo>
                  <a:pt x="40" y="90"/>
                  <a:pt x="40" y="90"/>
                  <a:pt x="40" y="90"/>
                </a:cubicBezTo>
                <a:cubicBezTo>
                  <a:pt x="29" y="87"/>
                  <a:pt x="29" y="87"/>
                  <a:pt x="29" y="87"/>
                </a:cubicBezTo>
                <a:cubicBezTo>
                  <a:pt x="29" y="87"/>
                  <a:pt x="29" y="87"/>
                  <a:pt x="29" y="87"/>
                </a:cubicBezTo>
                <a:cubicBezTo>
                  <a:pt x="29" y="87"/>
                  <a:pt x="29" y="87"/>
                  <a:pt x="29" y="87"/>
                </a:cubicBezTo>
                <a:cubicBezTo>
                  <a:pt x="29" y="87"/>
                  <a:pt x="29" y="87"/>
                  <a:pt x="29" y="87"/>
                </a:cubicBezTo>
                <a:cubicBezTo>
                  <a:pt x="29" y="87"/>
                  <a:pt x="29" y="87"/>
                  <a:pt x="29" y="87"/>
                </a:cubicBezTo>
                <a:cubicBezTo>
                  <a:pt x="29" y="87"/>
                  <a:pt x="29" y="87"/>
                  <a:pt x="29" y="87"/>
                </a:cubicBezTo>
                <a:cubicBezTo>
                  <a:pt x="29" y="87"/>
                  <a:pt x="29" y="87"/>
                  <a:pt x="29" y="87"/>
                </a:cubicBezTo>
                <a:cubicBezTo>
                  <a:pt x="29" y="87"/>
                  <a:pt x="29" y="87"/>
                  <a:pt x="29" y="87"/>
                </a:cubicBezTo>
                <a:cubicBezTo>
                  <a:pt x="29" y="87"/>
                  <a:pt x="29" y="87"/>
                  <a:pt x="28" y="87"/>
                </a:cubicBezTo>
                <a:cubicBezTo>
                  <a:pt x="28" y="87"/>
                  <a:pt x="28" y="86"/>
                  <a:pt x="28" y="86"/>
                </a:cubicBezTo>
                <a:cubicBezTo>
                  <a:pt x="28" y="86"/>
                  <a:pt x="28" y="86"/>
                  <a:pt x="28" y="86"/>
                </a:cubicBezTo>
                <a:cubicBezTo>
                  <a:pt x="28" y="86"/>
                  <a:pt x="28" y="86"/>
                  <a:pt x="28" y="86"/>
                </a:cubicBezTo>
                <a:cubicBezTo>
                  <a:pt x="28" y="86"/>
                  <a:pt x="28" y="86"/>
                  <a:pt x="28" y="86"/>
                </a:cubicBezTo>
                <a:cubicBezTo>
                  <a:pt x="28" y="86"/>
                  <a:pt x="28" y="86"/>
                  <a:pt x="28" y="86"/>
                </a:cubicBezTo>
                <a:cubicBezTo>
                  <a:pt x="28" y="86"/>
                  <a:pt x="28" y="86"/>
                  <a:pt x="28" y="86"/>
                </a:cubicBezTo>
                <a:cubicBezTo>
                  <a:pt x="28" y="75"/>
                  <a:pt x="28" y="75"/>
                  <a:pt x="28" y="75"/>
                </a:cubicBezTo>
                <a:cubicBezTo>
                  <a:pt x="28" y="74"/>
                  <a:pt x="29" y="74"/>
                  <a:pt x="29" y="74"/>
                </a:cubicBezTo>
                <a:cubicBezTo>
                  <a:pt x="29" y="74"/>
                  <a:pt x="30" y="74"/>
                  <a:pt x="30" y="75"/>
                </a:cubicBezTo>
                <a:cubicBezTo>
                  <a:pt x="30" y="86"/>
                  <a:pt x="30" y="86"/>
                  <a:pt x="30" y="86"/>
                </a:cubicBezTo>
                <a:cubicBezTo>
                  <a:pt x="40" y="88"/>
                  <a:pt x="40" y="88"/>
                  <a:pt x="40" y="88"/>
                </a:cubicBezTo>
                <a:cubicBezTo>
                  <a:pt x="46" y="79"/>
                  <a:pt x="46" y="79"/>
                  <a:pt x="46" y="79"/>
                </a:cubicBezTo>
                <a:cubicBezTo>
                  <a:pt x="46" y="79"/>
                  <a:pt x="46" y="78"/>
                  <a:pt x="47" y="79"/>
                </a:cubicBezTo>
                <a:cubicBezTo>
                  <a:pt x="47" y="79"/>
                  <a:pt x="47" y="79"/>
                  <a:pt x="47" y="80"/>
                </a:cubicBezTo>
                <a:close/>
                <a:moveTo>
                  <a:pt x="48" y="54"/>
                </a:moveTo>
                <a:cubicBezTo>
                  <a:pt x="44" y="55"/>
                  <a:pt x="39" y="53"/>
                  <a:pt x="38" y="48"/>
                </a:cubicBezTo>
                <a:cubicBezTo>
                  <a:pt x="37" y="44"/>
                  <a:pt x="39" y="39"/>
                  <a:pt x="44" y="38"/>
                </a:cubicBezTo>
                <a:cubicBezTo>
                  <a:pt x="48" y="37"/>
                  <a:pt x="53" y="39"/>
                  <a:pt x="54" y="44"/>
                </a:cubicBezTo>
                <a:cubicBezTo>
                  <a:pt x="55" y="48"/>
                  <a:pt x="52" y="53"/>
                  <a:pt x="48" y="54"/>
                </a:cubicBezTo>
                <a:close/>
                <a:moveTo>
                  <a:pt x="52" y="4"/>
                </a:moveTo>
                <a:cubicBezTo>
                  <a:pt x="46" y="13"/>
                  <a:pt x="46" y="13"/>
                  <a:pt x="46" y="13"/>
                </a:cubicBezTo>
                <a:cubicBezTo>
                  <a:pt x="46" y="14"/>
                  <a:pt x="45" y="14"/>
                  <a:pt x="45" y="14"/>
                </a:cubicBezTo>
                <a:cubicBezTo>
                  <a:pt x="45" y="13"/>
                  <a:pt x="45" y="13"/>
                  <a:pt x="45" y="12"/>
                </a:cubicBezTo>
                <a:cubicBezTo>
                  <a:pt x="51" y="3"/>
                  <a:pt x="51" y="3"/>
                  <a:pt x="51" y="3"/>
                </a:cubicBezTo>
                <a:cubicBezTo>
                  <a:pt x="51" y="3"/>
                  <a:pt x="51" y="3"/>
                  <a:pt x="51" y="3"/>
                </a:cubicBezTo>
                <a:cubicBezTo>
                  <a:pt x="51" y="3"/>
                  <a:pt x="51" y="3"/>
                  <a:pt x="51" y="3"/>
                </a:cubicBezTo>
                <a:cubicBezTo>
                  <a:pt x="51" y="3"/>
                  <a:pt x="51" y="3"/>
                  <a:pt x="51" y="3"/>
                </a:cubicBezTo>
                <a:cubicBezTo>
                  <a:pt x="51" y="3"/>
                  <a:pt x="51" y="3"/>
                  <a:pt x="51" y="3"/>
                </a:cubicBezTo>
                <a:cubicBezTo>
                  <a:pt x="51" y="2"/>
                  <a:pt x="51" y="2"/>
                  <a:pt x="51" y="2"/>
                </a:cubicBezTo>
                <a:cubicBezTo>
                  <a:pt x="51" y="2"/>
                  <a:pt x="51" y="2"/>
                  <a:pt x="51" y="2"/>
                </a:cubicBezTo>
                <a:cubicBezTo>
                  <a:pt x="51" y="2"/>
                  <a:pt x="51" y="2"/>
                  <a:pt x="51" y="2"/>
                </a:cubicBezTo>
                <a:cubicBezTo>
                  <a:pt x="51" y="2"/>
                  <a:pt x="51" y="2"/>
                  <a:pt x="51" y="2"/>
                </a:cubicBezTo>
                <a:cubicBezTo>
                  <a:pt x="51" y="2"/>
                  <a:pt x="51" y="2"/>
                  <a:pt x="51" y="2"/>
                </a:cubicBezTo>
                <a:cubicBezTo>
                  <a:pt x="51" y="2"/>
                  <a:pt x="51" y="2"/>
                  <a:pt x="51" y="2"/>
                </a:cubicBezTo>
                <a:cubicBezTo>
                  <a:pt x="51" y="2"/>
                  <a:pt x="51" y="2"/>
                  <a:pt x="51" y="2"/>
                </a:cubicBezTo>
                <a:cubicBezTo>
                  <a:pt x="51" y="2"/>
                  <a:pt x="51" y="2"/>
                  <a:pt x="51" y="2"/>
                </a:cubicBezTo>
                <a:cubicBezTo>
                  <a:pt x="51" y="2"/>
                  <a:pt x="51" y="2"/>
                  <a:pt x="51" y="2"/>
                </a:cubicBezTo>
                <a:cubicBezTo>
                  <a:pt x="51" y="2"/>
                  <a:pt x="51" y="2"/>
                  <a:pt x="51" y="2"/>
                </a:cubicBezTo>
                <a:cubicBezTo>
                  <a:pt x="63" y="5"/>
                  <a:pt x="63" y="5"/>
                  <a:pt x="63" y="5"/>
                </a:cubicBezTo>
                <a:cubicBezTo>
                  <a:pt x="63" y="5"/>
                  <a:pt x="63" y="5"/>
                  <a:pt x="63" y="5"/>
                </a:cubicBezTo>
                <a:cubicBezTo>
                  <a:pt x="63" y="5"/>
                  <a:pt x="63" y="5"/>
                  <a:pt x="63" y="5"/>
                </a:cubicBezTo>
                <a:cubicBezTo>
                  <a:pt x="63" y="5"/>
                  <a:pt x="63" y="5"/>
                  <a:pt x="63" y="5"/>
                </a:cubicBezTo>
                <a:cubicBezTo>
                  <a:pt x="63" y="5"/>
                  <a:pt x="63" y="5"/>
                  <a:pt x="63" y="5"/>
                </a:cubicBezTo>
                <a:cubicBezTo>
                  <a:pt x="63" y="6"/>
                  <a:pt x="63" y="6"/>
                  <a:pt x="63" y="6"/>
                </a:cubicBezTo>
                <a:cubicBezTo>
                  <a:pt x="63" y="6"/>
                  <a:pt x="63" y="6"/>
                  <a:pt x="63" y="6"/>
                </a:cubicBezTo>
                <a:cubicBezTo>
                  <a:pt x="63" y="6"/>
                  <a:pt x="63" y="6"/>
                  <a:pt x="63" y="6"/>
                </a:cubicBezTo>
                <a:cubicBezTo>
                  <a:pt x="63" y="6"/>
                  <a:pt x="63" y="6"/>
                  <a:pt x="63" y="6"/>
                </a:cubicBezTo>
                <a:cubicBezTo>
                  <a:pt x="63" y="6"/>
                  <a:pt x="63" y="6"/>
                  <a:pt x="63" y="6"/>
                </a:cubicBezTo>
                <a:cubicBezTo>
                  <a:pt x="63" y="6"/>
                  <a:pt x="63" y="6"/>
                  <a:pt x="63" y="6"/>
                </a:cubicBezTo>
                <a:cubicBezTo>
                  <a:pt x="63" y="6"/>
                  <a:pt x="63" y="6"/>
                  <a:pt x="63" y="6"/>
                </a:cubicBezTo>
                <a:cubicBezTo>
                  <a:pt x="63" y="6"/>
                  <a:pt x="63" y="6"/>
                  <a:pt x="63" y="6"/>
                </a:cubicBezTo>
                <a:cubicBezTo>
                  <a:pt x="63" y="6"/>
                  <a:pt x="63" y="6"/>
                  <a:pt x="63" y="6"/>
                </a:cubicBezTo>
                <a:cubicBezTo>
                  <a:pt x="63" y="6"/>
                  <a:pt x="63" y="6"/>
                  <a:pt x="63" y="6"/>
                </a:cubicBezTo>
                <a:cubicBezTo>
                  <a:pt x="63" y="17"/>
                  <a:pt x="63" y="17"/>
                  <a:pt x="63" y="17"/>
                </a:cubicBezTo>
                <a:cubicBezTo>
                  <a:pt x="63" y="18"/>
                  <a:pt x="63" y="18"/>
                  <a:pt x="63" y="18"/>
                </a:cubicBezTo>
                <a:cubicBezTo>
                  <a:pt x="62" y="18"/>
                  <a:pt x="62" y="18"/>
                  <a:pt x="62" y="17"/>
                </a:cubicBezTo>
                <a:cubicBezTo>
                  <a:pt x="62" y="7"/>
                  <a:pt x="62" y="7"/>
                  <a:pt x="62" y="7"/>
                </a:cubicBezTo>
                <a:lnTo>
                  <a:pt x="52" y="4"/>
                </a:lnTo>
                <a:close/>
                <a:moveTo>
                  <a:pt x="81" y="72"/>
                </a:moveTo>
                <a:cubicBezTo>
                  <a:pt x="81" y="72"/>
                  <a:pt x="81" y="72"/>
                  <a:pt x="81" y="72"/>
                </a:cubicBezTo>
                <a:cubicBezTo>
                  <a:pt x="81" y="72"/>
                  <a:pt x="81" y="72"/>
                  <a:pt x="81" y="72"/>
                </a:cubicBezTo>
                <a:cubicBezTo>
                  <a:pt x="81" y="72"/>
                  <a:pt x="81" y="72"/>
                  <a:pt x="81" y="72"/>
                </a:cubicBezTo>
                <a:cubicBezTo>
                  <a:pt x="81" y="72"/>
                  <a:pt x="81" y="72"/>
                  <a:pt x="81" y="72"/>
                </a:cubicBezTo>
                <a:cubicBezTo>
                  <a:pt x="81" y="72"/>
                  <a:pt x="81" y="72"/>
                  <a:pt x="81" y="72"/>
                </a:cubicBezTo>
                <a:cubicBezTo>
                  <a:pt x="81" y="72"/>
                  <a:pt x="81" y="72"/>
                  <a:pt x="81" y="72"/>
                </a:cubicBezTo>
                <a:cubicBezTo>
                  <a:pt x="81" y="72"/>
                  <a:pt x="81" y="72"/>
                  <a:pt x="81" y="72"/>
                </a:cubicBezTo>
                <a:cubicBezTo>
                  <a:pt x="81" y="72"/>
                  <a:pt x="81" y="72"/>
                  <a:pt x="81" y="73"/>
                </a:cubicBezTo>
                <a:cubicBezTo>
                  <a:pt x="81" y="73"/>
                  <a:pt x="81" y="73"/>
                  <a:pt x="81" y="73"/>
                </a:cubicBezTo>
                <a:cubicBezTo>
                  <a:pt x="81" y="73"/>
                  <a:pt x="81" y="73"/>
                  <a:pt x="81" y="73"/>
                </a:cubicBezTo>
                <a:cubicBezTo>
                  <a:pt x="81" y="73"/>
                  <a:pt x="81" y="73"/>
                  <a:pt x="81" y="73"/>
                </a:cubicBezTo>
                <a:cubicBezTo>
                  <a:pt x="81" y="73"/>
                  <a:pt x="81" y="73"/>
                  <a:pt x="81" y="73"/>
                </a:cubicBezTo>
                <a:cubicBezTo>
                  <a:pt x="81" y="73"/>
                  <a:pt x="81" y="73"/>
                  <a:pt x="81" y="73"/>
                </a:cubicBezTo>
                <a:cubicBezTo>
                  <a:pt x="73" y="81"/>
                  <a:pt x="73" y="81"/>
                  <a:pt x="73" y="81"/>
                </a:cubicBezTo>
                <a:cubicBezTo>
                  <a:pt x="73" y="81"/>
                  <a:pt x="73" y="81"/>
                  <a:pt x="73" y="81"/>
                </a:cubicBezTo>
                <a:cubicBezTo>
                  <a:pt x="73" y="81"/>
                  <a:pt x="73" y="81"/>
                  <a:pt x="73" y="81"/>
                </a:cubicBezTo>
                <a:cubicBezTo>
                  <a:pt x="73" y="81"/>
                  <a:pt x="73" y="81"/>
                  <a:pt x="73" y="81"/>
                </a:cubicBezTo>
                <a:cubicBezTo>
                  <a:pt x="72" y="81"/>
                  <a:pt x="72" y="81"/>
                  <a:pt x="72" y="81"/>
                </a:cubicBezTo>
                <a:cubicBezTo>
                  <a:pt x="72" y="81"/>
                  <a:pt x="72" y="81"/>
                  <a:pt x="72" y="81"/>
                </a:cubicBezTo>
                <a:cubicBezTo>
                  <a:pt x="72" y="81"/>
                  <a:pt x="72" y="81"/>
                  <a:pt x="72" y="81"/>
                </a:cubicBezTo>
                <a:cubicBezTo>
                  <a:pt x="72" y="81"/>
                  <a:pt x="72" y="81"/>
                  <a:pt x="72" y="81"/>
                </a:cubicBezTo>
                <a:cubicBezTo>
                  <a:pt x="72" y="81"/>
                  <a:pt x="72" y="81"/>
                  <a:pt x="72" y="81"/>
                </a:cubicBezTo>
                <a:cubicBezTo>
                  <a:pt x="72" y="81"/>
                  <a:pt x="72" y="81"/>
                  <a:pt x="72" y="81"/>
                </a:cubicBezTo>
                <a:cubicBezTo>
                  <a:pt x="72" y="81"/>
                  <a:pt x="72" y="81"/>
                  <a:pt x="72" y="81"/>
                </a:cubicBezTo>
                <a:cubicBezTo>
                  <a:pt x="72" y="81"/>
                  <a:pt x="72" y="81"/>
                  <a:pt x="72" y="81"/>
                </a:cubicBezTo>
                <a:cubicBezTo>
                  <a:pt x="72" y="81"/>
                  <a:pt x="72" y="81"/>
                  <a:pt x="72" y="81"/>
                </a:cubicBezTo>
                <a:cubicBezTo>
                  <a:pt x="72" y="81"/>
                  <a:pt x="72" y="81"/>
                  <a:pt x="72" y="81"/>
                </a:cubicBezTo>
                <a:cubicBezTo>
                  <a:pt x="72" y="81"/>
                  <a:pt x="72" y="81"/>
                  <a:pt x="72" y="81"/>
                </a:cubicBezTo>
                <a:cubicBezTo>
                  <a:pt x="62" y="76"/>
                  <a:pt x="62" y="76"/>
                  <a:pt x="62" y="76"/>
                </a:cubicBezTo>
                <a:cubicBezTo>
                  <a:pt x="61" y="75"/>
                  <a:pt x="61" y="75"/>
                  <a:pt x="62" y="75"/>
                </a:cubicBezTo>
                <a:cubicBezTo>
                  <a:pt x="62" y="74"/>
                  <a:pt x="62" y="74"/>
                  <a:pt x="63" y="74"/>
                </a:cubicBezTo>
                <a:cubicBezTo>
                  <a:pt x="72" y="80"/>
                  <a:pt x="72" y="80"/>
                  <a:pt x="72" y="80"/>
                </a:cubicBezTo>
                <a:cubicBezTo>
                  <a:pt x="79" y="72"/>
                  <a:pt x="79" y="72"/>
                  <a:pt x="79" y="72"/>
                </a:cubicBezTo>
                <a:cubicBezTo>
                  <a:pt x="74" y="63"/>
                  <a:pt x="74" y="63"/>
                  <a:pt x="74" y="63"/>
                </a:cubicBezTo>
                <a:cubicBezTo>
                  <a:pt x="74" y="62"/>
                  <a:pt x="74" y="62"/>
                  <a:pt x="74" y="62"/>
                </a:cubicBezTo>
                <a:cubicBezTo>
                  <a:pt x="75" y="61"/>
                  <a:pt x="75" y="62"/>
                  <a:pt x="75" y="62"/>
                </a:cubicBezTo>
                <a:cubicBezTo>
                  <a:pt x="81" y="72"/>
                  <a:pt x="81" y="72"/>
                  <a:pt x="81" y="72"/>
                </a:cubicBezTo>
                <a:cubicBezTo>
                  <a:pt x="81" y="72"/>
                  <a:pt x="81" y="72"/>
                  <a:pt x="81" y="72"/>
                </a:cubicBezTo>
                <a:close/>
              </a:path>
            </a:pathLst>
          </a:custGeom>
          <a:solidFill>
            <a:srgbClr val="0F3D4C"/>
          </a:solidFill>
          <a:ln w="9525">
            <a:noFill/>
            <a:round/>
            <a:headEnd/>
            <a:tailEnd/>
          </a:ln>
        </p:spPr>
        <p:txBody>
          <a:bodyPr/>
          <a:lstStyle/>
          <a:p>
            <a:endParaRPr lang="zh-CN" altLang="en-US"/>
          </a:p>
        </p:txBody>
      </p:sp>
      <p:sp>
        <p:nvSpPr>
          <p:cNvPr id="80903" name="Freeform 501"/>
          <p:cNvSpPr>
            <a:spLocks noEditPoints="1"/>
          </p:cNvSpPr>
          <p:nvPr/>
        </p:nvSpPr>
        <p:spPr bwMode="auto">
          <a:xfrm>
            <a:off x="768790" y="4293194"/>
            <a:ext cx="287271" cy="287271"/>
          </a:xfrm>
          <a:custGeom>
            <a:avLst/>
            <a:gdLst>
              <a:gd name="T0" fmla="*/ 1236772155 w 92"/>
              <a:gd name="T1" fmla="*/ 448015351 h 92"/>
              <a:gd name="T2" fmla="*/ 704272658 w 92"/>
              <a:gd name="T3" fmla="*/ 241240713 h 92"/>
              <a:gd name="T4" fmla="*/ 274839659 w 92"/>
              <a:gd name="T5" fmla="*/ 585867132 h 92"/>
              <a:gd name="T6" fmla="*/ 343549549 w 92"/>
              <a:gd name="T7" fmla="*/ 1137274449 h 92"/>
              <a:gd name="T8" fmla="*/ 858869324 w 92"/>
              <a:gd name="T9" fmla="*/ 1361282027 h 92"/>
              <a:gd name="T10" fmla="*/ 1271128665 w 92"/>
              <a:gd name="T11" fmla="*/ 482478296 h 92"/>
              <a:gd name="T12" fmla="*/ 1477258336 w 92"/>
              <a:gd name="T13" fmla="*/ 499711334 h 92"/>
              <a:gd name="T14" fmla="*/ 1477258336 w 92"/>
              <a:gd name="T15" fmla="*/ 499711334 h 92"/>
              <a:gd name="T16" fmla="*/ 1494435026 w 92"/>
              <a:gd name="T17" fmla="*/ 499711334 h 92"/>
              <a:gd name="T18" fmla="*/ 1545968226 w 92"/>
              <a:gd name="T19" fmla="*/ 706489005 h 92"/>
              <a:gd name="T20" fmla="*/ 1528788406 w 92"/>
              <a:gd name="T21" fmla="*/ 706489005 h 92"/>
              <a:gd name="T22" fmla="*/ 1528788406 w 92"/>
              <a:gd name="T23" fmla="*/ 706489005 h 92"/>
              <a:gd name="T24" fmla="*/ 1460078516 w 92"/>
              <a:gd name="T25" fmla="*/ 516941242 h 92"/>
              <a:gd name="T26" fmla="*/ 687095968 w 92"/>
              <a:gd name="T27" fmla="*/ 568637224 h 92"/>
              <a:gd name="T28" fmla="*/ 704272658 w 92"/>
              <a:gd name="T29" fmla="*/ 534174279 h 92"/>
              <a:gd name="T30" fmla="*/ 103063319 w 92"/>
              <a:gd name="T31" fmla="*/ 1102811504 h 92"/>
              <a:gd name="T32" fmla="*/ 85886605 w 92"/>
              <a:gd name="T33" fmla="*/ 1102811504 h 92"/>
              <a:gd name="T34" fmla="*/ 85886605 w 92"/>
              <a:gd name="T35" fmla="*/ 1085578466 h 92"/>
              <a:gd name="T36" fmla="*/ 34353392 w 92"/>
              <a:gd name="T37" fmla="*/ 896033833 h 92"/>
              <a:gd name="T38" fmla="*/ 34353392 w 92"/>
              <a:gd name="T39" fmla="*/ 878800795 h 92"/>
              <a:gd name="T40" fmla="*/ 34353392 w 92"/>
              <a:gd name="T41" fmla="*/ 878800795 h 92"/>
              <a:gd name="T42" fmla="*/ 68709915 w 92"/>
              <a:gd name="T43" fmla="*/ 896033833 h 92"/>
              <a:gd name="T44" fmla="*/ 343549549 w 92"/>
              <a:gd name="T45" fmla="*/ 224007676 h 92"/>
              <a:gd name="T46" fmla="*/ 188953030 w 92"/>
              <a:gd name="T47" fmla="*/ 344629549 h 92"/>
              <a:gd name="T48" fmla="*/ 188953030 w 92"/>
              <a:gd name="T49" fmla="*/ 344629549 h 92"/>
              <a:gd name="T50" fmla="*/ 188953030 w 92"/>
              <a:gd name="T51" fmla="*/ 344629549 h 92"/>
              <a:gd name="T52" fmla="*/ 326369729 w 92"/>
              <a:gd name="T53" fmla="*/ 189544682 h 92"/>
              <a:gd name="T54" fmla="*/ 326369729 w 92"/>
              <a:gd name="T55" fmla="*/ 189544682 h 92"/>
              <a:gd name="T56" fmla="*/ 343549549 w 92"/>
              <a:gd name="T57" fmla="*/ 189544682 h 92"/>
              <a:gd name="T58" fmla="*/ 515322807 w 92"/>
              <a:gd name="T59" fmla="*/ 292933566 h 92"/>
              <a:gd name="T60" fmla="*/ 412256407 w 92"/>
              <a:gd name="T61" fmla="*/ 723718912 h 92"/>
              <a:gd name="T62" fmla="*/ 446612917 w 92"/>
              <a:gd name="T63" fmla="*/ 689255967 h 92"/>
              <a:gd name="T64" fmla="*/ 704272658 w 92"/>
              <a:gd name="T65" fmla="*/ 1550826659 h 92"/>
              <a:gd name="T66" fmla="*/ 704272658 w 92"/>
              <a:gd name="T67" fmla="*/ 1550826659 h 92"/>
              <a:gd name="T68" fmla="*/ 687095968 w 92"/>
              <a:gd name="T69" fmla="*/ 1550826659 h 92"/>
              <a:gd name="T70" fmla="*/ 498146117 w 92"/>
              <a:gd name="T71" fmla="*/ 1499133807 h 92"/>
              <a:gd name="T72" fmla="*/ 480966297 w 92"/>
              <a:gd name="T73" fmla="*/ 1499133807 h 92"/>
              <a:gd name="T74" fmla="*/ 480966297 w 92"/>
              <a:gd name="T75" fmla="*/ 1481900769 h 92"/>
              <a:gd name="T76" fmla="*/ 515322807 w 92"/>
              <a:gd name="T77" fmla="*/ 1481900769 h 92"/>
              <a:gd name="T78" fmla="*/ 824515944 w 92"/>
              <a:gd name="T79" fmla="*/ 930496778 h 92"/>
              <a:gd name="T80" fmla="*/ 893225834 w 92"/>
              <a:gd name="T81" fmla="*/ 68925915 h 92"/>
              <a:gd name="T82" fmla="*/ 876049144 w 92"/>
              <a:gd name="T83" fmla="*/ 51692877 h 92"/>
              <a:gd name="T84" fmla="*/ 876049144 w 92"/>
              <a:gd name="T85" fmla="*/ 34462957 h 92"/>
              <a:gd name="T86" fmla="*/ 876049144 w 92"/>
              <a:gd name="T87" fmla="*/ 34462957 h 92"/>
              <a:gd name="T88" fmla="*/ 1082175685 w 92"/>
              <a:gd name="T89" fmla="*/ 86155822 h 92"/>
              <a:gd name="T90" fmla="*/ 1082175685 w 92"/>
              <a:gd name="T91" fmla="*/ 103388884 h 92"/>
              <a:gd name="T92" fmla="*/ 1082175685 w 92"/>
              <a:gd name="T93" fmla="*/ 103388884 h 92"/>
              <a:gd name="T94" fmla="*/ 1082175685 w 92"/>
              <a:gd name="T95" fmla="*/ 310166604 h 92"/>
              <a:gd name="T96" fmla="*/ 1391368625 w 92"/>
              <a:gd name="T97" fmla="*/ 1240660154 h 92"/>
              <a:gd name="T98" fmla="*/ 1391368625 w 92"/>
              <a:gd name="T99" fmla="*/ 1240660154 h 92"/>
              <a:gd name="T100" fmla="*/ 1391368625 w 92"/>
              <a:gd name="T101" fmla="*/ 1257893191 h 92"/>
              <a:gd name="T102" fmla="*/ 1253951975 w 92"/>
              <a:gd name="T103" fmla="*/ 1395744972 h 92"/>
              <a:gd name="T104" fmla="*/ 1236772155 w 92"/>
              <a:gd name="T105" fmla="*/ 1395744972 h 92"/>
              <a:gd name="T106" fmla="*/ 1236772155 w 92"/>
              <a:gd name="T107" fmla="*/ 1395744972 h 92"/>
              <a:gd name="T108" fmla="*/ 1082175685 w 92"/>
              <a:gd name="T109" fmla="*/ 1275123099 h 92"/>
              <a:gd name="T110" fmla="*/ 1288305355 w 92"/>
              <a:gd name="T111" fmla="*/ 1068348559 h 9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92"/>
              <a:gd name="T169" fmla="*/ 0 h 92"/>
              <a:gd name="T170" fmla="*/ 92 w 92"/>
              <a:gd name="T171" fmla="*/ 92 h 92"/>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92" h="92">
                <a:moveTo>
                  <a:pt x="76" y="58"/>
                </a:moveTo>
                <a:cubicBezTo>
                  <a:pt x="78" y="50"/>
                  <a:pt x="78" y="50"/>
                  <a:pt x="78" y="50"/>
                </a:cubicBezTo>
                <a:cubicBezTo>
                  <a:pt x="92" y="42"/>
                  <a:pt x="92" y="42"/>
                  <a:pt x="92" y="42"/>
                </a:cubicBezTo>
                <a:cubicBezTo>
                  <a:pt x="88" y="26"/>
                  <a:pt x="88" y="26"/>
                  <a:pt x="88" y="26"/>
                </a:cubicBezTo>
                <a:cubicBezTo>
                  <a:pt x="72" y="26"/>
                  <a:pt x="72" y="26"/>
                  <a:pt x="72" y="26"/>
                </a:cubicBezTo>
                <a:cubicBezTo>
                  <a:pt x="66" y="20"/>
                  <a:pt x="66" y="20"/>
                  <a:pt x="66" y="20"/>
                </a:cubicBezTo>
                <a:cubicBezTo>
                  <a:pt x="66" y="20"/>
                  <a:pt x="66" y="20"/>
                  <a:pt x="66" y="20"/>
                </a:cubicBezTo>
                <a:cubicBezTo>
                  <a:pt x="66" y="4"/>
                  <a:pt x="66" y="4"/>
                  <a:pt x="66" y="4"/>
                </a:cubicBezTo>
                <a:cubicBezTo>
                  <a:pt x="50" y="0"/>
                  <a:pt x="50" y="0"/>
                  <a:pt x="50" y="0"/>
                </a:cubicBezTo>
                <a:cubicBezTo>
                  <a:pt x="41" y="14"/>
                  <a:pt x="41" y="14"/>
                  <a:pt x="41" y="14"/>
                </a:cubicBezTo>
                <a:cubicBezTo>
                  <a:pt x="33" y="16"/>
                  <a:pt x="33" y="16"/>
                  <a:pt x="33" y="16"/>
                </a:cubicBezTo>
                <a:cubicBezTo>
                  <a:pt x="19" y="8"/>
                  <a:pt x="19" y="8"/>
                  <a:pt x="19" y="8"/>
                </a:cubicBezTo>
                <a:cubicBezTo>
                  <a:pt x="8" y="20"/>
                  <a:pt x="8" y="20"/>
                  <a:pt x="8" y="20"/>
                </a:cubicBezTo>
                <a:cubicBezTo>
                  <a:pt x="16" y="34"/>
                  <a:pt x="16" y="34"/>
                  <a:pt x="16" y="34"/>
                </a:cubicBezTo>
                <a:cubicBezTo>
                  <a:pt x="16" y="34"/>
                  <a:pt x="16" y="34"/>
                  <a:pt x="16" y="34"/>
                </a:cubicBezTo>
                <a:cubicBezTo>
                  <a:pt x="14" y="42"/>
                  <a:pt x="14" y="42"/>
                  <a:pt x="14" y="42"/>
                </a:cubicBezTo>
                <a:cubicBezTo>
                  <a:pt x="0" y="50"/>
                  <a:pt x="0" y="50"/>
                  <a:pt x="0" y="50"/>
                </a:cubicBezTo>
                <a:cubicBezTo>
                  <a:pt x="4" y="66"/>
                  <a:pt x="4" y="66"/>
                  <a:pt x="4" y="66"/>
                </a:cubicBezTo>
                <a:cubicBezTo>
                  <a:pt x="20" y="66"/>
                  <a:pt x="20" y="66"/>
                  <a:pt x="20" y="66"/>
                </a:cubicBezTo>
                <a:cubicBezTo>
                  <a:pt x="20" y="66"/>
                  <a:pt x="20" y="66"/>
                  <a:pt x="20" y="66"/>
                </a:cubicBezTo>
                <a:cubicBezTo>
                  <a:pt x="26" y="72"/>
                  <a:pt x="26" y="72"/>
                  <a:pt x="26" y="72"/>
                </a:cubicBezTo>
                <a:cubicBezTo>
                  <a:pt x="26" y="72"/>
                  <a:pt x="26" y="72"/>
                  <a:pt x="26" y="72"/>
                </a:cubicBezTo>
                <a:cubicBezTo>
                  <a:pt x="26" y="88"/>
                  <a:pt x="26" y="88"/>
                  <a:pt x="26" y="88"/>
                </a:cubicBezTo>
                <a:cubicBezTo>
                  <a:pt x="42" y="92"/>
                  <a:pt x="42" y="92"/>
                  <a:pt x="42" y="92"/>
                </a:cubicBezTo>
                <a:cubicBezTo>
                  <a:pt x="50" y="79"/>
                  <a:pt x="50" y="79"/>
                  <a:pt x="50" y="79"/>
                </a:cubicBezTo>
                <a:cubicBezTo>
                  <a:pt x="58" y="76"/>
                  <a:pt x="58" y="76"/>
                  <a:pt x="58" y="76"/>
                </a:cubicBezTo>
                <a:cubicBezTo>
                  <a:pt x="72" y="84"/>
                  <a:pt x="72" y="84"/>
                  <a:pt x="72" y="84"/>
                </a:cubicBezTo>
                <a:cubicBezTo>
                  <a:pt x="84" y="72"/>
                  <a:pt x="84" y="72"/>
                  <a:pt x="84" y="72"/>
                </a:cubicBezTo>
                <a:cubicBezTo>
                  <a:pt x="76" y="58"/>
                  <a:pt x="76" y="58"/>
                  <a:pt x="76" y="58"/>
                </a:cubicBezTo>
                <a:close/>
                <a:moveTo>
                  <a:pt x="74" y="28"/>
                </a:moveTo>
                <a:cubicBezTo>
                  <a:pt x="86" y="28"/>
                  <a:pt x="86" y="28"/>
                  <a:pt x="86" y="28"/>
                </a:cubicBezTo>
                <a:cubicBezTo>
                  <a:pt x="86" y="28"/>
                  <a:pt x="86" y="28"/>
                  <a:pt x="86" y="28"/>
                </a:cubicBezTo>
                <a:cubicBezTo>
                  <a:pt x="86" y="28"/>
                  <a:pt x="86" y="28"/>
                  <a:pt x="86" y="28"/>
                </a:cubicBezTo>
                <a:cubicBezTo>
                  <a:pt x="86" y="28"/>
                  <a:pt x="86" y="28"/>
                  <a:pt x="86" y="29"/>
                </a:cubicBezTo>
                <a:cubicBezTo>
                  <a:pt x="86" y="29"/>
                  <a:pt x="86" y="29"/>
                  <a:pt x="86" y="29"/>
                </a:cubicBezTo>
                <a:cubicBezTo>
                  <a:pt x="86" y="29"/>
                  <a:pt x="86" y="29"/>
                  <a:pt x="86" y="29"/>
                </a:cubicBezTo>
                <a:cubicBezTo>
                  <a:pt x="86" y="29"/>
                  <a:pt x="86" y="29"/>
                  <a:pt x="86" y="29"/>
                </a:cubicBezTo>
                <a:cubicBezTo>
                  <a:pt x="86" y="29"/>
                  <a:pt x="86" y="29"/>
                  <a:pt x="86" y="29"/>
                </a:cubicBezTo>
                <a:cubicBezTo>
                  <a:pt x="86" y="29"/>
                  <a:pt x="86" y="29"/>
                  <a:pt x="86" y="29"/>
                </a:cubicBezTo>
                <a:cubicBezTo>
                  <a:pt x="86" y="29"/>
                  <a:pt x="86" y="29"/>
                  <a:pt x="86" y="29"/>
                </a:cubicBezTo>
                <a:cubicBezTo>
                  <a:pt x="86" y="29"/>
                  <a:pt x="86" y="29"/>
                  <a:pt x="86" y="29"/>
                </a:cubicBezTo>
                <a:cubicBezTo>
                  <a:pt x="86" y="29"/>
                  <a:pt x="86" y="29"/>
                  <a:pt x="86" y="29"/>
                </a:cubicBezTo>
                <a:cubicBezTo>
                  <a:pt x="86" y="29"/>
                  <a:pt x="86" y="29"/>
                  <a:pt x="86" y="29"/>
                </a:cubicBezTo>
                <a:cubicBezTo>
                  <a:pt x="86" y="29"/>
                  <a:pt x="86" y="29"/>
                  <a:pt x="86" y="29"/>
                </a:cubicBezTo>
                <a:cubicBezTo>
                  <a:pt x="87" y="29"/>
                  <a:pt x="87" y="29"/>
                  <a:pt x="87" y="29"/>
                </a:cubicBezTo>
                <a:cubicBezTo>
                  <a:pt x="90" y="40"/>
                  <a:pt x="90" y="40"/>
                  <a:pt x="90" y="40"/>
                </a:cubicBezTo>
                <a:cubicBezTo>
                  <a:pt x="90" y="40"/>
                  <a:pt x="90" y="40"/>
                  <a:pt x="90" y="40"/>
                </a:cubicBezTo>
                <a:cubicBezTo>
                  <a:pt x="90" y="40"/>
                  <a:pt x="90" y="40"/>
                  <a:pt x="90" y="41"/>
                </a:cubicBezTo>
                <a:cubicBezTo>
                  <a:pt x="90" y="41"/>
                  <a:pt x="90" y="41"/>
                  <a:pt x="90" y="41"/>
                </a:cubicBezTo>
                <a:cubicBezTo>
                  <a:pt x="90" y="41"/>
                  <a:pt x="90" y="41"/>
                  <a:pt x="90" y="41"/>
                </a:cubicBezTo>
                <a:cubicBezTo>
                  <a:pt x="90" y="41"/>
                  <a:pt x="90" y="41"/>
                  <a:pt x="90" y="41"/>
                </a:cubicBezTo>
                <a:cubicBezTo>
                  <a:pt x="90" y="41"/>
                  <a:pt x="90" y="41"/>
                  <a:pt x="90" y="41"/>
                </a:cubicBezTo>
                <a:cubicBezTo>
                  <a:pt x="90" y="41"/>
                  <a:pt x="90" y="41"/>
                  <a:pt x="90" y="41"/>
                </a:cubicBezTo>
                <a:cubicBezTo>
                  <a:pt x="90" y="41"/>
                  <a:pt x="90" y="41"/>
                  <a:pt x="90" y="41"/>
                </a:cubicBezTo>
                <a:cubicBezTo>
                  <a:pt x="90" y="41"/>
                  <a:pt x="89" y="41"/>
                  <a:pt x="89" y="41"/>
                </a:cubicBezTo>
                <a:cubicBezTo>
                  <a:pt x="89" y="41"/>
                  <a:pt x="89" y="41"/>
                  <a:pt x="89" y="41"/>
                </a:cubicBezTo>
                <a:cubicBezTo>
                  <a:pt x="89" y="41"/>
                  <a:pt x="89" y="41"/>
                  <a:pt x="89" y="41"/>
                </a:cubicBezTo>
                <a:cubicBezTo>
                  <a:pt x="89" y="41"/>
                  <a:pt x="89" y="41"/>
                  <a:pt x="89" y="41"/>
                </a:cubicBezTo>
                <a:cubicBezTo>
                  <a:pt x="89" y="41"/>
                  <a:pt x="89" y="41"/>
                  <a:pt x="89" y="41"/>
                </a:cubicBezTo>
                <a:cubicBezTo>
                  <a:pt x="89" y="41"/>
                  <a:pt x="89" y="41"/>
                  <a:pt x="89" y="41"/>
                </a:cubicBezTo>
                <a:cubicBezTo>
                  <a:pt x="79" y="47"/>
                  <a:pt x="79" y="47"/>
                  <a:pt x="79" y="47"/>
                </a:cubicBezTo>
                <a:cubicBezTo>
                  <a:pt x="79" y="47"/>
                  <a:pt x="79" y="47"/>
                  <a:pt x="78" y="47"/>
                </a:cubicBezTo>
                <a:cubicBezTo>
                  <a:pt x="78" y="46"/>
                  <a:pt x="78" y="46"/>
                  <a:pt x="79" y="46"/>
                </a:cubicBezTo>
                <a:cubicBezTo>
                  <a:pt x="88" y="40"/>
                  <a:pt x="88" y="40"/>
                  <a:pt x="88" y="40"/>
                </a:cubicBezTo>
                <a:cubicBezTo>
                  <a:pt x="85" y="30"/>
                  <a:pt x="85" y="30"/>
                  <a:pt x="85" y="30"/>
                </a:cubicBezTo>
                <a:cubicBezTo>
                  <a:pt x="74" y="30"/>
                  <a:pt x="74" y="30"/>
                  <a:pt x="74" y="30"/>
                </a:cubicBezTo>
                <a:cubicBezTo>
                  <a:pt x="74" y="30"/>
                  <a:pt x="74" y="30"/>
                  <a:pt x="74" y="29"/>
                </a:cubicBezTo>
                <a:cubicBezTo>
                  <a:pt x="74" y="29"/>
                  <a:pt x="74" y="28"/>
                  <a:pt x="74" y="28"/>
                </a:cubicBezTo>
                <a:close/>
                <a:moveTo>
                  <a:pt x="41" y="31"/>
                </a:moveTo>
                <a:cubicBezTo>
                  <a:pt x="42" y="32"/>
                  <a:pt x="41" y="33"/>
                  <a:pt x="40" y="33"/>
                </a:cubicBezTo>
                <a:cubicBezTo>
                  <a:pt x="37" y="35"/>
                  <a:pt x="34" y="38"/>
                  <a:pt x="32" y="42"/>
                </a:cubicBezTo>
                <a:cubicBezTo>
                  <a:pt x="32" y="43"/>
                  <a:pt x="31" y="44"/>
                  <a:pt x="31" y="44"/>
                </a:cubicBezTo>
                <a:cubicBezTo>
                  <a:pt x="30" y="43"/>
                  <a:pt x="30" y="42"/>
                  <a:pt x="30" y="41"/>
                </a:cubicBezTo>
                <a:cubicBezTo>
                  <a:pt x="32" y="37"/>
                  <a:pt x="35" y="34"/>
                  <a:pt x="39" y="31"/>
                </a:cubicBezTo>
                <a:cubicBezTo>
                  <a:pt x="40" y="31"/>
                  <a:pt x="41" y="31"/>
                  <a:pt x="41" y="31"/>
                </a:cubicBezTo>
                <a:close/>
                <a:moveTo>
                  <a:pt x="17" y="64"/>
                </a:moveTo>
                <a:cubicBezTo>
                  <a:pt x="6" y="64"/>
                  <a:pt x="6" y="64"/>
                  <a:pt x="6" y="64"/>
                </a:cubicBezTo>
                <a:cubicBezTo>
                  <a:pt x="6" y="64"/>
                  <a:pt x="6" y="64"/>
                  <a:pt x="6" y="64"/>
                </a:cubicBezTo>
                <a:cubicBezTo>
                  <a:pt x="6" y="64"/>
                  <a:pt x="6" y="64"/>
                  <a:pt x="6" y="64"/>
                </a:cubicBezTo>
                <a:cubicBezTo>
                  <a:pt x="6" y="64"/>
                  <a:pt x="6" y="64"/>
                  <a:pt x="6" y="64"/>
                </a:cubicBezTo>
                <a:cubicBezTo>
                  <a:pt x="6" y="64"/>
                  <a:pt x="6" y="64"/>
                  <a:pt x="6" y="64"/>
                </a:cubicBezTo>
                <a:cubicBezTo>
                  <a:pt x="6" y="64"/>
                  <a:pt x="6" y="64"/>
                  <a:pt x="6" y="64"/>
                </a:cubicBezTo>
                <a:cubicBezTo>
                  <a:pt x="6" y="64"/>
                  <a:pt x="6" y="64"/>
                  <a:pt x="6" y="64"/>
                </a:cubicBezTo>
                <a:cubicBezTo>
                  <a:pt x="5" y="64"/>
                  <a:pt x="5" y="64"/>
                  <a:pt x="5" y="64"/>
                </a:cubicBezTo>
                <a:cubicBezTo>
                  <a:pt x="5" y="64"/>
                  <a:pt x="5" y="64"/>
                  <a:pt x="5" y="64"/>
                </a:cubicBezTo>
                <a:cubicBezTo>
                  <a:pt x="5" y="64"/>
                  <a:pt x="5" y="64"/>
                  <a:pt x="5" y="63"/>
                </a:cubicBezTo>
                <a:cubicBezTo>
                  <a:pt x="5" y="63"/>
                  <a:pt x="5" y="63"/>
                  <a:pt x="5" y="63"/>
                </a:cubicBezTo>
                <a:cubicBezTo>
                  <a:pt x="5" y="63"/>
                  <a:pt x="5" y="63"/>
                  <a:pt x="5" y="63"/>
                </a:cubicBezTo>
                <a:cubicBezTo>
                  <a:pt x="5" y="63"/>
                  <a:pt x="5" y="63"/>
                  <a:pt x="5" y="63"/>
                </a:cubicBezTo>
                <a:cubicBezTo>
                  <a:pt x="5" y="63"/>
                  <a:pt x="5" y="63"/>
                  <a:pt x="5" y="63"/>
                </a:cubicBezTo>
                <a:cubicBezTo>
                  <a:pt x="5" y="63"/>
                  <a:pt x="5" y="63"/>
                  <a:pt x="5" y="63"/>
                </a:cubicBezTo>
                <a:cubicBezTo>
                  <a:pt x="2" y="52"/>
                  <a:pt x="2" y="52"/>
                  <a:pt x="2" y="52"/>
                </a:cubicBezTo>
                <a:cubicBezTo>
                  <a:pt x="2" y="52"/>
                  <a:pt x="2" y="52"/>
                  <a:pt x="2" y="52"/>
                </a:cubicBezTo>
                <a:cubicBezTo>
                  <a:pt x="2" y="52"/>
                  <a:pt x="2" y="52"/>
                  <a:pt x="2" y="52"/>
                </a:cubicBezTo>
                <a:cubicBezTo>
                  <a:pt x="2" y="52"/>
                  <a:pt x="2" y="52"/>
                  <a:pt x="2" y="52"/>
                </a:cubicBezTo>
                <a:cubicBezTo>
                  <a:pt x="2" y="52"/>
                  <a:pt x="2" y="52"/>
                  <a:pt x="2" y="52"/>
                </a:cubicBezTo>
                <a:cubicBezTo>
                  <a:pt x="2" y="52"/>
                  <a:pt x="2" y="52"/>
                  <a:pt x="2" y="51"/>
                </a:cubicBezTo>
                <a:cubicBezTo>
                  <a:pt x="2" y="51"/>
                  <a:pt x="2" y="51"/>
                  <a:pt x="2" y="51"/>
                </a:cubicBezTo>
                <a:cubicBezTo>
                  <a:pt x="2" y="51"/>
                  <a:pt x="2" y="51"/>
                  <a:pt x="2" y="51"/>
                </a:cubicBezTo>
                <a:cubicBezTo>
                  <a:pt x="2" y="51"/>
                  <a:pt x="2" y="51"/>
                  <a:pt x="2" y="51"/>
                </a:cubicBezTo>
                <a:cubicBezTo>
                  <a:pt x="2" y="51"/>
                  <a:pt x="2" y="51"/>
                  <a:pt x="2" y="51"/>
                </a:cubicBezTo>
                <a:cubicBezTo>
                  <a:pt x="2" y="51"/>
                  <a:pt x="2" y="51"/>
                  <a:pt x="2" y="51"/>
                </a:cubicBezTo>
                <a:cubicBezTo>
                  <a:pt x="2" y="51"/>
                  <a:pt x="2" y="51"/>
                  <a:pt x="2" y="51"/>
                </a:cubicBezTo>
                <a:cubicBezTo>
                  <a:pt x="2" y="51"/>
                  <a:pt x="2" y="51"/>
                  <a:pt x="2" y="51"/>
                </a:cubicBezTo>
                <a:cubicBezTo>
                  <a:pt x="2" y="51"/>
                  <a:pt x="2" y="51"/>
                  <a:pt x="2" y="51"/>
                </a:cubicBezTo>
                <a:cubicBezTo>
                  <a:pt x="2" y="51"/>
                  <a:pt x="2" y="51"/>
                  <a:pt x="2" y="51"/>
                </a:cubicBezTo>
                <a:cubicBezTo>
                  <a:pt x="12" y="45"/>
                  <a:pt x="12" y="45"/>
                  <a:pt x="12" y="45"/>
                </a:cubicBezTo>
                <a:cubicBezTo>
                  <a:pt x="13" y="45"/>
                  <a:pt x="13" y="45"/>
                  <a:pt x="13" y="45"/>
                </a:cubicBezTo>
                <a:cubicBezTo>
                  <a:pt x="14" y="46"/>
                  <a:pt x="13" y="46"/>
                  <a:pt x="13" y="47"/>
                </a:cubicBezTo>
                <a:cubicBezTo>
                  <a:pt x="4" y="52"/>
                  <a:pt x="4" y="52"/>
                  <a:pt x="4" y="52"/>
                </a:cubicBezTo>
                <a:cubicBezTo>
                  <a:pt x="7" y="62"/>
                  <a:pt x="7" y="62"/>
                  <a:pt x="7" y="62"/>
                </a:cubicBezTo>
                <a:cubicBezTo>
                  <a:pt x="17" y="62"/>
                  <a:pt x="17" y="62"/>
                  <a:pt x="17" y="62"/>
                </a:cubicBezTo>
                <a:cubicBezTo>
                  <a:pt x="18" y="62"/>
                  <a:pt x="18" y="63"/>
                  <a:pt x="18" y="63"/>
                </a:cubicBezTo>
                <a:cubicBezTo>
                  <a:pt x="18" y="63"/>
                  <a:pt x="18" y="64"/>
                  <a:pt x="17" y="64"/>
                </a:cubicBezTo>
                <a:close/>
                <a:moveTo>
                  <a:pt x="20" y="13"/>
                </a:moveTo>
                <a:cubicBezTo>
                  <a:pt x="12" y="20"/>
                  <a:pt x="12" y="20"/>
                  <a:pt x="12" y="20"/>
                </a:cubicBezTo>
                <a:cubicBezTo>
                  <a:pt x="18" y="29"/>
                  <a:pt x="18" y="29"/>
                  <a:pt x="18" y="29"/>
                </a:cubicBezTo>
                <a:cubicBezTo>
                  <a:pt x="18" y="30"/>
                  <a:pt x="18" y="30"/>
                  <a:pt x="17" y="31"/>
                </a:cubicBezTo>
                <a:cubicBezTo>
                  <a:pt x="17" y="31"/>
                  <a:pt x="16" y="31"/>
                  <a:pt x="16" y="3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19"/>
                  <a:pt x="11" y="19"/>
                </a:cubicBezTo>
                <a:cubicBezTo>
                  <a:pt x="11" y="19"/>
                  <a:pt x="11" y="19"/>
                  <a:pt x="11" y="19"/>
                </a:cubicBezTo>
                <a:cubicBezTo>
                  <a:pt x="19" y="11"/>
                  <a:pt x="19" y="11"/>
                  <a:pt x="19" y="11"/>
                </a:cubicBezTo>
                <a:cubicBezTo>
                  <a:pt x="19" y="11"/>
                  <a:pt x="19" y="11"/>
                  <a:pt x="19" y="11"/>
                </a:cubicBezTo>
                <a:cubicBezTo>
                  <a:pt x="19" y="11"/>
                  <a:pt x="19" y="11"/>
                  <a:pt x="19" y="11"/>
                </a:cubicBezTo>
                <a:cubicBezTo>
                  <a:pt x="19" y="11"/>
                  <a:pt x="19" y="11"/>
                  <a:pt x="19" y="11"/>
                </a:cubicBezTo>
                <a:cubicBezTo>
                  <a:pt x="19" y="11"/>
                  <a:pt x="19" y="11"/>
                  <a:pt x="19" y="11"/>
                </a:cubicBezTo>
                <a:cubicBezTo>
                  <a:pt x="19" y="11"/>
                  <a:pt x="19" y="11"/>
                  <a:pt x="19" y="11"/>
                </a:cubicBezTo>
                <a:cubicBezTo>
                  <a:pt x="19" y="11"/>
                  <a:pt x="19" y="11"/>
                  <a:pt x="19" y="11"/>
                </a:cubicBezTo>
                <a:cubicBezTo>
                  <a:pt x="19" y="11"/>
                  <a:pt x="19" y="11"/>
                  <a:pt x="19" y="11"/>
                </a:cubicBezTo>
                <a:cubicBezTo>
                  <a:pt x="19" y="11"/>
                  <a:pt x="20" y="11"/>
                  <a:pt x="20" y="11"/>
                </a:cubicBezTo>
                <a:cubicBezTo>
                  <a:pt x="20" y="11"/>
                  <a:pt x="20" y="11"/>
                  <a:pt x="20" y="11"/>
                </a:cubicBezTo>
                <a:cubicBezTo>
                  <a:pt x="20" y="11"/>
                  <a:pt x="20" y="11"/>
                  <a:pt x="20" y="11"/>
                </a:cubicBezTo>
                <a:cubicBezTo>
                  <a:pt x="20" y="11"/>
                  <a:pt x="20" y="11"/>
                  <a:pt x="20" y="11"/>
                </a:cubicBezTo>
                <a:cubicBezTo>
                  <a:pt x="20" y="11"/>
                  <a:pt x="20" y="11"/>
                  <a:pt x="20" y="11"/>
                </a:cubicBezTo>
                <a:cubicBezTo>
                  <a:pt x="20" y="11"/>
                  <a:pt x="20" y="11"/>
                  <a:pt x="20" y="11"/>
                </a:cubicBezTo>
                <a:cubicBezTo>
                  <a:pt x="20" y="11"/>
                  <a:pt x="20" y="11"/>
                  <a:pt x="20" y="11"/>
                </a:cubicBezTo>
                <a:cubicBezTo>
                  <a:pt x="30" y="17"/>
                  <a:pt x="30" y="17"/>
                  <a:pt x="30" y="17"/>
                </a:cubicBezTo>
                <a:cubicBezTo>
                  <a:pt x="30" y="17"/>
                  <a:pt x="30" y="17"/>
                  <a:pt x="30" y="18"/>
                </a:cubicBezTo>
                <a:cubicBezTo>
                  <a:pt x="30" y="18"/>
                  <a:pt x="29" y="18"/>
                  <a:pt x="29" y="18"/>
                </a:cubicBezTo>
                <a:lnTo>
                  <a:pt x="20" y="13"/>
                </a:lnTo>
                <a:close/>
                <a:moveTo>
                  <a:pt x="26" y="40"/>
                </a:moveTo>
                <a:cubicBezTo>
                  <a:pt x="25" y="41"/>
                  <a:pt x="25" y="42"/>
                  <a:pt x="24" y="42"/>
                </a:cubicBezTo>
                <a:cubicBezTo>
                  <a:pt x="23" y="42"/>
                  <a:pt x="23" y="41"/>
                  <a:pt x="24" y="40"/>
                </a:cubicBezTo>
                <a:cubicBezTo>
                  <a:pt x="26" y="33"/>
                  <a:pt x="30" y="28"/>
                  <a:pt x="36" y="25"/>
                </a:cubicBezTo>
                <a:cubicBezTo>
                  <a:pt x="37" y="24"/>
                  <a:pt x="38" y="24"/>
                  <a:pt x="39" y="25"/>
                </a:cubicBezTo>
                <a:cubicBezTo>
                  <a:pt x="39" y="26"/>
                  <a:pt x="38" y="26"/>
                  <a:pt x="37" y="27"/>
                </a:cubicBezTo>
                <a:cubicBezTo>
                  <a:pt x="32" y="30"/>
                  <a:pt x="28" y="34"/>
                  <a:pt x="26" y="40"/>
                </a:cubicBezTo>
                <a:close/>
                <a:moveTo>
                  <a:pt x="47" y="80"/>
                </a:moveTo>
                <a:cubicBezTo>
                  <a:pt x="41" y="90"/>
                  <a:pt x="41" y="90"/>
                  <a:pt x="41" y="90"/>
                </a:cubicBezTo>
                <a:cubicBezTo>
                  <a:pt x="41" y="90"/>
                  <a:pt x="41" y="90"/>
                  <a:pt x="41" y="90"/>
                </a:cubicBezTo>
                <a:cubicBezTo>
                  <a:pt x="41" y="90"/>
                  <a:pt x="41" y="90"/>
                  <a:pt x="41" y="90"/>
                </a:cubicBezTo>
                <a:cubicBezTo>
                  <a:pt x="41" y="90"/>
                  <a:pt x="41" y="90"/>
                  <a:pt x="41" y="90"/>
                </a:cubicBezTo>
                <a:cubicBezTo>
                  <a:pt x="41" y="90"/>
                  <a:pt x="41" y="90"/>
                  <a:pt x="41" y="90"/>
                </a:cubicBezTo>
                <a:cubicBezTo>
                  <a:pt x="41" y="90"/>
                  <a:pt x="41" y="90"/>
                  <a:pt x="41" y="90"/>
                </a:cubicBezTo>
                <a:cubicBezTo>
                  <a:pt x="41" y="90"/>
                  <a:pt x="41" y="90"/>
                  <a:pt x="41" y="90"/>
                </a:cubicBezTo>
                <a:cubicBezTo>
                  <a:pt x="41" y="90"/>
                  <a:pt x="41" y="90"/>
                  <a:pt x="41" y="90"/>
                </a:cubicBezTo>
                <a:cubicBezTo>
                  <a:pt x="41" y="90"/>
                  <a:pt x="41" y="90"/>
                  <a:pt x="41" y="90"/>
                </a:cubicBezTo>
                <a:cubicBezTo>
                  <a:pt x="41" y="90"/>
                  <a:pt x="41" y="90"/>
                  <a:pt x="41" y="90"/>
                </a:cubicBezTo>
                <a:cubicBezTo>
                  <a:pt x="41" y="90"/>
                  <a:pt x="41" y="90"/>
                  <a:pt x="41" y="90"/>
                </a:cubicBezTo>
                <a:cubicBezTo>
                  <a:pt x="41" y="90"/>
                  <a:pt x="41" y="90"/>
                  <a:pt x="40" y="90"/>
                </a:cubicBezTo>
                <a:cubicBezTo>
                  <a:pt x="40" y="90"/>
                  <a:pt x="40" y="90"/>
                  <a:pt x="40" y="90"/>
                </a:cubicBezTo>
                <a:cubicBezTo>
                  <a:pt x="40" y="90"/>
                  <a:pt x="40" y="90"/>
                  <a:pt x="40" y="90"/>
                </a:cubicBezTo>
                <a:cubicBezTo>
                  <a:pt x="40" y="90"/>
                  <a:pt x="40" y="90"/>
                  <a:pt x="40" y="90"/>
                </a:cubicBezTo>
                <a:cubicBezTo>
                  <a:pt x="29" y="87"/>
                  <a:pt x="29" y="87"/>
                  <a:pt x="29" y="87"/>
                </a:cubicBezTo>
                <a:cubicBezTo>
                  <a:pt x="29" y="87"/>
                  <a:pt x="29" y="87"/>
                  <a:pt x="29" y="87"/>
                </a:cubicBezTo>
                <a:cubicBezTo>
                  <a:pt x="29" y="87"/>
                  <a:pt x="29" y="87"/>
                  <a:pt x="29" y="87"/>
                </a:cubicBezTo>
                <a:cubicBezTo>
                  <a:pt x="29" y="87"/>
                  <a:pt x="29" y="87"/>
                  <a:pt x="29" y="87"/>
                </a:cubicBezTo>
                <a:cubicBezTo>
                  <a:pt x="29" y="87"/>
                  <a:pt x="29" y="87"/>
                  <a:pt x="29" y="87"/>
                </a:cubicBezTo>
                <a:cubicBezTo>
                  <a:pt x="29" y="87"/>
                  <a:pt x="29" y="87"/>
                  <a:pt x="29" y="87"/>
                </a:cubicBezTo>
                <a:cubicBezTo>
                  <a:pt x="29" y="87"/>
                  <a:pt x="29" y="87"/>
                  <a:pt x="29" y="87"/>
                </a:cubicBezTo>
                <a:cubicBezTo>
                  <a:pt x="29" y="87"/>
                  <a:pt x="29" y="87"/>
                  <a:pt x="29" y="87"/>
                </a:cubicBezTo>
                <a:cubicBezTo>
                  <a:pt x="29" y="87"/>
                  <a:pt x="29" y="87"/>
                  <a:pt x="28" y="87"/>
                </a:cubicBezTo>
                <a:cubicBezTo>
                  <a:pt x="28" y="87"/>
                  <a:pt x="28" y="86"/>
                  <a:pt x="28" y="86"/>
                </a:cubicBezTo>
                <a:cubicBezTo>
                  <a:pt x="28" y="86"/>
                  <a:pt x="28" y="86"/>
                  <a:pt x="28" y="86"/>
                </a:cubicBezTo>
                <a:cubicBezTo>
                  <a:pt x="28" y="86"/>
                  <a:pt x="28" y="86"/>
                  <a:pt x="28" y="86"/>
                </a:cubicBezTo>
                <a:cubicBezTo>
                  <a:pt x="28" y="86"/>
                  <a:pt x="28" y="86"/>
                  <a:pt x="28" y="86"/>
                </a:cubicBezTo>
                <a:cubicBezTo>
                  <a:pt x="28" y="86"/>
                  <a:pt x="28" y="86"/>
                  <a:pt x="28" y="86"/>
                </a:cubicBezTo>
                <a:cubicBezTo>
                  <a:pt x="28" y="86"/>
                  <a:pt x="28" y="86"/>
                  <a:pt x="28" y="86"/>
                </a:cubicBezTo>
                <a:cubicBezTo>
                  <a:pt x="28" y="75"/>
                  <a:pt x="28" y="75"/>
                  <a:pt x="28" y="75"/>
                </a:cubicBezTo>
                <a:cubicBezTo>
                  <a:pt x="28" y="74"/>
                  <a:pt x="29" y="74"/>
                  <a:pt x="29" y="74"/>
                </a:cubicBezTo>
                <a:cubicBezTo>
                  <a:pt x="29" y="74"/>
                  <a:pt x="30" y="74"/>
                  <a:pt x="30" y="75"/>
                </a:cubicBezTo>
                <a:cubicBezTo>
                  <a:pt x="30" y="86"/>
                  <a:pt x="30" y="86"/>
                  <a:pt x="30" y="86"/>
                </a:cubicBezTo>
                <a:cubicBezTo>
                  <a:pt x="40" y="88"/>
                  <a:pt x="40" y="88"/>
                  <a:pt x="40" y="88"/>
                </a:cubicBezTo>
                <a:cubicBezTo>
                  <a:pt x="46" y="79"/>
                  <a:pt x="46" y="79"/>
                  <a:pt x="46" y="79"/>
                </a:cubicBezTo>
                <a:cubicBezTo>
                  <a:pt x="46" y="79"/>
                  <a:pt x="46" y="78"/>
                  <a:pt x="47" y="79"/>
                </a:cubicBezTo>
                <a:cubicBezTo>
                  <a:pt x="47" y="79"/>
                  <a:pt x="47" y="79"/>
                  <a:pt x="47" y="80"/>
                </a:cubicBezTo>
                <a:close/>
                <a:moveTo>
                  <a:pt x="48" y="54"/>
                </a:moveTo>
                <a:cubicBezTo>
                  <a:pt x="44" y="55"/>
                  <a:pt x="39" y="53"/>
                  <a:pt x="38" y="48"/>
                </a:cubicBezTo>
                <a:cubicBezTo>
                  <a:pt x="37" y="44"/>
                  <a:pt x="39" y="39"/>
                  <a:pt x="44" y="38"/>
                </a:cubicBezTo>
                <a:cubicBezTo>
                  <a:pt x="48" y="37"/>
                  <a:pt x="53" y="39"/>
                  <a:pt x="54" y="44"/>
                </a:cubicBezTo>
                <a:cubicBezTo>
                  <a:pt x="55" y="48"/>
                  <a:pt x="52" y="53"/>
                  <a:pt x="48" y="54"/>
                </a:cubicBezTo>
                <a:close/>
                <a:moveTo>
                  <a:pt x="52" y="4"/>
                </a:moveTo>
                <a:cubicBezTo>
                  <a:pt x="46" y="13"/>
                  <a:pt x="46" y="13"/>
                  <a:pt x="46" y="13"/>
                </a:cubicBezTo>
                <a:cubicBezTo>
                  <a:pt x="46" y="14"/>
                  <a:pt x="45" y="14"/>
                  <a:pt x="45" y="14"/>
                </a:cubicBezTo>
                <a:cubicBezTo>
                  <a:pt x="45" y="13"/>
                  <a:pt x="45" y="13"/>
                  <a:pt x="45" y="12"/>
                </a:cubicBezTo>
                <a:cubicBezTo>
                  <a:pt x="51" y="3"/>
                  <a:pt x="51" y="3"/>
                  <a:pt x="51" y="3"/>
                </a:cubicBezTo>
                <a:cubicBezTo>
                  <a:pt x="51" y="3"/>
                  <a:pt x="51" y="3"/>
                  <a:pt x="51" y="3"/>
                </a:cubicBezTo>
                <a:cubicBezTo>
                  <a:pt x="51" y="3"/>
                  <a:pt x="51" y="3"/>
                  <a:pt x="51" y="3"/>
                </a:cubicBezTo>
                <a:cubicBezTo>
                  <a:pt x="51" y="3"/>
                  <a:pt x="51" y="3"/>
                  <a:pt x="51" y="3"/>
                </a:cubicBezTo>
                <a:cubicBezTo>
                  <a:pt x="51" y="3"/>
                  <a:pt x="51" y="3"/>
                  <a:pt x="51" y="3"/>
                </a:cubicBezTo>
                <a:cubicBezTo>
                  <a:pt x="51" y="2"/>
                  <a:pt x="51" y="2"/>
                  <a:pt x="51" y="2"/>
                </a:cubicBezTo>
                <a:cubicBezTo>
                  <a:pt x="51" y="2"/>
                  <a:pt x="51" y="2"/>
                  <a:pt x="51" y="2"/>
                </a:cubicBezTo>
                <a:cubicBezTo>
                  <a:pt x="51" y="2"/>
                  <a:pt x="51" y="2"/>
                  <a:pt x="51" y="2"/>
                </a:cubicBezTo>
                <a:cubicBezTo>
                  <a:pt x="51" y="2"/>
                  <a:pt x="51" y="2"/>
                  <a:pt x="51" y="2"/>
                </a:cubicBezTo>
                <a:cubicBezTo>
                  <a:pt x="51" y="2"/>
                  <a:pt x="51" y="2"/>
                  <a:pt x="51" y="2"/>
                </a:cubicBezTo>
                <a:cubicBezTo>
                  <a:pt x="51" y="2"/>
                  <a:pt x="51" y="2"/>
                  <a:pt x="51" y="2"/>
                </a:cubicBezTo>
                <a:cubicBezTo>
                  <a:pt x="51" y="2"/>
                  <a:pt x="51" y="2"/>
                  <a:pt x="51" y="2"/>
                </a:cubicBezTo>
                <a:cubicBezTo>
                  <a:pt x="51" y="2"/>
                  <a:pt x="51" y="2"/>
                  <a:pt x="51" y="2"/>
                </a:cubicBezTo>
                <a:cubicBezTo>
                  <a:pt x="51" y="2"/>
                  <a:pt x="51" y="2"/>
                  <a:pt x="51" y="2"/>
                </a:cubicBezTo>
                <a:cubicBezTo>
                  <a:pt x="51" y="2"/>
                  <a:pt x="51" y="2"/>
                  <a:pt x="51" y="2"/>
                </a:cubicBezTo>
                <a:cubicBezTo>
                  <a:pt x="63" y="5"/>
                  <a:pt x="63" y="5"/>
                  <a:pt x="63" y="5"/>
                </a:cubicBezTo>
                <a:cubicBezTo>
                  <a:pt x="63" y="5"/>
                  <a:pt x="63" y="5"/>
                  <a:pt x="63" y="5"/>
                </a:cubicBezTo>
                <a:cubicBezTo>
                  <a:pt x="63" y="5"/>
                  <a:pt x="63" y="5"/>
                  <a:pt x="63" y="5"/>
                </a:cubicBezTo>
                <a:cubicBezTo>
                  <a:pt x="63" y="5"/>
                  <a:pt x="63" y="5"/>
                  <a:pt x="63" y="5"/>
                </a:cubicBezTo>
                <a:cubicBezTo>
                  <a:pt x="63" y="5"/>
                  <a:pt x="63" y="5"/>
                  <a:pt x="63" y="5"/>
                </a:cubicBezTo>
                <a:cubicBezTo>
                  <a:pt x="63" y="6"/>
                  <a:pt x="63" y="6"/>
                  <a:pt x="63" y="6"/>
                </a:cubicBezTo>
                <a:cubicBezTo>
                  <a:pt x="63" y="6"/>
                  <a:pt x="63" y="6"/>
                  <a:pt x="63" y="6"/>
                </a:cubicBezTo>
                <a:cubicBezTo>
                  <a:pt x="63" y="6"/>
                  <a:pt x="63" y="6"/>
                  <a:pt x="63" y="6"/>
                </a:cubicBezTo>
                <a:cubicBezTo>
                  <a:pt x="63" y="6"/>
                  <a:pt x="63" y="6"/>
                  <a:pt x="63" y="6"/>
                </a:cubicBezTo>
                <a:cubicBezTo>
                  <a:pt x="63" y="6"/>
                  <a:pt x="63" y="6"/>
                  <a:pt x="63" y="6"/>
                </a:cubicBezTo>
                <a:cubicBezTo>
                  <a:pt x="63" y="6"/>
                  <a:pt x="63" y="6"/>
                  <a:pt x="63" y="6"/>
                </a:cubicBezTo>
                <a:cubicBezTo>
                  <a:pt x="63" y="6"/>
                  <a:pt x="63" y="6"/>
                  <a:pt x="63" y="6"/>
                </a:cubicBezTo>
                <a:cubicBezTo>
                  <a:pt x="63" y="6"/>
                  <a:pt x="63" y="6"/>
                  <a:pt x="63" y="6"/>
                </a:cubicBezTo>
                <a:cubicBezTo>
                  <a:pt x="63" y="6"/>
                  <a:pt x="63" y="6"/>
                  <a:pt x="63" y="6"/>
                </a:cubicBezTo>
                <a:cubicBezTo>
                  <a:pt x="63" y="6"/>
                  <a:pt x="63" y="6"/>
                  <a:pt x="63" y="6"/>
                </a:cubicBezTo>
                <a:cubicBezTo>
                  <a:pt x="63" y="17"/>
                  <a:pt x="63" y="17"/>
                  <a:pt x="63" y="17"/>
                </a:cubicBezTo>
                <a:cubicBezTo>
                  <a:pt x="63" y="18"/>
                  <a:pt x="63" y="18"/>
                  <a:pt x="63" y="18"/>
                </a:cubicBezTo>
                <a:cubicBezTo>
                  <a:pt x="62" y="18"/>
                  <a:pt x="62" y="18"/>
                  <a:pt x="62" y="17"/>
                </a:cubicBezTo>
                <a:cubicBezTo>
                  <a:pt x="62" y="7"/>
                  <a:pt x="62" y="7"/>
                  <a:pt x="62" y="7"/>
                </a:cubicBezTo>
                <a:lnTo>
                  <a:pt x="52" y="4"/>
                </a:lnTo>
                <a:close/>
                <a:moveTo>
                  <a:pt x="81" y="72"/>
                </a:moveTo>
                <a:cubicBezTo>
                  <a:pt x="81" y="72"/>
                  <a:pt x="81" y="72"/>
                  <a:pt x="81" y="72"/>
                </a:cubicBezTo>
                <a:cubicBezTo>
                  <a:pt x="81" y="72"/>
                  <a:pt x="81" y="72"/>
                  <a:pt x="81" y="72"/>
                </a:cubicBezTo>
                <a:cubicBezTo>
                  <a:pt x="81" y="72"/>
                  <a:pt x="81" y="72"/>
                  <a:pt x="81" y="72"/>
                </a:cubicBezTo>
                <a:cubicBezTo>
                  <a:pt x="81" y="72"/>
                  <a:pt x="81" y="72"/>
                  <a:pt x="81" y="72"/>
                </a:cubicBezTo>
                <a:cubicBezTo>
                  <a:pt x="81" y="72"/>
                  <a:pt x="81" y="72"/>
                  <a:pt x="81" y="72"/>
                </a:cubicBezTo>
                <a:cubicBezTo>
                  <a:pt x="81" y="72"/>
                  <a:pt x="81" y="72"/>
                  <a:pt x="81" y="72"/>
                </a:cubicBezTo>
                <a:cubicBezTo>
                  <a:pt x="81" y="72"/>
                  <a:pt x="81" y="72"/>
                  <a:pt x="81" y="72"/>
                </a:cubicBezTo>
                <a:cubicBezTo>
                  <a:pt x="81" y="72"/>
                  <a:pt x="81" y="72"/>
                  <a:pt x="81" y="73"/>
                </a:cubicBezTo>
                <a:cubicBezTo>
                  <a:pt x="81" y="73"/>
                  <a:pt x="81" y="73"/>
                  <a:pt x="81" y="73"/>
                </a:cubicBezTo>
                <a:cubicBezTo>
                  <a:pt x="81" y="73"/>
                  <a:pt x="81" y="73"/>
                  <a:pt x="81" y="73"/>
                </a:cubicBezTo>
                <a:cubicBezTo>
                  <a:pt x="81" y="73"/>
                  <a:pt x="81" y="73"/>
                  <a:pt x="81" y="73"/>
                </a:cubicBezTo>
                <a:cubicBezTo>
                  <a:pt x="81" y="73"/>
                  <a:pt x="81" y="73"/>
                  <a:pt x="81" y="73"/>
                </a:cubicBezTo>
                <a:cubicBezTo>
                  <a:pt x="81" y="73"/>
                  <a:pt x="81" y="73"/>
                  <a:pt x="81" y="73"/>
                </a:cubicBezTo>
                <a:cubicBezTo>
                  <a:pt x="73" y="81"/>
                  <a:pt x="73" y="81"/>
                  <a:pt x="73" y="81"/>
                </a:cubicBezTo>
                <a:cubicBezTo>
                  <a:pt x="73" y="81"/>
                  <a:pt x="73" y="81"/>
                  <a:pt x="73" y="81"/>
                </a:cubicBezTo>
                <a:cubicBezTo>
                  <a:pt x="73" y="81"/>
                  <a:pt x="73" y="81"/>
                  <a:pt x="73" y="81"/>
                </a:cubicBezTo>
                <a:cubicBezTo>
                  <a:pt x="73" y="81"/>
                  <a:pt x="73" y="81"/>
                  <a:pt x="73" y="81"/>
                </a:cubicBezTo>
                <a:cubicBezTo>
                  <a:pt x="72" y="81"/>
                  <a:pt x="72" y="81"/>
                  <a:pt x="72" y="81"/>
                </a:cubicBezTo>
                <a:cubicBezTo>
                  <a:pt x="72" y="81"/>
                  <a:pt x="72" y="81"/>
                  <a:pt x="72" y="81"/>
                </a:cubicBezTo>
                <a:cubicBezTo>
                  <a:pt x="72" y="81"/>
                  <a:pt x="72" y="81"/>
                  <a:pt x="72" y="81"/>
                </a:cubicBezTo>
                <a:cubicBezTo>
                  <a:pt x="72" y="81"/>
                  <a:pt x="72" y="81"/>
                  <a:pt x="72" y="81"/>
                </a:cubicBezTo>
                <a:cubicBezTo>
                  <a:pt x="72" y="81"/>
                  <a:pt x="72" y="81"/>
                  <a:pt x="72" y="81"/>
                </a:cubicBezTo>
                <a:cubicBezTo>
                  <a:pt x="72" y="81"/>
                  <a:pt x="72" y="81"/>
                  <a:pt x="72" y="81"/>
                </a:cubicBezTo>
                <a:cubicBezTo>
                  <a:pt x="72" y="81"/>
                  <a:pt x="72" y="81"/>
                  <a:pt x="72" y="81"/>
                </a:cubicBezTo>
                <a:cubicBezTo>
                  <a:pt x="72" y="81"/>
                  <a:pt x="72" y="81"/>
                  <a:pt x="72" y="81"/>
                </a:cubicBezTo>
                <a:cubicBezTo>
                  <a:pt x="72" y="81"/>
                  <a:pt x="72" y="81"/>
                  <a:pt x="72" y="81"/>
                </a:cubicBezTo>
                <a:cubicBezTo>
                  <a:pt x="72" y="81"/>
                  <a:pt x="72" y="81"/>
                  <a:pt x="72" y="81"/>
                </a:cubicBezTo>
                <a:cubicBezTo>
                  <a:pt x="72" y="81"/>
                  <a:pt x="72" y="81"/>
                  <a:pt x="72" y="81"/>
                </a:cubicBezTo>
                <a:cubicBezTo>
                  <a:pt x="62" y="76"/>
                  <a:pt x="62" y="76"/>
                  <a:pt x="62" y="76"/>
                </a:cubicBezTo>
                <a:cubicBezTo>
                  <a:pt x="61" y="75"/>
                  <a:pt x="61" y="75"/>
                  <a:pt x="62" y="75"/>
                </a:cubicBezTo>
                <a:cubicBezTo>
                  <a:pt x="62" y="74"/>
                  <a:pt x="62" y="74"/>
                  <a:pt x="63" y="74"/>
                </a:cubicBezTo>
                <a:cubicBezTo>
                  <a:pt x="72" y="80"/>
                  <a:pt x="72" y="80"/>
                  <a:pt x="72" y="80"/>
                </a:cubicBezTo>
                <a:cubicBezTo>
                  <a:pt x="79" y="72"/>
                  <a:pt x="79" y="72"/>
                  <a:pt x="79" y="72"/>
                </a:cubicBezTo>
                <a:cubicBezTo>
                  <a:pt x="74" y="63"/>
                  <a:pt x="74" y="63"/>
                  <a:pt x="74" y="63"/>
                </a:cubicBezTo>
                <a:cubicBezTo>
                  <a:pt x="74" y="62"/>
                  <a:pt x="74" y="62"/>
                  <a:pt x="74" y="62"/>
                </a:cubicBezTo>
                <a:cubicBezTo>
                  <a:pt x="75" y="61"/>
                  <a:pt x="75" y="62"/>
                  <a:pt x="75" y="62"/>
                </a:cubicBezTo>
                <a:cubicBezTo>
                  <a:pt x="81" y="72"/>
                  <a:pt x="81" y="72"/>
                  <a:pt x="81" y="72"/>
                </a:cubicBezTo>
                <a:cubicBezTo>
                  <a:pt x="81" y="72"/>
                  <a:pt x="81" y="72"/>
                  <a:pt x="81" y="72"/>
                </a:cubicBezTo>
                <a:close/>
              </a:path>
            </a:pathLst>
          </a:custGeom>
          <a:solidFill>
            <a:srgbClr val="0F3D4C"/>
          </a:solidFill>
          <a:ln w="9525">
            <a:noFill/>
            <a:round/>
            <a:headEnd/>
            <a:tailEnd/>
          </a:ln>
        </p:spPr>
        <p:txBody>
          <a:bodyPr/>
          <a:lstStyle/>
          <a:p>
            <a:endParaRPr lang="zh-CN" altLang="en-US"/>
          </a:p>
        </p:txBody>
      </p:sp>
    </p:spTree>
    <p:extLst>
      <p:ext uri="{BB962C8B-B14F-4D97-AF65-F5344CB8AC3E}">
        <p14:creationId xmlns:p14="http://schemas.microsoft.com/office/powerpoint/2010/main" val="1673668937"/>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CCFFCC"/>
        </a:solidFill>
        <a:effectLst/>
      </p:bgPr>
    </p:bg>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a:bodyPr>
          <a:lstStyle/>
          <a:p>
            <a:pPr marL="0" indent="0" algn="ctr">
              <a:buNone/>
            </a:pPr>
            <a:r>
              <a:rPr lang="zh-CN" altLang="en-US" sz="16600" dirty="0"/>
              <a:t>谢谢！</a:t>
            </a:r>
          </a:p>
        </p:txBody>
      </p:sp>
    </p:spTree>
    <p:extLst>
      <p:ext uri="{BB962C8B-B14F-4D97-AF65-F5344CB8AC3E}">
        <p14:creationId xmlns:p14="http://schemas.microsoft.com/office/powerpoint/2010/main" val="863899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zh-CN" altLang="en-US" dirty="0"/>
              <a:t>院级质控框架</a:t>
            </a:r>
          </a:p>
        </p:txBody>
      </p:sp>
      <p:pic>
        <p:nvPicPr>
          <p:cNvPr id="117" name="内容占位符 116"/>
          <p:cNvPicPr>
            <a:picLocks noGrp="1" noChangeAspect="1"/>
          </p:cNvPicPr>
          <p:nvPr>
            <p:ph idx="1"/>
          </p:nvPr>
        </p:nvPicPr>
        <p:blipFill>
          <a:blip r:embed="rId2"/>
          <a:stretch>
            <a:fillRect/>
          </a:stretch>
        </p:blipFill>
        <p:spPr>
          <a:xfrm>
            <a:off x="1519244" y="1266192"/>
            <a:ext cx="9382303" cy="5591808"/>
          </a:xfrm>
          <a:prstGeom prst="rect">
            <a:avLst/>
          </a:prstGeom>
        </p:spPr>
      </p:pic>
    </p:spTree>
    <p:extLst>
      <p:ext uri="{BB962C8B-B14F-4D97-AF65-F5344CB8AC3E}">
        <p14:creationId xmlns:p14="http://schemas.microsoft.com/office/powerpoint/2010/main" val="1601325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zh-CN" altLang="en-US" dirty="0"/>
              <a:t>科级质控框架</a:t>
            </a:r>
          </a:p>
        </p:txBody>
      </p:sp>
      <p:sp>
        <p:nvSpPr>
          <p:cNvPr id="3" name="内容占位符 2"/>
          <p:cNvSpPr>
            <a:spLocks noGrp="1"/>
          </p:cNvSpPr>
          <p:nvPr>
            <p:ph idx="1"/>
          </p:nvPr>
        </p:nvSpPr>
        <p:spPr/>
        <p:txBody>
          <a:bodyPr>
            <a:normAutofit fontScale="55000" lnSpcReduction="20000"/>
          </a:bodyPr>
          <a:lstStyle/>
          <a:p>
            <a:r>
              <a:rPr lang="zh-CN" altLang="zh-CN" b="1" dirty="0"/>
              <a:t>十四、临床科室质量与安全管理小组</a:t>
            </a:r>
          </a:p>
          <a:p>
            <a:r>
              <a:rPr lang="zh-CN" altLang="zh-CN" b="1" dirty="0"/>
              <a:t>（一）急诊科质量与安全管理小组</a:t>
            </a:r>
            <a:endParaRPr lang="zh-CN" altLang="zh-CN" dirty="0"/>
          </a:p>
          <a:p>
            <a:r>
              <a:rPr lang="en-US" altLang="zh-CN" b="1" dirty="0"/>
              <a:t>1.</a:t>
            </a:r>
            <a:r>
              <a:rPr lang="zh-CN" altLang="zh-CN" b="1" dirty="0"/>
              <a:t>急诊科质量与安全管理小组成员名单</a:t>
            </a:r>
            <a:endParaRPr lang="zh-CN" altLang="zh-CN" dirty="0"/>
          </a:p>
          <a:p>
            <a:r>
              <a:rPr lang="zh-CN" altLang="zh-CN" dirty="0"/>
              <a:t>组</a:t>
            </a:r>
            <a:r>
              <a:rPr lang="en-US" altLang="zh-CN" dirty="0"/>
              <a:t>  </a:t>
            </a:r>
            <a:r>
              <a:rPr lang="zh-CN" altLang="zh-CN" dirty="0"/>
              <a:t>长：何永亮</a:t>
            </a:r>
          </a:p>
          <a:p>
            <a:r>
              <a:rPr lang="zh-CN" altLang="zh-CN" dirty="0"/>
              <a:t>副组长：胡杨</a:t>
            </a:r>
          </a:p>
          <a:p>
            <a:r>
              <a:rPr lang="zh-CN" altLang="zh-CN" dirty="0"/>
              <a:t>医师质控员： 赖涌</a:t>
            </a:r>
          </a:p>
          <a:p>
            <a:r>
              <a:rPr lang="zh-CN" altLang="zh-CN" dirty="0"/>
              <a:t>成</a:t>
            </a:r>
            <a:r>
              <a:rPr lang="en-US" altLang="zh-CN" dirty="0"/>
              <a:t>  </a:t>
            </a:r>
            <a:r>
              <a:rPr lang="zh-CN" altLang="zh-CN" dirty="0"/>
              <a:t>员：赖涌、刘松明、叶斌</a:t>
            </a:r>
          </a:p>
          <a:p>
            <a:r>
              <a:rPr lang="en-US" altLang="zh-CN" b="1" dirty="0"/>
              <a:t>2.</a:t>
            </a:r>
            <a:r>
              <a:rPr lang="zh-CN" altLang="zh-CN" b="1" dirty="0"/>
              <a:t>急诊科质量与安全管理小组工作职责</a:t>
            </a:r>
            <a:endParaRPr lang="zh-CN" altLang="zh-CN" dirty="0"/>
          </a:p>
          <a:p>
            <a:pPr lvl="0"/>
            <a:r>
              <a:rPr lang="zh-CN" altLang="en-US" dirty="0"/>
              <a:t>（</a:t>
            </a:r>
            <a:r>
              <a:rPr lang="en-US" altLang="zh-CN" dirty="0"/>
              <a:t>1</a:t>
            </a:r>
            <a:r>
              <a:rPr lang="zh-CN" altLang="en-US" dirty="0"/>
              <a:t>）</a:t>
            </a:r>
            <a:r>
              <a:rPr lang="zh-CN" altLang="zh-CN" dirty="0"/>
              <a:t>科主任是科室质量与安全管理第一负责人，全面领导科室质量与安全管理工作；</a:t>
            </a:r>
          </a:p>
          <a:p>
            <a:pPr lvl="0"/>
            <a:r>
              <a:rPr lang="zh-CN" altLang="en-US" dirty="0"/>
              <a:t>（</a:t>
            </a:r>
            <a:r>
              <a:rPr lang="en-US" altLang="zh-CN" dirty="0"/>
              <a:t>2</a:t>
            </a:r>
            <a:r>
              <a:rPr lang="zh-CN" altLang="en-US" dirty="0"/>
              <a:t>）</a:t>
            </a:r>
            <a:r>
              <a:rPr lang="zh-CN" altLang="zh-CN" dirty="0"/>
              <a:t>科室医疗质量与安全管理工作小组负责制定科室年度医疗质量与安全管理工作计划并组织实施；</a:t>
            </a:r>
          </a:p>
          <a:p>
            <a:pPr lvl="0"/>
            <a:r>
              <a:rPr lang="zh-CN" altLang="en-US" dirty="0"/>
              <a:t>（</a:t>
            </a:r>
            <a:r>
              <a:rPr lang="en-US" altLang="zh-CN" dirty="0"/>
              <a:t>3</a:t>
            </a:r>
            <a:r>
              <a:rPr lang="zh-CN" altLang="en-US" dirty="0"/>
              <a:t>）</a:t>
            </a:r>
            <a:r>
              <a:rPr lang="zh-CN" altLang="zh-CN" dirty="0"/>
              <a:t>每月组织科室相关质控员定期对科室质量与安全管理进行检查，查找工作中存在的问题，及时上报科室主任；</a:t>
            </a:r>
          </a:p>
          <a:p>
            <a:pPr lvl="0"/>
            <a:r>
              <a:rPr lang="zh-CN" altLang="en-US" dirty="0"/>
              <a:t>（</a:t>
            </a:r>
            <a:r>
              <a:rPr lang="en-US" altLang="zh-CN" dirty="0"/>
              <a:t>4</a:t>
            </a:r>
            <a:r>
              <a:rPr lang="zh-CN" altLang="en-US" dirty="0"/>
              <a:t>）</a:t>
            </a:r>
            <a:r>
              <a:rPr lang="zh-CN" altLang="zh-CN" dirty="0"/>
              <a:t>每月组织全科人员召开一次医护共同参与的科室质量与安全分析评价会议，对科室质量与安全及其各种指标完成情况进行分析讨论，指出问题，提出整改意见并落实，有反馈记录。</a:t>
            </a:r>
          </a:p>
          <a:p>
            <a:pPr lvl="0"/>
            <a:r>
              <a:rPr lang="zh-CN" altLang="en-US" dirty="0"/>
              <a:t>（</a:t>
            </a:r>
            <a:r>
              <a:rPr lang="en-US" altLang="zh-CN" dirty="0"/>
              <a:t>5</a:t>
            </a:r>
            <a:r>
              <a:rPr lang="zh-CN" altLang="en-US" dirty="0"/>
              <a:t>）</a:t>
            </a:r>
            <a:r>
              <a:rPr lang="zh-CN" altLang="zh-CN" dirty="0"/>
              <a:t>分工明细（见附表） </a:t>
            </a:r>
          </a:p>
          <a:p>
            <a:r>
              <a:rPr lang="zh-CN" altLang="zh-CN" dirty="0"/>
              <a:t>附表：《急诊科质量与安全管理小组分工明细表》</a:t>
            </a:r>
          </a:p>
          <a:p>
            <a:endParaRPr lang="zh-CN" altLang="en-US" dirty="0"/>
          </a:p>
        </p:txBody>
      </p:sp>
    </p:spTree>
    <p:extLst>
      <p:ext uri="{BB962C8B-B14F-4D97-AF65-F5344CB8AC3E}">
        <p14:creationId xmlns:p14="http://schemas.microsoft.com/office/powerpoint/2010/main" val="3319846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graphicFrame>
        <p:nvGraphicFramePr>
          <p:cNvPr id="4" name="内容占位符 3"/>
          <p:cNvGraphicFramePr>
            <a:graphicFrameLocks noGrp="1"/>
          </p:cNvGraphicFramePr>
          <p:nvPr>
            <p:ph idx="1"/>
            <p:extLst>
              <p:ext uri="{D42A27DB-BD31-4B8C-83A1-F6EECF244321}">
                <p14:modId xmlns:p14="http://schemas.microsoft.com/office/powerpoint/2010/main" val="1904372947"/>
              </p:ext>
            </p:extLst>
          </p:nvPr>
        </p:nvGraphicFramePr>
        <p:xfrm>
          <a:off x="481263" y="1"/>
          <a:ext cx="11389895" cy="6846171"/>
        </p:xfrm>
        <a:graphic>
          <a:graphicData uri="http://schemas.openxmlformats.org/drawingml/2006/table">
            <a:tbl>
              <a:tblPr firstRow="1" firstCol="1" bandRow="1">
                <a:tableStyleId>{5C22544A-7EE6-4342-B048-85BDC9FD1C3A}</a:tableStyleId>
              </a:tblPr>
              <a:tblGrid>
                <a:gridCol w="985234">
                  <a:extLst>
                    <a:ext uri="{9D8B030D-6E8A-4147-A177-3AD203B41FA5}">
                      <a16:colId xmlns:a16="http://schemas.microsoft.com/office/drawing/2014/main" val="20000"/>
                    </a:ext>
                  </a:extLst>
                </a:gridCol>
                <a:gridCol w="1374746">
                  <a:extLst>
                    <a:ext uri="{9D8B030D-6E8A-4147-A177-3AD203B41FA5}">
                      <a16:colId xmlns:a16="http://schemas.microsoft.com/office/drawing/2014/main" val="20001"/>
                    </a:ext>
                  </a:extLst>
                </a:gridCol>
                <a:gridCol w="1508603">
                  <a:extLst>
                    <a:ext uri="{9D8B030D-6E8A-4147-A177-3AD203B41FA5}">
                      <a16:colId xmlns:a16="http://schemas.microsoft.com/office/drawing/2014/main" val="20002"/>
                    </a:ext>
                  </a:extLst>
                </a:gridCol>
                <a:gridCol w="6496282">
                  <a:extLst>
                    <a:ext uri="{9D8B030D-6E8A-4147-A177-3AD203B41FA5}">
                      <a16:colId xmlns:a16="http://schemas.microsoft.com/office/drawing/2014/main" val="20003"/>
                    </a:ext>
                  </a:extLst>
                </a:gridCol>
                <a:gridCol w="1025030">
                  <a:extLst>
                    <a:ext uri="{9D8B030D-6E8A-4147-A177-3AD203B41FA5}">
                      <a16:colId xmlns:a16="http://schemas.microsoft.com/office/drawing/2014/main" val="20004"/>
                    </a:ext>
                  </a:extLst>
                </a:gridCol>
              </a:tblGrid>
              <a:tr h="253036">
                <a:tc>
                  <a:txBody>
                    <a:bodyPr/>
                    <a:lstStyle/>
                    <a:p>
                      <a:pPr algn="ctr">
                        <a:lnSpc>
                          <a:spcPts val="2300"/>
                        </a:lnSpc>
                        <a:spcAft>
                          <a:spcPts val="0"/>
                        </a:spcAft>
                      </a:pPr>
                      <a:r>
                        <a:rPr lang="zh-CN" sz="1400" kern="100" dirty="0">
                          <a:effectLst/>
                        </a:rPr>
                        <a:t>序号</a:t>
                      </a:r>
                      <a:endParaRPr lang="zh-CN" sz="14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41456" marR="41456" marT="0" marB="0" anchor="ctr"/>
                </a:tc>
                <a:tc>
                  <a:txBody>
                    <a:bodyPr/>
                    <a:lstStyle/>
                    <a:p>
                      <a:pPr algn="ctr">
                        <a:lnSpc>
                          <a:spcPts val="2300"/>
                        </a:lnSpc>
                        <a:spcAft>
                          <a:spcPts val="0"/>
                        </a:spcAft>
                      </a:pPr>
                      <a:r>
                        <a:rPr lang="zh-CN" sz="1400" kern="100" dirty="0">
                          <a:effectLst/>
                        </a:rPr>
                        <a:t>责任人</a:t>
                      </a:r>
                      <a:endParaRPr lang="zh-CN" sz="14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41456" marR="41456" marT="0" marB="0" anchor="ctr"/>
                </a:tc>
                <a:tc>
                  <a:txBody>
                    <a:bodyPr/>
                    <a:lstStyle/>
                    <a:p>
                      <a:pPr algn="ctr">
                        <a:lnSpc>
                          <a:spcPts val="2300"/>
                        </a:lnSpc>
                        <a:spcAft>
                          <a:spcPts val="0"/>
                        </a:spcAft>
                      </a:pPr>
                      <a:r>
                        <a:rPr lang="zh-CN" sz="1400" kern="100" dirty="0">
                          <a:effectLst/>
                        </a:rPr>
                        <a:t>分工</a:t>
                      </a:r>
                      <a:endParaRPr lang="zh-CN" sz="14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41456" marR="41456" marT="0" marB="0" anchor="ctr"/>
                </a:tc>
                <a:tc>
                  <a:txBody>
                    <a:bodyPr/>
                    <a:lstStyle/>
                    <a:p>
                      <a:pPr algn="ctr">
                        <a:lnSpc>
                          <a:spcPts val="2300"/>
                        </a:lnSpc>
                        <a:spcAft>
                          <a:spcPts val="0"/>
                        </a:spcAft>
                      </a:pPr>
                      <a:r>
                        <a:rPr lang="zh-CN" sz="1400" kern="100">
                          <a:effectLst/>
                        </a:rPr>
                        <a:t>职责明细</a:t>
                      </a:r>
                      <a:endParaRPr lang="zh-CN" sz="1400" kern="100">
                        <a:effectLst/>
                        <a:latin typeface="Calibri" panose="020F0502020204030204" pitchFamily="34" charset="0"/>
                        <a:ea typeface="宋体" panose="02010600030101010101" pitchFamily="2" charset="-122"/>
                        <a:cs typeface="Times New Roman" panose="02020603050405020304" pitchFamily="18" charset="0"/>
                      </a:endParaRPr>
                    </a:p>
                  </a:txBody>
                  <a:tcPr marL="41456" marR="41456" marT="0" marB="0" anchor="ctr"/>
                </a:tc>
                <a:tc>
                  <a:txBody>
                    <a:bodyPr/>
                    <a:lstStyle/>
                    <a:p>
                      <a:pPr algn="ctr">
                        <a:lnSpc>
                          <a:spcPts val="2300"/>
                        </a:lnSpc>
                        <a:spcAft>
                          <a:spcPts val="0"/>
                        </a:spcAft>
                      </a:pPr>
                      <a:r>
                        <a:rPr lang="zh-CN" sz="700" kern="100">
                          <a:effectLst/>
                        </a:rPr>
                        <a:t>备注</a:t>
                      </a:r>
                      <a:endParaRPr lang="zh-CN" sz="600" kern="100">
                        <a:effectLst/>
                        <a:latin typeface="Calibri" panose="020F0502020204030204" pitchFamily="34" charset="0"/>
                        <a:ea typeface="宋体" panose="02010600030101010101" pitchFamily="2" charset="-122"/>
                        <a:cs typeface="Times New Roman" panose="02020603050405020304" pitchFamily="18" charset="0"/>
                      </a:endParaRPr>
                    </a:p>
                  </a:txBody>
                  <a:tcPr marL="41456" marR="41456" marT="0" marB="0" anchor="ctr"/>
                </a:tc>
                <a:extLst>
                  <a:ext uri="{0D108BD9-81ED-4DB2-BD59-A6C34878D82A}">
                    <a16:rowId xmlns:a16="http://schemas.microsoft.com/office/drawing/2014/main" val="10000"/>
                  </a:ext>
                </a:extLst>
              </a:tr>
              <a:tr h="1041602">
                <a:tc>
                  <a:txBody>
                    <a:bodyPr/>
                    <a:lstStyle/>
                    <a:p>
                      <a:pPr algn="ctr">
                        <a:lnSpc>
                          <a:spcPts val="2300"/>
                        </a:lnSpc>
                        <a:spcAft>
                          <a:spcPts val="0"/>
                        </a:spcAft>
                      </a:pPr>
                      <a:r>
                        <a:rPr lang="en-US" sz="1400" kern="100">
                          <a:effectLst/>
                        </a:rPr>
                        <a:t>1</a:t>
                      </a:r>
                      <a:endParaRPr lang="zh-CN" sz="1400" kern="100">
                        <a:effectLst/>
                        <a:latin typeface="Calibri" panose="020F0502020204030204" pitchFamily="34" charset="0"/>
                        <a:ea typeface="宋体" panose="02010600030101010101" pitchFamily="2" charset="-122"/>
                        <a:cs typeface="Times New Roman" panose="02020603050405020304" pitchFamily="18" charset="0"/>
                      </a:endParaRPr>
                    </a:p>
                  </a:txBody>
                  <a:tcPr marL="41456" marR="41456" marT="0" marB="0" anchor="ctr"/>
                </a:tc>
                <a:tc>
                  <a:txBody>
                    <a:bodyPr/>
                    <a:lstStyle/>
                    <a:p>
                      <a:pPr algn="ctr">
                        <a:lnSpc>
                          <a:spcPts val="2300"/>
                        </a:lnSpc>
                        <a:spcAft>
                          <a:spcPts val="0"/>
                        </a:spcAft>
                      </a:pPr>
                      <a:r>
                        <a:rPr lang="zh-CN" sz="1400" kern="100">
                          <a:effectLst/>
                        </a:rPr>
                        <a:t>赖涌</a:t>
                      </a:r>
                      <a:endParaRPr lang="zh-CN" sz="1400" kern="100">
                        <a:effectLst/>
                        <a:latin typeface="Calibri" panose="020F0502020204030204" pitchFamily="34" charset="0"/>
                        <a:ea typeface="宋体" panose="02010600030101010101" pitchFamily="2" charset="-122"/>
                        <a:cs typeface="Times New Roman" panose="02020603050405020304" pitchFamily="18" charset="0"/>
                      </a:endParaRPr>
                    </a:p>
                  </a:txBody>
                  <a:tcPr marL="41456" marR="41456" marT="0" marB="0" anchor="ctr"/>
                </a:tc>
                <a:tc>
                  <a:txBody>
                    <a:bodyPr/>
                    <a:lstStyle/>
                    <a:p>
                      <a:pPr algn="ctr">
                        <a:lnSpc>
                          <a:spcPts val="2300"/>
                        </a:lnSpc>
                        <a:spcAft>
                          <a:spcPts val="0"/>
                        </a:spcAft>
                      </a:pPr>
                      <a:r>
                        <a:rPr lang="zh-CN" sz="1400" kern="100">
                          <a:effectLst/>
                        </a:rPr>
                        <a:t>质控医师</a:t>
                      </a:r>
                    </a:p>
                    <a:p>
                      <a:pPr algn="ctr">
                        <a:lnSpc>
                          <a:spcPts val="2300"/>
                        </a:lnSpc>
                        <a:spcAft>
                          <a:spcPts val="0"/>
                        </a:spcAft>
                      </a:pPr>
                      <a:r>
                        <a:rPr lang="zh-CN" sz="1400" kern="100">
                          <a:effectLst/>
                        </a:rPr>
                        <a:t>信息联络</a:t>
                      </a:r>
                      <a:endParaRPr lang="zh-CN" sz="1400" kern="100">
                        <a:effectLst/>
                        <a:latin typeface="Calibri" panose="020F0502020204030204" pitchFamily="34" charset="0"/>
                        <a:ea typeface="宋体" panose="02010600030101010101" pitchFamily="2" charset="-122"/>
                        <a:cs typeface="Times New Roman" panose="02020603050405020304" pitchFamily="18" charset="0"/>
                      </a:endParaRPr>
                    </a:p>
                  </a:txBody>
                  <a:tcPr marL="41456" marR="41456" marT="0" marB="0" anchor="ctr"/>
                </a:tc>
                <a:tc>
                  <a:txBody>
                    <a:bodyPr/>
                    <a:lstStyle/>
                    <a:p>
                      <a:pPr marL="342900" lvl="0" indent="-342900" algn="l">
                        <a:spcAft>
                          <a:spcPts val="0"/>
                        </a:spcAft>
                        <a:buFont typeface="+mj-ea"/>
                        <a:buAutoNum type="circleNumDbPlain"/>
                      </a:pPr>
                      <a:r>
                        <a:rPr lang="zh-CN" sz="1400" kern="100" dirty="0">
                          <a:effectLst/>
                        </a:rPr>
                        <a:t>协助科主任召集与整理科室会议，每个月完善《科室质量控制分析会记录》</a:t>
                      </a:r>
                    </a:p>
                    <a:p>
                      <a:pPr marL="342900" lvl="0" indent="-342900" algn="l">
                        <a:spcAft>
                          <a:spcPts val="0"/>
                        </a:spcAft>
                        <a:buFont typeface="+mj-ea"/>
                        <a:buAutoNum type="circleNumDbPlain"/>
                      </a:pPr>
                      <a:r>
                        <a:rPr lang="zh-CN" sz="1400" kern="100" dirty="0">
                          <a:effectLst/>
                        </a:rPr>
                        <a:t>具体负责核心制度、法律法规、科室规章制度和工作制度知晓情况。迎接上级检查。</a:t>
                      </a:r>
                    </a:p>
                    <a:p>
                      <a:pPr algn="l">
                        <a:spcAft>
                          <a:spcPts val="0"/>
                        </a:spcAft>
                      </a:pPr>
                      <a:r>
                        <a:rPr lang="zh-CN" sz="1400" kern="100" dirty="0">
                          <a:effectLst/>
                        </a:rPr>
                        <a:t>③完成科室各项工作（如平均住院日、人均费用、药占比、耗材比、甲级病案率等等）数据统计</a:t>
                      </a:r>
                      <a:endParaRPr lang="zh-CN" sz="14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41456" marR="41456" marT="0" marB="0" anchor="ctr"/>
                </a:tc>
                <a:tc>
                  <a:txBody>
                    <a:bodyPr/>
                    <a:lstStyle/>
                    <a:p>
                      <a:pPr algn="ctr">
                        <a:lnSpc>
                          <a:spcPts val="2300"/>
                        </a:lnSpc>
                        <a:spcAft>
                          <a:spcPts val="0"/>
                        </a:spcAft>
                      </a:pPr>
                      <a:r>
                        <a:rPr lang="en-US" sz="700" kern="100">
                          <a:effectLst/>
                        </a:rPr>
                        <a:t> </a:t>
                      </a:r>
                      <a:endParaRPr lang="zh-CN" sz="600" kern="100">
                        <a:effectLst/>
                        <a:latin typeface="Calibri" panose="020F0502020204030204" pitchFamily="34" charset="0"/>
                        <a:ea typeface="宋体" panose="02010600030101010101" pitchFamily="2" charset="-122"/>
                        <a:cs typeface="Times New Roman" panose="02020603050405020304" pitchFamily="18" charset="0"/>
                      </a:endParaRPr>
                    </a:p>
                  </a:txBody>
                  <a:tcPr marL="41456" marR="41456" marT="0" marB="0" anchor="ctr"/>
                </a:tc>
                <a:extLst>
                  <a:ext uri="{0D108BD9-81ED-4DB2-BD59-A6C34878D82A}">
                    <a16:rowId xmlns:a16="http://schemas.microsoft.com/office/drawing/2014/main" val="10001"/>
                  </a:ext>
                </a:extLst>
              </a:tr>
              <a:tr h="256340">
                <a:tc>
                  <a:txBody>
                    <a:bodyPr/>
                    <a:lstStyle/>
                    <a:p>
                      <a:pPr algn="ctr">
                        <a:lnSpc>
                          <a:spcPts val="2300"/>
                        </a:lnSpc>
                        <a:spcAft>
                          <a:spcPts val="0"/>
                        </a:spcAft>
                      </a:pPr>
                      <a:r>
                        <a:rPr lang="en-US" sz="1400" kern="100">
                          <a:effectLst/>
                        </a:rPr>
                        <a:t>2</a:t>
                      </a:r>
                      <a:endParaRPr lang="zh-CN" sz="1400" kern="100">
                        <a:effectLst/>
                        <a:latin typeface="Calibri" panose="020F0502020204030204" pitchFamily="34" charset="0"/>
                        <a:ea typeface="宋体" panose="02010600030101010101" pitchFamily="2" charset="-122"/>
                        <a:cs typeface="Times New Roman" panose="02020603050405020304" pitchFamily="18" charset="0"/>
                      </a:endParaRPr>
                    </a:p>
                  </a:txBody>
                  <a:tcPr marL="41456" marR="41456" marT="0" marB="0" anchor="ctr"/>
                </a:tc>
                <a:tc>
                  <a:txBody>
                    <a:bodyPr/>
                    <a:lstStyle/>
                    <a:p>
                      <a:pPr algn="ctr">
                        <a:lnSpc>
                          <a:spcPts val="2300"/>
                        </a:lnSpc>
                        <a:spcAft>
                          <a:spcPts val="0"/>
                        </a:spcAft>
                      </a:pPr>
                      <a:r>
                        <a:rPr lang="zh-CN" sz="1400" kern="100">
                          <a:effectLst/>
                        </a:rPr>
                        <a:t>赖涌</a:t>
                      </a:r>
                      <a:endParaRPr lang="zh-CN" sz="1400" kern="100">
                        <a:effectLst/>
                        <a:latin typeface="Calibri" panose="020F0502020204030204" pitchFamily="34" charset="0"/>
                        <a:ea typeface="宋体" panose="02010600030101010101" pitchFamily="2" charset="-122"/>
                        <a:cs typeface="Times New Roman" panose="02020603050405020304" pitchFamily="18" charset="0"/>
                      </a:endParaRPr>
                    </a:p>
                  </a:txBody>
                  <a:tcPr marL="41456" marR="41456" marT="0" marB="0" anchor="ctr"/>
                </a:tc>
                <a:tc>
                  <a:txBody>
                    <a:bodyPr/>
                    <a:lstStyle/>
                    <a:p>
                      <a:pPr algn="ctr">
                        <a:lnSpc>
                          <a:spcPts val="2300"/>
                        </a:lnSpc>
                        <a:spcAft>
                          <a:spcPts val="0"/>
                        </a:spcAft>
                      </a:pPr>
                      <a:r>
                        <a:rPr lang="zh-CN" sz="1400" kern="100">
                          <a:effectLst/>
                        </a:rPr>
                        <a:t>病历</a:t>
                      </a:r>
                      <a:endParaRPr lang="zh-CN" sz="1400" kern="100">
                        <a:effectLst/>
                        <a:latin typeface="Calibri" panose="020F0502020204030204" pitchFamily="34" charset="0"/>
                        <a:ea typeface="宋体" panose="02010600030101010101" pitchFamily="2" charset="-122"/>
                        <a:cs typeface="Times New Roman" panose="02020603050405020304" pitchFamily="18" charset="0"/>
                      </a:endParaRPr>
                    </a:p>
                  </a:txBody>
                  <a:tcPr marL="41456" marR="41456" marT="0" marB="0" anchor="ctr"/>
                </a:tc>
                <a:tc>
                  <a:txBody>
                    <a:bodyPr/>
                    <a:lstStyle/>
                    <a:p>
                      <a:pPr algn="l">
                        <a:lnSpc>
                          <a:spcPts val="2300"/>
                        </a:lnSpc>
                        <a:spcAft>
                          <a:spcPts val="0"/>
                        </a:spcAft>
                      </a:pPr>
                      <a:r>
                        <a:rPr lang="zh-CN" sz="1400" kern="100" dirty="0">
                          <a:effectLst/>
                        </a:rPr>
                        <a:t>病历书写质量管理</a:t>
                      </a:r>
                      <a:endParaRPr lang="zh-CN" sz="14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41456" marR="41456" marT="0" marB="0" anchor="ctr"/>
                </a:tc>
                <a:tc>
                  <a:txBody>
                    <a:bodyPr/>
                    <a:lstStyle/>
                    <a:p>
                      <a:pPr algn="ctr">
                        <a:lnSpc>
                          <a:spcPts val="2300"/>
                        </a:lnSpc>
                        <a:spcAft>
                          <a:spcPts val="0"/>
                        </a:spcAft>
                      </a:pPr>
                      <a:r>
                        <a:rPr lang="en-US" sz="700" kern="100" dirty="0">
                          <a:effectLst/>
                        </a:rPr>
                        <a:t> </a:t>
                      </a:r>
                      <a:endParaRPr lang="zh-CN" sz="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41456" marR="41456" marT="0" marB="0" anchor="ctr"/>
                </a:tc>
                <a:extLst>
                  <a:ext uri="{0D108BD9-81ED-4DB2-BD59-A6C34878D82A}">
                    <a16:rowId xmlns:a16="http://schemas.microsoft.com/office/drawing/2014/main" val="10002"/>
                  </a:ext>
                </a:extLst>
              </a:tr>
              <a:tr h="256340">
                <a:tc>
                  <a:txBody>
                    <a:bodyPr/>
                    <a:lstStyle/>
                    <a:p>
                      <a:pPr algn="ctr">
                        <a:lnSpc>
                          <a:spcPts val="2300"/>
                        </a:lnSpc>
                        <a:spcAft>
                          <a:spcPts val="0"/>
                        </a:spcAft>
                      </a:pPr>
                      <a:r>
                        <a:rPr lang="en-US" sz="1400" kern="100">
                          <a:effectLst/>
                        </a:rPr>
                        <a:t>3</a:t>
                      </a:r>
                      <a:endParaRPr lang="zh-CN" sz="1400" kern="100">
                        <a:effectLst/>
                        <a:latin typeface="Calibri" panose="020F0502020204030204" pitchFamily="34" charset="0"/>
                        <a:ea typeface="宋体" panose="02010600030101010101" pitchFamily="2" charset="-122"/>
                        <a:cs typeface="Times New Roman" panose="02020603050405020304" pitchFamily="18" charset="0"/>
                      </a:endParaRPr>
                    </a:p>
                  </a:txBody>
                  <a:tcPr marL="41456" marR="41456" marT="0" marB="0" anchor="ctr"/>
                </a:tc>
                <a:tc>
                  <a:txBody>
                    <a:bodyPr/>
                    <a:lstStyle/>
                    <a:p>
                      <a:pPr algn="ctr">
                        <a:lnSpc>
                          <a:spcPts val="2300"/>
                        </a:lnSpc>
                        <a:spcAft>
                          <a:spcPts val="0"/>
                        </a:spcAft>
                      </a:pPr>
                      <a:r>
                        <a:rPr lang="zh-CN" sz="1400" kern="0">
                          <a:effectLst/>
                        </a:rPr>
                        <a:t>叶斌</a:t>
                      </a:r>
                      <a:endParaRPr lang="zh-CN" sz="1400" kern="100">
                        <a:effectLst/>
                        <a:latin typeface="Calibri" panose="020F0502020204030204" pitchFamily="34" charset="0"/>
                        <a:ea typeface="宋体" panose="02010600030101010101" pitchFamily="2" charset="-122"/>
                        <a:cs typeface="Times New Roman" panose="02020603050405020304" pitchFamily="18" charset="0"/>
                      </a:endParaRPr>
                    </a:p>
                  </a:txBody>
                  <a:tcPr marL="41456" marR="41456" marT="0" marB="0" anchor="ctr"/>
                </a:tc>
                <a:tc>
                  <a:txBody>
                    <a:bodyPr/>
                    <a:lstStyle/>
                    <a:p>
                      <a:pPr algn="ctr">
                        <a:lnSpc>
                          <a:spcPts val="2300"/>
                        </a:lnSpc>
                        <a:spcAft>
                          <a:spcPts val="0"/>
                        </a:spcAft>
                      </a:pPr>
                      <a:r>
                        <a:rPr lang="zh-CN" sz="1400" kern="100">
                          <a:effectLst/>
                        </a:rPr>
                        <a:t>临床路径</a:t>
                      </a:r>
                      <a:endParaRPr lang="zh-CN" sz="1400" kern="100">
                        <a:effectLst/>
                        <a:latin typeface="Calibri" panose="020F0502020204030204" pitchFamily="34" charset="0"/>
                        <a:ea typeface="宋体" panose="02010600030101010101" pitchFamily="2" charset="-122"/>
                        <a:cs typeface="Times New Roman" panose="02020603050405020304" pitchFamily="18" charset="0"/>
                      </a:endParaRPr>
                    </a:p>
                  </a:txBody>
                  <a:tcPr marL="41456" marR="41456" marT="0" marB="0" anchor="ctr"/>
                </a:tc>
                <a:tc>
                  <a:txBody>
                    <a:bodyPr/>
                    <a:lstStyle/>
                    <a:p>
                      <a:pPr algn="l">
                        <a:lnSpc>
                          <a:spcPts val="2300"/>
                        </a:lnSpc>
                        <a:spcAft>
                          <a:spcPts val="0"/>
                        </a:spcAft>
                      </a:pPr>
                      <a:r>
                        <a:rPr lang="zh-CN" sz="1400" kern="100">
                          <a:effectLst/>
                        </a:rPr>
                        <a:t>临床路径管理</a:t>
                      </a:r>
                      <a:endParaRPr lang="zh-CN" sz="1400" kern="100">
                        <a:effectLst/>
                        <a:latin typeface="Calibri" panose="020F0502020204030204" pitchFamily="34" charset="0"/>
                        <a:ea typeface="宋体" panose="02010600030101010101" pitchFamily="2" charset="-122"/>
                        <a:cs typeface="Times New Roman" panose="02020603050405020304" pitchFamily="18" charset="0"/>
                      </a:endParaRPr>
                    </a:p>
                  </a:txBody>
                  <a:tcPr marL="41456" marR="41456" marT="0" marB="0" anchor="ctr"/>
                </a:tc>
                <a:tc>
                  <a:txBody>
                    <a:bodyPr/>
                    <a:lstStyle/>
                    <a:p>
                      <a:pPr algn="ctr">
                        <a:lnSpc>
                          <a:spcPts val="2300"/>
                        </a:lnSpc>
                        <a:spcAft>
                          <a:spcPts val="0"/>
                        </a:spcAft>
                      </a:pPr>
                      <a:r>
                        <a:rPr lang="en-US" sz="700" kern="100" dirty="0">
                          <a:effectLst/>
                        </a:rPr>
                        <a:t> </a:t>
                      </a:r>
                      <a:endParaRPr lang="zh-CN" sz="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41456" marR="41456" marT="0" marB="0" anchor="ctr"/>
                </a:tc>
                <a:extLst>
                  <a:ext uri="{0D108BD9-81ED-4DB2-BD59-A6C34878D82A}">
                    <a16:rowId xmlns:a16="http://schemas.microsoft.com/office/drawing/2014/main" val="10003"/>
                  </a:ext>
                </a:extLst>
              </a:tr>
              <a:tr h="256340">
                <a:tc>
                  <a:txBody>
                    <a:bodyPr/>
                    <a:lstStyle/>
                    <a:p>
                      <a:pPr algn="ctr">
                        <a:lnSpc>
                          <a:spcPts val="2300"/>
                        </a:lnSpc>
                        <a:spcAft>
                          <a:spcPts val="0"/>
                        </a:spcAft>
                      </a:pPr>
                      <a:r>
                        <a:rPr lang="en-US" sz="1400" kern="100">
                          <a:effectLst/>
                        </a:rPr>
                        <a:t>4</a:t>
                      </a:r>
                      <a:endParaRPr lang="zh-CN" sz="1400" kern="100">
                        <a:effectLst/>
                        <a:latin typeface="Calibri" panose="020F0502020204030204" pitchFamily="34" charset="0"/>
                        <a:ea typeface="宋体" panose="02010600030101010101" pitchFamily="2" charset="-122"/>
                        <a:cs typeface="Times New Roman" panose="02020603050405020304" pitchFamily="18" charset="0"/>
                      </a:endParaRPr>
                    </a:p>
                  </a:txBody>
                  <a:tcPr marL="41456" marR="41456" marT="0" marB="0" anchor="ctr"/>
                </a:tc>
                <a:tc>
                  <a:txBody>
                    <a:bodyPr/>
                    <a:lstStyle/>
                    <a:p>
                      <a:pPr algn="ctr">
                        <a:lnSpc>
                          <a:spcPts val="2300"/>
                        </a:lnSpc>
                        <a:spcAft>
                          <a:spcPts val="0"/>
                        </a:spcAft>
                      </a:pPr>
                      <a:r>
                        <a:rPr lang="zh-CN" sz="1400" kern="100">
                          <a:effectLst/>
                        </a:rPr>
                        <a:t>赖涌</a:t>
                      </a:r>
                      <a:endParaRPr lang="zh-CN" sz="1400" kern="100">
                        <a:effectLst/>
                        <a:latin typeface="Calibri" panose="020F0502020204030204" pitchFamily="34" charset="0"/>
                        <a:ea typeface="宋体" panose="02010600030101010101" pitchFamily="2" charset="-122"/>
                        <a:cs typeface="Times New Roman" panose="02020603050405020304" pitchFamily="18" charset="0"/>
                      </a:endParaRPr>
                    </a:p>
                  </a:txBody>
                  <a:tcPr marL="41456" marR="41456" marT="0" marB="0" anchor="ctr"/>
                </a:tc>
                <a:tc>
                  <a:txBody>
                    <a:bodyPr/>
                    <a:lstStyle/>
                    <a:p>
                      <a:pPr algn="ctr">
                        <a:lnSpc>
                          <a:spcPts val="2300"/>
                        </a:lnSpc>
                        <a:spcAft>
                          <a:spcPts val="0"/>
                        </a:spcAft>
                      </a:pPr>
                      <a:r>
                        <a:rPr lang="zh-CN" sz="1400" kern="100">
                          <a:effectLst/>
                        </a:rPr>
                        <a:t>临床用血</a:t>
                      </a:r>
                      <a:endParaRPr lang="zh-CN" sz="1400" kern="100">
                        <a:effectLst/>
                        <a:latin typeface="Calibri" panose="020F0502020204030204" pitchFamily="34" charset="0"/>
                        <a:ea typeface="宋体" panose="02010600030101010101" pitchFamily="2" charset="-122"/>
                        <a:cs typeface="Times New Roman" panose="02020603050405020304" pitchFamily="18" charset="0"/>
                      </a:endParaRPr>
                    </a:p>
                  </a:txBody>
                  <a:tcPr marL="41456" marR="41456" marT="0" marB="0" anchor="ctr"/>
                </a:tc>
                <a:tc>
                  <a:txBody>
                    <a:bodyPr/>
                    <a:lstStyle/>
                    <a:p>
                      <a:pPr algn="l">
                        <a:lnSpc>
                          <a:spcPts val="2300"/>
                        </a:lnSpc>
                        <a:spcAft>
                          <a:spcPts val="0"/>
                        </a:spcAft>
                      </a:pPr>
                      <a:r>
                        <a:rPr lang="zh-CN" sz="1400" kern="100">
                          <a:effectLst/>
                        </a:rPr>
                        <a:t>临床用血管理</a:t>
                      </a:r>
                      <a:endParaRPr lang="zh-CN" sz="1400" kern="100">
                        <a:effectLst/>
                        <a:latin typeface="Calibri" panose="020F0502020204030204" pitchFamily="34" charset="0"/>
                        <a:ea typeface="宋体" panose="02010600030101010101" pitchFamily="2" charset="-122"/>
                        <a:cs typeface="Times New Roman" panose="02020603050405020304" pitchFamily="18" charset="0"/>
                      </a:endParaRPr>
                    </a:p>
                  </a:txBody>
                  <a:tcPr marL="41456" marR="41456" marT="0" marB="0" anchor="ctr"/>
                </a:tc>
                <a:tc>
                  <a:txBody>
                    <a:bodyPr/>
                    <a:lstStyle/>
                    <a:p>
                      <a:pPr algn="ctr">
                        <a:lnSpc>
                          <a:spcPts val="2300"/>
                        </a:lnSpc>
                        <a:spcAft>
                          <a:spcPts val="0"/>
                        </a:spcAft>
                      </a:pPr>
                      <a:r>
                        <a:rPr lang="en-US" sz="700" kern="100" dirty="0">
                          <a:effectLst/>
                        </a:rPr>
                        <a:t> </a:t>
                      </a:r>
                      <a:endParaRPr lang="zh-CN" sz="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41456" marR="41456" marT="0" marB="0" anchor="ctr"/>
                </a:tc>
                <a:extLst>
                  <a:ext uri="{0D108BD9-81ED-4DB2-BD59-A6C34878D82A}">
                    <a16:rowId xmlns:a16="http://schemas.microsoft.com/office/drawing/2014/main" val="10004"/>
                  </a:ext>
                </a:extLst>
              </a:tr>
              <a:tr h="546821">
                <a:tc>
                  <a:txBody>
                    <a:bodyPr/>
                    <a:lstStyle/>
                    <a:p>
                      <a:pPr algn="ctr">
                        <a:lnSpc>
                          <a:spcPts val="2300"/>
                        </a:lnSpc>
                        <a:spcAft>
                          <a:spcPts val="0"/>
                        </a:spcAft>
                      </a:pPr>
                      <a:r>
                        <a:rPr lang="en-US" sz="1400" kern="100">
                          <a:effectLst/>
                        </a:rPr>
                        <a:t>5</a:t>
                      </a:r>
                      <a:endParaRPr lang="zh-CN" sz="1400" kern="100">
                        <a:effectLst/>
                        <a:latin typeface="Calibri" panose="020F0502020204030204" pitchFamily="34" charset="0"/>
                        <a:ea typeface="宋体" panose="02010600030101010101" pitchFamily="2" charset="-122"/>
                        <a:cs typeface="Times New Roman" panose="02020603050405020304" pitchFamily="18" charset="0"/>
                      </a:endParaRPr>
                    </a:p>
                  </a:txBody>
                  <a:tcPr marL="41456" marR="41456" marT="0" marB="0" anchor="ctr"/>
                </a:tc>
                <a:tc>
                  <a:txBody>
                    <a:bodyPr/>
                    <a:lstStyle/>
                    <a:p>
                      <a:pPr algn="ctr">
                        <a:lnSpc>
                          <a:spcPts val="2300"/>
                        </a:lnSpc>
                        <a:spcAft>
                          <a:spcPts val="0"/>
                        </a:spcAft>
                      </a:pPr>
                      <a:r>
                        <a:rPr lang="zh-CN" sz="1400" kern="100">
                          <a:effectLst/>
                        </a:rPr>
                        <a:t>赖涌</a:t>
                      </a:r>
                      <a:endParaRPr lang="zh-CN" sz="1400" kern="100">
                        <a:effectLst/>
                        <a:latin typeface="Calibri" panose="020F0502020204030204" pitchFamily="34" charset="0"/>
                        <a:ea typeface="宋体" panose="02010600030101010101" pitchFamily="2" charset="-122"/>
                        <a:cs typeface="Times New Roman" panose="02020603050405020304" pitchFamily="18" charset="0"/>
                      </a:endParaRPr>
                    </a:p>
                  </a:txBody>
                  <a:tcPr marL="41456" marR="41456" marT="0" marB="0" anchor="ctr"/>
                </a:tc>
                <a:tc>
                  <a:txBody>
                    <a:bodyPr/>
                    <a:lstStyle/>
                    <a:p>
                      <a:pPr algn="ctr">
                        <a:lnSpc>
                          <a:spcPts val="2300"/>
                        </a:lnSpc>
                        <a:spcAft>
                          <a:spcPts val="0"/>
                        </a:spcAft>
                      </a:pPr>
                      <a:r>
                        <a:rPr lang="zh-CN" sz="1400" kern="100">
                          <a:effectLst/>
                        </a:rPr>
                        <a:t>合理用药</a:t>
                      </a:r>
                      <a:endParaRPr lang="zh-CN" sz="1400" kern="100">
                        <a:effectLst/>
                        <a:latin typeface="Calibri" panose="020F0502020204030204" pitchFamily="34" charset="0"/>
                        <a:ea typeface="宋体" panose="02010600030101010101" pitchFamily="2" charset="-122"/>
                        <a:cs typeface="Times New Roman" panose="02020603050405020304" pitchFamily="18" charset="0"/>
                      </a:endParaRPr>
                    </a:p>
                  </a:txBody>
                  <a:tcPr marL="41456" marR="41456" marT="0" marB="0" anchor="ctr"/>
                </a:tc>
                <a:tc>
                  <a:txBody>
                    <a:bodyPr/>
                    <a:lstStyle/>
                    <a:p>
                      <a:pPr algn="l">
                        <a:lnSpc>
                          <a:spcPts val="2300"/>
                        </a:lnSpc>
                        <a:spcAft>
                          <a:spcPts val="0"/>
                        </a:spcAft>
                      </a:pPr>
                      <a:r>
                        <a:rPr lang="zh-CN" sz="1400" kern="100">
                          <a:effectLst/>
                        </a:rPr>
                        <a:t>抗菌药物（合理用药）、科室各项监测指标收集分析</a:t>
                      </a:r>
                      <a:endParaRPr lang="zh-CN" sz="1400" kern="100">
                        <a:effectLst/>
                        <a:latin typeface="Calibri" panose="020F0502020204030204" pitchFamily="34" charset="0"/>
                        <a:ea typeface="宋体" panose="02010600030101010101" pitchFamily="2" charset="-122"/>
                        <a:cs typeface="Times New Roman" panose="02020603050405020304" pitchFamily="18" charset="0"/>
                      </a:endParaRPr>
                    </a:p>
                  </a:txBody>
                  <a:tcPr marL="41456" marR="41456" marT="0" marB="0" anchor="ctr"/>
                </a:tc>
                <a:tc>
                  <a:txBody>
                    <a:bodyPr/>
                    <a:lstStyle/>
                    <a:p>
                      <a:pPr algn="ctr">
                        <a:lnSpc>
                          <a:spcPts val="2300"/>
                        </a:lnSpc>
                        <a:spcAft>
                          <a:spcPts val="0"/>
                        </a:spcAft>
                      </a:pPr>
                      <a:r>
                        <a:rPr lang="en-US" sz="700" kern="100" dirty="0">
                          <a:effectLst/>
                        </a:rPr>
                        <a:t> </a:t>
                      </a:r>
                      <a:endParaRPr lang="zh-CN" sz="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41456" marR="41456" marT="0" marB="0" anchor="ctr"/>
                </a:tc>
                <a:extLst>
                  <a:ext uri="{0D108BD9-81ED-4DB2-BD59-A6C34878D82A}">
                    <a16:rowId xmlns:a16="http://schemas.microsoft.com/office/drawing/2014/main" val="10005"/>
                  </a:ext>
                </a:extLst>
              </a:tr>
              <a:tr h="256340">
                <a:tc>
                  <a:txBody>
                    <a:bodyPr/>
                    <a:lstStyle/>
                    <a:p>
                      <a:pPr algn="ctr">
                        <a:lnSpc>
                          <a:spcPts val="2300"/>
                        </a:lnSpc>
                        <a:spcAft>
                          <a:spcPts val="0"/>
                        </a:spcAft>
                      </a:pPr>
                      <a:r>
                        <a:rPr lang="en-US" sz="1400" kern="100">
                          <a:effectLst/>
                        </a:rPr>
                        <a:t>6</a:t>
                      </a:r>
                      <a:endParaRPr lang="zh-CN" sz="1400" kern="100">
                        <a:effectLst/>
                        <a:latin typeface="Calibri" panose="020F0502020204030204" pitchFamily="34" charset="0"/>
                        <a:ea typeface="宋体" panose="02010600030101010101" pitchFamily="2" charset="-122"/>
                        <a:cs typeface="Times New Roman" panose="02020603050405020304" pitchFamily="18" charset="0"/>
                      </a:endParaRPr>
                    </a:p>
                  </a:txBody>
                  <a:tcPr marL="41456" marR="41456" marT="0" marB="0" anchor="ctr"/>
                </a:tc>
                <a:tc>
                  <a:txBody>
                    <a:bodyPr/>
                    <a:lstStyle/>
                    <a:p>
                      <a:pPr algn="ctr">
                        <a:lnSpc>
                          <a:spcPts val="2300"/>
                        </a:lnSpc>
                        <a:spcAft>
                          <a:spcPts val="0"/>
                        </a:spcAft>
                      </a:pPr>
                      <a:r>
                        <a:rPr lang="zh-CN" sz="1400" kern="0">
                          <a:effectLst/>
                        </a:rPr>
                        <a:t>刘松明</a:t>
                      </a:r>
                      <a:endParaRPr lang="zh-CN" sz="1400" kern="100">
                        <a:effectLst/>
                        <a:latin typeface="Calibri" panose="020F0502020204030204" pitchFamily="34" charset="0"/>
                        <a:ea typeface="宋体" panose="02010600030101010101" pitchFamily="2" charset="-122"/>
                        <a:cs typeface="Times New Roman" panose="02020603050405020304" pitchFamily="18" charset="0"/>
                      </a:endParaRPr>
                    </a:p>
                  </a:txBody>
                  <a:tcPr marL="41456" marR="41456" marT="0" marB="0" anchor="ctr"/>
                </a:tc>
                <a:tc>
                  <a:txBody>
                    <a:bodyPr/>
                    <a:lstStyle/>
                    <a:p>
                      <a:pPr algn="ctr">
                        <a:lnSpc>
                          <a:spcPts val="2300"/>
                        </a:lnSpc>
                        <a:spcAft>
                          <a:spcPts val="0"/>
                        </a:spcAft>
                      </a:pPr>
                      <a:r>
                        <a:rPr lang="zh-CN" sz="1400" kern="100">
                          <a:effectLst/>
                        </a:rPr>
                        <a:t>感染管理</a:t>
                      </a:r>
                      <a:endParaRPr lang="zh-CN" sz="1400" kern="100">
                        <a:effectLst/>
                        <a:latin typeface="Calibri" panose="020F0502020204030204" pitchFamily="34" charset="0"/>
                        <a:ea typeface="宋体" panose="02010600030101010101" pitchFamily="2" charset="-122"/>
                        <a:cs typeface="Times New Roman" panose="02020603050405020304" pitchFamily="18" charset="0"/>
                      </a:endParaRPr>
                    </a:p>
                  </a:txBody>
                  <a:tcPr marL="41456" marR="41456" marT="0" marB="0" anchor="ctr"/>
                </a:tc>
                <a:tc>
                  <a:txBody>
                    <a:bodyPr/>
                    <a:lstStyle/>
                    <a:p>
                      <a:pPr algn="l">
                        <a:lnSpc>
                          <a:spcPts val="2300"/>
                        </a:lnSpc>
                        <a:spcAft>
                          <a:spcPts val="0"/>
                        </a:spcAft>
                      </a:pPr>
                      <a:r>
                        <a:rPr lang="zh-CN" sz="1400" kern="100">
                          <a:effectLst/>
                        </a:rPr>
                        <a:t>院传染病、感染管理</a:t>
                      </a:r>
                      <a:endParaRPr lang="zh-CN" sz="1400" kern="100">
                        <a:effectLst/>
                        <a:latin typeface="Calibri" panose="020F0502020204030204" pitchFamily="34" charset="0"/>
                        <a:ea typeface="宋体" panose="02010600030101010101" pitchFamily="2" charset="-122"/>
                        <a:cs typeface="Times New Roman" panose="02020603050405020304" pitchFamily="18" charset="0"/>
                      </a:endParaRPr>
                    </a:p>
                  </a:txBody>
                  <a:tcPr marL="41456" marR="41456" marT="0" marB="0" anchor="ctr"/>
                </a:tc>
                <a:tc>
                  <a:txBody>
                    <a:bodyPr/>
                    <a:lstStyle/>
                    <a:p>
                      <a:pPr algn="ctr">
                        <a:lnSpc>
                          <a:spcPts val="2300"/>
                        </a:lnSpc>
                        <a:spcAft>
                          <a:spcPts val="0"/>
                        </a:spcAft>
                      </a:pPr>
                      <a:r>
                        <a:rPr lang="en-US" sz="700" kern="100" dirty="0">
                          <a:effectLst/>
                        </a:rPr>
                        <a:t> </a:t>
                      </a:r>
                      <a:endParaRPr lang="zh-CN" sz="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41456" marR="41456" marT="0" marB="0" anchor="ctr"/>
                </a:tc>
                <a:extLst>
                  <a:ext uri="{0D108BD9-81ED-4DB2-BD59-A6C34878D82A}">
                    <a16:rowId xmlns:a16="http://schemas.microsoft.com/office/drawing/2014/main" val="10006"/>
                  </a:ext>
                </a:extLst>
              </a:tr>
              <a:tr h="546821">
                <a:tc>
                  <a:txBody>
                    <a:bodyPr/>
                    <a:lstStyle/>
                    <a:p>
                      <a:pPr algn="ctr">
                        <a:lnSpc>
                          <a:spcPts val="2300"/>
                        </a:lnSpc>
                        <a:spcAft>
                          <a:spcPts val="0"/>
                        </a:spcAft>
                      </a:pPr>
                      <a:r>
                        <a:rPr lang="en-US" sz="1400" kern="100">
                          <a:effectLst/>
                        </a:rPr>
                        <a:t>7</a:t>
                      </a:r>
                      <a:endParaRPr lang="zh-CN" sz="1400" kern="100">
                        <a:effectLst/>
                        <a:latin typeface="Calibri" panose="020F0502020204030204" pitchFamily="34" charset="0"/>
                        <a:ea typeface="宋体" panose="02010600030101010101" pitchFamily="2" charset="-122"/>
                        <a:cs typeface="Times New Roman" panose="02020603050405020304" pitchFamily="18" charset="0"/>
                      </a:endParaRPr>
                    </a:p>
                  </a:txBody>
                  <a:tcPr marL="41456" marR="41456" marT="0" marB="0" anchor="ctr"/>
                </a:tc>
                <a:tc>
                  <a:txBody>
                    <a:bodyPr/>
                    <a:lstStyle/>
                    <a:p>
                      <a:pPr algn="ctr">
                        <a:lnSpc>
                          <a:spcPts val="2300"/>
                        </a:lnSpc>
                        <a:spcAft>
                          <a:spcPts val="0"/>
                        </a:spcAft>
                      </a:pPr>
                      <a:r>
                        <a:rPr lang="zh-CN" sz="1400" kern="0">
                          <a:effectLst/>
                        </a:rPr>
                        <a:t>胡杨</a:t>
                      </a:r>
                      <a:endParaRPr lang="zh-CN" sz="1400" kern="100">
                        <a:effectLst/>
                        <a:latin typeface="Calibri" panose="020F0502020204030204" pitchFamily="34" charset="0"/>
                        <a:ea typeface="宋体" panose="02010600030101010101" pitchFamily="2" charset="-122"/>
                        <a:cs typeface="Times New Roman" panose="02020603050405020304" pitchFamily="18" charset="0"/>
                      </a:endParaRPr>
                    </a:p>
                  </a:txBody>
                  <a:tcPr marL="41456" marR="41456" marT="0" marB="0" anchor="ctr"/>
                </a:tc>
                <a:tc>
                  <a:txBody>
                    <a:bodyPr/>
                    <a:lstStyle/>
                    <a:p>
                      <a:pPr algn="ctr">
                        <a:lnSpc>
                          <a:spcPts val="2300"/>
                        </a:lnSpc>
                        <a:spcAft>
                          <a:spcPts val="0"/>
                        </a:spcAft>
                      </a:pPr>
                      <a:r>
                        <a:rPr lang="zh-CN" sz="1400" kern="100">
                          <a:effectLst/>
                        </a:rPr>
                        <a:t>医疗设备</a:t>
                      </a:r>
                      <a:endParaRPr lang="zh-CN" sz="1400" kern="100">
                        <a:effectLst/>
                        <a:latin typeface="Calibri" panose="020F0502020204030204" pitchFamily="34" charset="0"/>
                        <a:ea typeface="宋体" panose="02010600030101010101" pitchFamily="2" charset="-122"/>
                        <a:cs typeface="Times New Roman" panose="02020603050405020304" pitchFamily="18" charset="0"/>
                      </a:endParaRPr>
                    </a:p>
                  </a:txBody>
                  <a:tcPr marL="41456" marR="41456" marT="0" marB="0" anchor="ctr"/>
                </a:tc>
                <a:tc>
                  <a:txBody>
                    <a:bodyPr/>
                    <a:lstStyle/>
                    <a:p>
                      <a:pPr algn="l">
                        <a:lnSpc>
                          <a:spcPts val="2300"/>
                        </a:lnSpc>
                        <a:spcAft>
                          <a:spcPts val="0"/>
                        </a:spcAft>
                      </a:pPr>
                      <a:r>
                        <a:rPr lang="zh-CN" sz="1400" kern="100" dirty="0">
                          <a:effectLst/>
                        </a:rPr>
                        <a:t>医疗设备安全排查、清点、报修、维护、组织培训等</a:t>
                      </a:r>
                      <a:endParaRPr lang="zh-CN" sz="14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41456" marR="41456" marT="0" marB="0" anchor="ctr"/>
                </a:tc>
                <a:tc>
                  <a:txBody>
                    <a:bodyPr/>
                    <a:lstStyle/>
                    <a:p>
                      <a:pPr algn="ctr">
                        <a:lnSpc>
                          <a:spcPts val="2300"/>
                        </a:lnSpc>
                        <a:spcAft>
                          <a:spcPts val="0"/>
                        </a:spcAft>
                      </a:pPr>
                      <a:r>
                        <a:rPr lang="en-US" sz="700" kern="100" dirty="0">
                          <a:effectLst/>
                        </a:rPr>
                        <a:t> </a:t>
                      </a:r>
                      <a:endParaRPr lang="zh-CN" sz="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41456" marR="41456" marT="0" marB="0" anchor="ctr"/>
                </a:tc>
                <a:extLst>
                  <a:ext uri="{0D108BD9-81ED-4DB2-BD59-A6C34878D82A}">
                    <a16:rowId xmlns:a16="http://schemas.microsoft.com/office/drawing/2014/main" val="10007"/>
                  </a:ext>
                </a:extLst>
              </a:tr>
              <a:tr h="256340">
                <a:tc>
                  <a:txBody>
                    <a:bodyPr/>
                    <a:lstStyle/>
                    <a:p>
                      <a:pPr algn="ctr">
                        <a:lnSpc>
                          <a:spcPts val="2300"/>
                        </a:lnSpc>
                        <a:spcAft>
                          <a:spcPts val="0"/>
                        </a:spcAft>
                      </a:pPr>
                      <a:r>
                        <a:rPr lang="en-US" sz="1400" kern="100">
                          <a:effectLst/>
                        </a:rPr>
                        <a:t>8</a:t>
                      </a:r>
                      <a:endParaRPr lang="zh-CN" sz="1400" kern="100">
                        <a:effectLst/>
                        <a:latin typeface="Calibri" panose="020F0502020204030204" pitchFamily="34" charset="0"/>
                        <a:ea typeface="宋体" panose="02010600030101010101" pitchFamily="2" charset="-122"/>
                        <a:cs typeface="Times New Roman" panose="02020603050405020304" pitchFamily="18" charset="0"/>
                      </a:endParaRPr>
                    </a:p>
                  </a:txBody>
                  <a:tcPr marL="41456" marR="41456" marT="0" marB="0" anchor="ctr"/>
                </a:tc>
                <a:tc>
                  <a:txBody>
                    <a:bodyPr/>
                    <a:lstStyle/>
                    <a:p>
                      <a:pPr algn="ctr">
                        <a:lnSpc>
                          <a:spcPts val="2300"/>
                        </a:lnSpc>
                        <a:spcAft>
                          <a:spcPts val="0"/>
                        </a:spcAft>
                      </a:pPr>
                      <a:r>
                        <a:rPr lang="zh-CN" sz="1400" kern="0">
                          <a:effectLst/>
                        </a:rPr>
                        <a:t>胡杨</a:t>
                      </a:r>
                      <a:endParaRPr lang="zh-CN" sz="1400" kern="100">
                        <a:effectLst/>
                        <a:latin typeface="Calibri" panose="020F0502020204030204" pitchFamily="34" charset="0"/>
                        <a:ea typeface="宋体" panose="02010600030101010101" pitchFamily="2" charset="-122"/>
                        <a:cs typeface="Times New Roman" panose="02020603050405020304" pitchFamily="18" charset="0"/>
                      </a:endParaRPr>
                    </a:p>
                  </a:txBody>
                  <a:tcPr marL="41456" marR="41456" marT="0" marB="0" anchor="ctr"/>
                </a:tc>
                <a:tc>
                  <a:txBody>
                    <a:bodyPr/>
                    <a:lstStyle/>
                    <a:p>
                      <a:pPr algn="ctr">
                        <a:lnSpc>
                          <a:spcPts val="2300"/>
                        </a:lnSpc>
                        <a:spcAft>
                          <a:spcPts val="0"/>
                        </a:spcAft>
                      </a:pPr>
                      <a:r>
                        <a:rPr lang="zh-CN" sz="1400" kern="100">
                          <a:effectLst/>
                        </a:rPr>
                        <a:t>综治</a:t>
                      </a:r>
                      <a:endParaRPr lang="zh-CN" sz="1400" kern="100">
                        <a:effectLst/>
                        <a:latin typeface="Calibri" panose="020F0502020204030204" pitchFamily="34" charset="0"/>
                        <a:ea typeface="宋体" panose="02010600030101010101" pitchFamily="2" charset="-122"/>
                        <a:cs typeface="Times New Roman" panose="02020603050405020304" pitchFamily="18" charset="0"/>
                      </a:endParaRPr>
                    </a:p>
                  </a:txBody>
                  <a:tcPr marL="41456" marR="41456" marT="0" marB="0" anchor="ctr"/>
                </a:tc>
                <a:tc>
                  <a:txBody>
                    <a:bodyPr/>
                    <a:lstStyle/>
                    <a:p>
                      <a:pPr algn="l">
                        <a:lnSpc>
                          <a:spcPts val="2300"/>
                        </a:lnSpc>
                        <a:spcAft>
                          <a:spcPts val="0"/>
                        </a:spcAft>
                      </a:pPr>
                      <a:r>
                        <a:rPr lang="zh-CN" sz="1400" kern="100" dirty="0">
                          <a:effectLst/>
                        </a:rPr>
                        <a:t>科内环境、消防安全排查、治安维护</a:t>
                      </a:r>
                      <a:endParaRPr lang="zh-CN" sz="14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41456" marR="41456" marT="0" marB="0" anchor="ctr"/>
                </a:tc>
                <a:tc>
                  <a:txBody>
                    <a:bodyPr/>
                    <a:lstStyle/>
                    <a:p>
                      <a:pPr algn="ctr">
                        <a:lnSpc>
                          <a:spcPts val="2300"/>
                        </a:lnSpc>
                        <a:spcAft>
                          <a:spcPts val="0"/>
                        </a:spcAft>
                      </a:pPr>
                      <a:r>
                        <a:rPr lang="en-US" sz="700" kern="100">
                          <a:effectLst/>
                        </a:rPr>
                        <a:t> </a:t>
                      </a:r>
                      <a:endParaRPr lang="zh-CN" sz="600" kern="100">
                        <a:effectLst/>
                        <a:latin typeface="Calibri" panose="020F0502020204030204" pitchFamily="34" charset="0"/>
                        <a:ea typeface="宋体" panose="02010600030101010101" pitchFamily="2" charset="-122"/>
                        <a:cs typeface="Times New Roman" panose="02020603050405020304" pitchFamily="18" charset="0"/>
                      </a:endParaRPr>
                    </a:p>
                  </a:txBody>
                  <a:tcPr marL="41456" marR="41456" marT="0" marB="0" anchor="ctr"/>
                </a:tc>
                <a:extLst>
                  <a:ext uri="{0D108BD9-81ED-4DB2-BD59-A6C34878D82A}">
                    <a16:rowId xmlns:a16="http://schemas.microsoft.com/office/drawing/2014/main" val="10008"/>
                  </a:ext>
                </a:extLst>
              </a:tr>
              <a:tr h="256340">
                <a:tc>
                  <a:txBody>
                    <a:bodyPr/>
                    <a:lstStyle/>
                    <a:p>
                      <a:pPr algn="ctr">
                        <a:lnSpc>
                          <a:spcPts val="2300"/>
                        </a:lnSpc>
                        <a:spcAft>
                          <a:spcPts val="0"/>
                        </a:spcAft>
                      </a:pPr>
                      <a:r>
                        <a:rPr lang="en-US" sz="1400" kern="100">
                          <a:effectLst/>
                        </a:rPr>
                        <a:t>9</a:t>
                      </a:r>
                      <a:endParaRPr lang="zh-CN" sz="1400" kern="100">
                        <a:effectLst/>
                        <a:latin typeface="Calibri" panose="020F0502020204030204" pitchFamily="34" charset="0"/>
                        <a:ea typeface="宋体" panose="02010600030101010101" pitchFamily="2" charset="-122"/>
                        <a:cs typeface="Times New Roman" panose="02020603050405020304" pitchFamily="18" charset="0"/>
                      </a:endParaRPr>
                    </a:p>
                  </a:txBody>
                  <a:tcPr marL="41456" marR="41456" marT="0" marB="0" anchor="ctr"/>
                </a:tc>
                <a:tc>
                  <a:txBody>
                    <a:bodyPr/>
                    <a:lstStyle/>
                    <a:p>
                      <a:pPr algn="ctr">
                        <a:lnSpc>
                          <a:spcPts val="2300"/>
                        </a:lnSpc>
                        <a:spcAft>
                          <a:spcPts val="0"/>
                        </a:spcAft>
                      </a:pPr>
                      <a:r>
                        <a:rPr lang="zh-CN" sz="1400" kern="100">
                          <a:effectLst/>
                        </a:rPr>
                        <a:t>赖涌</a:t>
                      </a:r>
                      <a:endParaRPr lang="zh-CN" sz="1400" kern="100">
                        <a:effectLst/>
                        <a:latin typeface="Calibri" panose="020F0502020204030204" pitchFamily="34" charset="0"/>
                        <a:ea typeface="宋体" panose="02010600030101010101" pitchFamily="2" charset="-122"/>
                        <a:cs typeface="Times New Roman" panose="02020603050405020304" pitchFamily="18" charset="0"/>
                      </a:endParaRPr>
                    </a:p>
                  </a:txBody>
                  <a:tcPr marL="41456" marR="41456" marT="0" marB="0" anchor="ctr"/>
                </a:tc>
                <a:tc>
                  <a:txBody>
                    <a:bodyPr/>
                    <a:lstStyle/>
                    <a:p>
                      <a:pPr algn="ctr">
                        <a:lnSpc>
                          <a:spcPts val="2300"/>
                        </a:lnSpc>
                        <a:spcAft>
                          <a:spcPts val="0"/>
                        </a:spcAft>
                      </a:pPr>
                      <a:r>
                        <a:rPr lang="zh-CN" sz="1400" kern="100">
                          <a:effectLst/>
                        </a:rPr>
                        <a:t>医保</a:t>
                      </a:r>
                      <a:endParaRPr lang="zh-CN" sz="1400" kern="100">
                        <a:effectLst/>
                        <a:latin typeface="Calibri" panose="020F0502020204030204" pitchFamily="34" charset="0"/>
                        <a:ea typeface="宋体" panose="02010600030101010101" pitchFamily="2" charset="-122"/>
                        <a:cs typeface="Times New Roman" panose="02020603050405020304" pitchFamily="18" charset="0"/>
                      </a:endParaRPr>
                    </a:p>
                  </a:txBody>
                  <a:tcPr marL="41456" marR="41456" marT="0" marB="0" anchor="ctr"/>
                </a:tc>
                <a:tc>
                  <a:txBody>
                    <a:bodyPr/>
                    <a:lstStyle/>
                    <a:p>
                      <a:pPr algn="l">
                        <a:lnSpc>
                          <a:spcPts val="2300"/>
                        </a:lnSpc>
                        <a:spcAft>
                          <a:spcPts val="0"/>
                        </a:spcAft>
                      </a:pPr>
                      <a:r>
                        <a:rPr lang="zh-CN" sz="1400" kern="100" dirty="0">
                          <a:effectLst/>
                        </a:rPr>
                        <a:t>医保政策解读、科内培训、督导、核查、统计</a:t>
                      </a:r>
                      <a:endParaRPr lang="zh-CN" sz="14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41456" marR="41456" marT="0" marB="0" anchor="ctr"/>
                </a:tc>
                <a:tc>
                  <a:txBody>
                    <a:bodyPr/>
                    <a:lstStyle/>
                    <a:p>
                      <a:pPr algn="ctr">
                        <a:lnSpc>
                          <a:spcPts val="2300"/>
                        </a:lnSpc>
                        <a:spcAft>
                          <a:spcPts val="0"/>
                        </a:spcAft>
                      </a:pPr>
                      <a:r>
                        <a:rPr lang="en-US" sz="700" kern="100">
                          <a:effectLst/>
                        </a:rPr>
                        <a:t> </a:t>
                      </a:r>
                      <a:endParaRPr lang="zh-CN" sz="600" kern="100">
                        <a:effectLst/>
                        <a:latin typeface="Calibri" panose="020F0502020204030204" pitchFamily="34" charset="0"/>
                        <a:ea typeface="宋体" panose="02010600030101010101" pitchFamily="2" charset="-122"/>
                        <a:cs typeface="Times New Roman" panose="02020603050405020304" pitchFamily="18" charset="0"/>
                      </a:endParaRPr>
                    </a:p>
                  </a:txBody>
                  <a:tcPr marL="41456" marR="41456" marT="0" marB="0" anchor="ctr"/>
                </a:tc>
                <a:extLst>
                  <a:ext uri="{0D108BD9-81ED-4DB2-BD59-A6C34878D82A}">
                    <a16:rowId xmlns:a16="http://schemas.microsoft.com/office/drawing/2014/main" val="10009"/>
                  </a:ext>
                </a:extLst>
              </a:tr>
              <a:tr h="520801">
                <a:tc>
                  <a:txBody>
                    <a:bodyPr/>
                    <a:lstStyle/>
                    <a:p>
                      <a:pPr algn="ctr">
                        <a:lnSpc>
                          <a:spcPts val="2300"/>
                        </a:lnSpc>
                        <a:spcAft>
                          <a:spcPts val="0"/>
                        </a:spcAft>
                      </a:pPr>
                      <a:r>
                        <a:rPr lang="en-US" sz="1400" kern="100">
                          <a:effectLst/>
                        </a:rPr>
                        <a:t>10</a:t>
                      </a:r>
                      <a:endParaRPr lang="zh-CN" sz="1400" kern="100">
                        <a:effectLst/>
                        <a:latin typeface="Calibri" panose="020F0502020204030204" pitchFamily="34" charset="0"/>
                        <a:ea typeface="宋体" panose="02010600030101010101" pitchFamily="2" charset="-122"/>
                        <a:cs typeface="Times New Roman" panose="02020603050405020304" pitchFamily="18" charset="0"/>
                      </a:endParaRPr>
                    </a:p>
                  </a:txBody>
                  <a:tcPr marL="41456" marR="41456" marT="0" marB="0" anchor="ctr"/>
                </a:tc>
                <a:tc>
                  <a:txBody>
                    <a:bodyPr/>
                    <a:lstStyle/>
                    <a:p>
                      <a:pPr algn="ctr">
                        <a:lnSpc>
                          <a:spcPts val="2300"/>
                        </a:lnSpc>
                        <a:spcAft>
                          <a:spcPts val="0"/>
                        </a:spcAft>
                      </a:pPr>
                      <a:r>
                        <a:rPr lang="zh-CN" sz="1400" kern="0">
                          <a:effectLst/>
                        </a:rPr>
                        <a:t>刘松明</a:t>
                      </a:r>
                      <a:endParaRPr lang="zh-CN" sz="1400" kern="100">
                        <a:effectLst/>
                        <a:latin typeface="Calibri" panose="020F0502020204030204" pitchFamily="34" charset="0"/>
                        <a:ea typeface="宋体" panose="02010600030101010101" pitchFamily="2" charset="-122"/>
                        <a:cs typeface="Times New Roman" panose="02020603050405020304" pitchFamily="18" charset="0"/>
                      </a:endParaRPr>
                    </a:p>
                  </a:txBody>
                  <a:tcPr marL="41456" marR="41456" marT="0" marB="0" anchor="ctr"/>
                </a:tc>
                <a:tc>
                  <a:txBody>
                    <a:bodyPr/>
                    <a:lstStyle/>
                    <a:p>
                      <a:pPr algn="ctr">
                        <a:lnSpc>
                          <a:spcPts val="2300"/>
                        </a:lnSpc>
                        <a:spcAft>
                          <a:spcPts val="0"/>
                        </a:spcAft>
                      </a:pPr>
                      <a:r>
                        <a:rPr lang="zh-CN" sz="1400" kern="100">
                          <a:effectLst/>
                        </a:rPr>
                        <a:t>教学科研</a:t>
                      </a:r>
                      <a:endParaRPr lang="zh-CN" sz="1400" kern="100">
                        <a:effectLst/>
                        <a:latin typeface="Calibri" panose="020F0502020204030204" pitchFamily="34" charset="0"/>
                        <a:ea typeface="宋体" panose="02010600030101010101" pitchFamily="2" charset="-122"/>
                        <a:cs typeface="Times New Roman" panose="02020603050405020304" pitchFamily="18" charset="0"/>
                      </a:endParaRPr>
                    </a:p>
                  </a:txBody>
                  <a:tcPr marL="41456" marR="41456" marT="0" marB="0" anchor="ctr"/>
                </a:tc>
                <a:tc>
                  <a:txBody>
                    <a:bodyPr/>
                    <a:lstStyle/>
                    <a:p>
                      <a:pPr algn="l">
                        <a:spcAft>
                          <a:spcPts val="0"/>
                        </a:spcAft>
                      </a:pPr>
                      <a:r>
                        <a:rPr lang="zh-CN" sz="1400" kern="100" dirty="0">
                          <a:effectLst/>
                        </a:rPr>
                        <a:t>制定培训计划、安排表。对在职、实习、进修、见习等人员业务培训及考核。相关应急预案演练的执行。科研论文、课题等管理</a:t>
                      </a:r>
                      <a:endParaRPr lang="zh-CN" sz="14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41456" marR="41456" marT="0" marB="0" anchor="ctr"/>
                </a:tc>
                <a:tc>
                  <a:txBody>
                    <a:bodyPr/>
                    <a:lstStyle/>
                    <a:p>
                      <a:pPr algn="ctr">
                        <a:lnSpc>
                          <a:spcPts val="2300"/>
                        </a:lnSpc>
                        <a:spcAft>
                          <a:spcPts val="0"/>
                        </a:spcAft>
                      </a:pPr>
                      <a:r>
                        <a:rPr lang="en-US" sz="700" kern="100">
                          <a:effectLst/>
                        </a:rPr>
                        <a:t> </a:t>
                      </a:r>
                      <a:endParaRPr lang="zh-CN" sz="600" kern="100">
                        <a:effectLst/>
                        <a:latin typeface="Calibri" panose="020F0502020204030204" pitchFamily="34" charset="0"/>
                        <a:ea typeface="宋体" panose="02010600030101010101" pitchFamily="2" charset="-122"/>
                        <a:cs typeface="Times New Roman" panose="02020603050405020304" pitchFamily="18" charset="0"/>
                      </a:endParaRPr>
                    </a:p>
                  </a:txBody>
                  <a:tcPr marL="41456" marR="41456" marT="0" marB="0" anchor="ctr"/>
                </a:tc>
                <a:extLst>
                  <a:ext uri="{0D108BD9-81ED-4DB2-BD59-A6C34878D82A}">
                    <a16:rowId xmlns:a16="http://schemas.microsoft.com/office/drawing/2014/main" val="10010"/>
                  </a:ext>
                </a:extLst>
              </a:tr>
              <a:tr h="1028052">
                <a:tc>
                  <a:txBody>
                    <a:bodyPr/>
                    <a:lstStyle/>
                    <a:p>
                      <a:pPr algn="ctr">
                        <a:lnSpc>
                          <a:spcPts val="2300"/>
                        </a:lnSpc>
                        <a:spcAft>
                          <a:spcPts val="0"/>
                        </a:spcAft>
                      </a:pPr>
                      <a:r>
                        <a:rPr lang="en-US" sz="1400" kern="100">
                          <a:effectLst/>
                        </a:rPr>
                        <a:t>11</a:t>
                      </a:r>
                      <a:endParaRPr lang="zh-CN" sz="1400" kern="100">
                        <a:effectLst/>
                        <a:latin typeface="Calibri" panose="020F0502020204030204" pitchFamily="34" charset="0"/>
                        <a:ea typeface="宋体" panose="02010600030101010101" pitchFamily="2" charset="-122"/>
                        <a:cs typeface="Times New Roman" panose="02020603050405020304" pitchFamily="18" charset="0"/>
                      </a:endParaRPr>
                    </a:p>
                  </a:txBody>
                  <a:tcPr marL="41456" marR="41456" marT="0" marB="0" anchor="ctr"/>
                </a:tc>
                <a:tc>
                  <a:txBody>
                    <a:bodyPr/>
                    <a:lstStyle/>
                    <a:p>
                      <a:pPr algn="ctr">
                        <a:lnSpc>
                          <a:spcPts val="2300"/>
                        </a:lnSpc>
                        <a:spcAft>
                          <a:spcPts val="0"/>
                        </a:spcAft>
                      </a:pPr>
                      <a:r>
                        <a:rPr lang="zh-CN" sz="1400" kern="0">
                          <a:effectLst/>
                        </a:rPr>
                        <a:t>叶斌</a:t>
                      </a:r>
                      <a:endParaRPr lang="zh-CN" sz="1400" kern="100">
                        <a:effectLst/>
                        <a:latin typeface="Calibri" panose="020F0502020204030204" pitchFamily="34" charset="0"/>
                        <a:ea typeface="宋体" panose="02010600030101010101" pitchFamily="2" charset="-122"/>
                        <a:cs typeface="Times New Roman" panose="02020603050405020304" pitchFamily="18" charset="0"/>
                      </a:endParaRPr>
                    </a:p>
                  </a:txBody>
                  <a:tcPr marL="41456" marR="41456" marT="0" marB="0" anchor="ctr"/>
                </a:tc>
                <a:tc>
                  <a:txBody>
                    <a:bodyPr/>
                    <a:lstStyle/>
                    <a:p>
                      <a:pPr algn="ctr">
                        <a:lnSpc>
                          <a:spcPts val="2300"/>
                        </a:lnSpc>
                        <a:spcAft>
                          <a:spcPts val="0"/>
                        </a:spcAft>
                      </a:pPr>
                      <a:r>
                        <a:rPr lang="zh-CN" sz="1400" kern="100">
                          <a:effectLst/>
                        </a:rPr>
                        <a:t>登记本</a:t>
                      </a:r>
                      <a:endParaRPr lang="zh-CN" sz="1400" kern="100">
                        <a:effectLst/>
                        <a:latin typeface="Calibri" panose="020F0502020204030204" pitchFamily="34" charset="0"/>
                        <a:ea typeface="宋体" panose="02010600030101010101" pitchFamily="2" charset="-122"/>
                        <a:cs typeface="Times New Roman" panose="02020603050405020304" pitchFamily="18" charset="0"/>
                      </a:endParaRPr>
                    </a:p>
                  </a:txBody>
                  <a:tcPr marL="41456" marR="41456" marT="0" marB="0" anchor="ctr"/>
                </a:tc>
                <a:tc>
                  <a:txBody>
                    <a:bodyPr/>
                    <a:lstStyle/>
                    <a:p>
                      <a:pPr algn="l">
                        <a:spcAft>
                          <a:spcPts val="0"/>
                        </a:spcAft>
                      </a:pPr>
                      <a:r>
                        <a:rPr lang="zh-CN" sz="1400" kern="100" dirty="0">
                          <a:effectLst/>
                        </a:rPr>
                        <a:t>《疑难病例讨论登记本》、《死亡病人讨论登记本》、《危重病人抢救登记本》、《危急值登记本》、</a:t>
                      </a:r>
                    </a:p>
                    <a:p>
                      <a:pPr algn="l">
                        <a:spcAft>
                          <a:spcPts val="0"/>
                        </a:spcAft>
                      </a:pPr>
                      <a:r>
                        <a:rPr lang="zh-CN" sz="1400" kern="100" dirty="0">
                          <a:effectLst/>
                        </a:rPr>
                        <a:t>《医疗质量管理与持续改进记录本》、</a:t>
                      </a:r>
                    </a:p>
                    <a:p>
                      <a:pPr algn="l">
                        <a:spcAft>
                          <a:spcPts val="0"/>
                        </a:spcAft>
                      </a:pPr>
                      <a:r>
                        <a:rPr lang="zh-CN" sz="1400" kern="100" dirty="0">
                          <a:effectLst/>
                        </a:rPr>
                        <a:t>《会诊记录本》、《交接班记录本》</a:t>
                      </a:r>
                      <a:r>
                        <a:rPr lang="zh-CN" altLang="en-US" sz="1400" kern="100" dirty="0">
                          <a:effectLst/>
                        </a:rPr>
                        <a:t>等</a:t>
                      </a:r>
                      <a:endParaRPr lang="zh-CN" sz="1400" kern="100" dirty="0">
                        <a:effectLst/>
                      </a:endParaRPr>
                    </a:p>
                    <a:p>
                      <a:pPr algn="l">
                        <a:spcAft>
                          <a:spcPts val="0"/>
                        </a:spcAft>
                      </a:pPr>
                      <a:r>
                        <a:rPr lang="en-US" sz="1400" kern="100" dirty="0">
                          <a:effectLst/>
                        </a:rPr>
                        <a:t> </a:t>
                      </a:r>
                      <a:endParaRPr lang="zh-CN" sz="14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41456" marR="41456" marT="0" marB="0" anchor="ctr"/>
                </a:tc>
                <a:tc>
                  <a:txBody>
                    <a:bodyPr/>
                    <a:lstStyle/>
                    <a:p>
                      <a:pPr algn="ctr">
                        <a:lnSpc>
                          <a:spcPts val="2300"/>
                        </a:lnSpc>
                        <a:spcAft>
                          <a:spcPts val="0"/>
                        </a:spcAft>
                      </a:pPr>
                      <a:r>
                        <a:rPr lang="en-US" sz="700" kern="100">
                          <a:effectLst/>
                        </a:rPr>
                        <a:t> </a:t>
                      </a:r>
                      <a:endParaRPr lang="zh-CN" sz="600" kern="100">
                        <a:effectLst/>
                        <a:latin typeface="Calibri" panose="020F0502020204030204" pitchFamily="34" charset="0"/>
                        <a:ea typeface="宋体" panose="02010600030101010101" pitchFamily="2" charset="-122"/>
                        <a:cs typeface="Times New Roman" panose="02020603050405020304" pitchFamily="18" charset="0"/>
                      </a:endParaRPr>
                    </a:p>
                  </a:txBody>
                  <a:tcPr marL="41456" marR="41456" marT="0" marB="0" anchor="ctr"/>
                </a:tc>
                <a:extLst>
                  <a:ext uri="{0D108BD9-81ED-4DB2-BD59-A6C34878D82A}">
                    <a16:rowId xmlns:a16="http://schemas.microsoft.com/office/drawing/2014/main" val="10011"/>
                  </a:ext>
                </a:extLst>
              </a:tr>
              <a:tr h="411221">
                <a:tc>
                  <a:txBody>
                    <a:bodyPr/>
                    <a:lstStyle/>
                    <a:p>
                      <a:pPr algn="ctr">
                        <a:lnSpc>
                          <a:spcPts val="2300"/>
                        </a:lnSpc>
                        <a:spcAft>
                          <a:spcPts val="0"/>
                        </a:spcAft>
                      </a:pPr>
                      <a:r>
                        <a:rPr lang="en-US" sz="1400" kern="100">
                          <a:effectLst/>
                        </a:rPr>
                        <a:t>12</a:t>
                      </a:r>
                      <a:endParaRPr lang="zh-CN" sz="1400" kern="100">
                        <a:effectLst/>
                        <a:latin typeface="Calibri" panose="020F0502020204030204" pitchFamily="34" charset="0"/>
                        <a:ea typeface="宋体" panose="02010600030101010101" pitchFamily="2" charset="-122"/>
                        <a:cs typeface="Times New Roman" panose="02020603050405020304" pitchFamily="18" charset="0"/>
                      </a:endParaRPr>
                    </a:p>
                  </a:txBody>
                  <a:tcPr marL="41456" marR="41456" marT="0" marB="0" anchor="ctr"/>
                </a:tc>
                <a:tc>
                  <a:txBody>
                    <a:bodyPr/>
                    <a:lstStyle/>
                    <a:p>
                      <a:pPr algn="ctr">
                        <a:lnSpc>
                          <a:spcPts val="2300"/>
                        </a:lnSpc>
                        <a:spcAft>
                          <a:spcPts val="0"/>
                        </a:spcAft>
                      </a:pPr>
                      <a:r>
                        <a:rPr lang="zh-CN" sz="1400" kern="100">
                          <a:effectLst/>
                        </a:rPr>
                        <a:t>赖涌</a:t>
                      </a:r>
                      <a:endParaRPr lang="zh-CN" sz="1400" kern="100">
                        <a:effectLst/>
                        <a:latin typeface="Calibri" panose="020F0502020204030204" pitchFamily="34" charset="0"/>
                        <a:ea typeface="宋体" panose="02010600030101010101" pitchFamily="2" charset="-122"/>
                        <a:cs typeface="Times New Roman" panose="02020603050405020304" pitchFamily="18" charset="0"/>
                      </a:endParaRPr>
                    </a:p>
                  </a:txBody>
                  <a:tcPr marL="41456" marR="41456" marT="0" marB="0" anchor="ctr"/>
                </a:tc>
                <a:tc>
                  <a:txBody>
                    <a:bodyPr/>
                    <a:lstStyle/>
                    <a:p>
                      <a:pPr algn="ctr">
                        <a:lnSpc>
                          <a:spcPts val="2300"/>
                        </a:lnSpc>
                        <a:spcAft>
                          <a:spcPts val="0"/>
                        </a:spcAft>
                      </a:pPr>
                      <a:r>
                        <a:rPr lang="zh-CN" sz="1400" kern="100">
                          <a:effectLst/>
                        </a:rPr>
                        <a:t>不良事件</a:t>
                      </a:r>
                      <a:endParaRPr lang="zh-CN" sz="1400" kern="100">
                        <a:effectLst/>
                        <a:latin typeface="Calibri" panose="020F0502020204030204" pitchFamily="34" charset="0"/>
                        <a:ea typeface="宋体" panose="02010600030101010101" pitchFamily="2" charset="-122"/>
                        <a:cs typeface="Times New Roman" panose="02020603050405020304" pitchFamily="18" charset="0"/>
                      </a:endParaRPr>
                    </a:p>
                  </a:txBody>
                  <a:tcPr marL="41456" marR="41456" marT="0" marB="0" anchor="ctr"/>
                </a:tc>
                <a:tc>
                  <a:txBody>
                    <a:bodyPr/>
                    <a:lstStyle/>
                    <a:p>
                      <a:pPr algn="l">
                        <a:spcAft>
                          <a:spcPts val="0"/>
                        </a:spcAft>
                      </a:pPr>
                      <a:r>
                        <a:rPr lang="zh-CN" sz="1400" kern="100" dirty="0">
                          <a:effectLst/>
                        </a:rPr>
                        <a:t>不良事件管理制度、统计工具培训，协助不良事件上报、分析、整改、跟进。完善不良事件登记。</a:t>
                      </a:r>
                      <a:endParaRPr lang="zh-CN" sz="14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41456" marR="41456" marT="0" marB="0" anchor="ctr"/>
                </a:tc>
                <a:tc>
                  <a:txBody>
                    <a:bodyPr/>
                    <a:lstStyle/>
                    <a:p>
                      <a:pPr algn="ctr">
                        <a:lnSpc>
                          <a:spcPts val="2300"/>
                        </a:lnSpc>
                        <a:spcAft>
                          <a:spcPts val="0"/>
                        </a:spcAft>
                      </a:pPr>
                      <a:r>
                        <a:rPr lang="en-US" sz="700" kern="100">
                          <a:effectLst/>
                        </a:rPr>
                        <a:t> </a:t>
                      </a:r>
                      <a:endParaRPr lang="zh-CN" sz="600" kern="100">
                        <a:effectLst/>
                        <a:latin typeface="Calibri" panose="020F0502020204030204" pitchFamily="34" charset="0"/>
                        <a:ea typeface="宋体" panose="02010600030101010101" pitchFamily="2" charset="-122"/>
                        <a:cs typeface="Times New Roman" panose="02020603050405020304" pitchFamily="18" charset="0"/>
                      </a:endParaRPr>
                    </a:p>
                  </a:txBody>
                  <a:tcPr marL="41456" marR="41456" marT="0" marB="0" anchor="ctr"/>
                </a:tc>
                <a:extLst>
                  <a:ext uri="{0D108BD9-81ED-4DB2-BD59-A6C34878D82A}">
                    <a16:rowId xmlns:a16="http://schemas.microsoft.com/office/drawing/2014/main" val="10012"/>
                  </a:ext>
                </a:extLst>
              </a:tr>
              <a:tr h="256340">
                <a:tc>
                  <a:txBody>
                    <a:bodyPr/>
                    <a:lstStyle/>
                    <a:p>
                      <a:pPr algn="ctr">
                        <a:lnSpc>
                          <a:spcPts val="2300"/>
                        </a:lnSpc>
                        <a:spcAft>
                          <a:spcPts val="0"/>
                        </a:spcAft>
                      </a:pPr>
                      <a:r>
                        <a:rPr lang="en-US" sz="1400" kern="100">
                          <a:effectLst/>
                        </a:rPr>
                        <a:t>13</a:t>
                      </a:r>
                      <a:endParaRPr lang="zh-CN" sz="1400" kern="100">
                        <a:effectLst/>
                        <a:latin typeface="Calibri" panose="020F0502020204030204" pitchFamily="34" charset="0"/>
                        <a:ea typeface="宋体" panose="02010600030101010101" pitchFamily="2" charset="-122"/>
                        <a:cs typeface="Times New Roman" panose="02020603050405020304" pitchFamily="18" charset="0"/>
                      </a:endParaRPr>
                    </a:p>
                  </a:txBody>
                  <a:tcPr marL="41456" marR="41456" marT="0" marB="0" anchor="ctr"/>
                </a:tc>
                <a:tc>
                  <a:txBody>
                    <a:bodyPr/>
                    <a:lstStyle/>
                    <a:p>
                      <a:pPr algn="ctr">
                        <a:lnSpc>
                          <a:spcPts val="2300"/>
                        </a:lnSpc>
                        <a:spcAft>
                          <a:spcPts val="0"/>
                        </a:spcAft>
                      </a:pPr>
                      <a:r>
                        <a:rPr lang="zh-CN" sz="1400" kern="0">
                          <a:effectLst/>
                        </a:rPr>
                        <a:t>胡杨</a:t>
                      </a:r>
                      <a:endParaRPr lang="zh-CN" sz="1400" kern="100">
                        <a:effectLst/>
                        <a:latin typeface="Calibri" panose="020F0502020204030204" pitchFamily="34" charset="0"/>
                        <a:ea typeface="宋体" panose="02010600030101010101" pitchFamily="2" charset="-122"/>
                        <a:cs typeface="Times New Roman" panose="02020603050405020304" pitchFamily="18" charset="0"/>
                      </a:endParaRPr>
                    </a:p>
                  </a:txBody>
                  <a:tcPr marL="41456" marR="41456" marT="0" marB="0" anchor="ctr"/>
                </a:tc>
                <a:tc>
                  <a:txBody>
                    <a:bodyPr/>
                    <a:lstStyle/>
                    <a:p>
                      <a:pPr algn="ctr">
                        <a:lnSpc>
                          <a:spcPts val="2300"/>
                        </a:lnSpc>
                        <a:spcAft>
                          <a:spcPts val="0"/>
                        </a:spcAft>
                      </a:pPr>
                      <a:r>
                        <a:rPr lang="zh-CN" sz="1400" kern="100">
                          <a:effectLst/>
                        </a:rPr>
                        <a:t>护理</a:t>
                      </a:r>
                      <a:endParaRPr lang="zh-CN" sz="1400" kern="100">
                        <a:effectLst/>
                        <a:latin typeface="Calibri" panose="020F0502020204030204" pitchFamily="34" charset="0"/>
                        <a:ea typeface="宋体" panose="02010600030101010101" pitchFamily="2" charset="-122"/>
                        <a:cs typeface="Times New Roman" panose="02020603050405020304" pitchFamily="18" charset="0"/>
                      </a:endParaRPr>
                    </a:p>
                  </a:txBody>
                  <a:tcPr marL="41456" marR="41456" marT="0" marB="0" anchor="ctr"/>
                </a:tc>
                <a:tc>
                  <a:txBody>
                    <a:bodyPr/>
                    <a:lstStyle/>
                    <a:p>
                      <a:pPr algn="l">
                        <a:lnSpc>
                          <a:spcPts val="2300"/>
                        </a:lnSpc>
                        <a:spcAft>
                          <a:spcPts val="0"/>
                        </a:spcAft>
                      </a:pPr>
                      <a:r>
                        <a:rPr lang="zh-CN" sz="1400" kern="100" dirty="0">
                          <a:effectLst/>
                        </a:rPr>
                        <a:t>护理单元护理质量与安全管理</a:t>
                      </a:r>
                      <a:endParaRPr lang="zh-CN" sz="14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41456" marR="41456" marT="0" marB="0" anchor="ctr"/>
                </a:tc>
                <a:tc>
                  <a:txBody>
                    <a:bodyPr/>
                    <a:lstStyle/>
                    <a:p>
                      <a:pPr algn="ctr">
                        <a:lnSpc>
                          <a:spcPts val="2300"/>
                        </a:lnSpc>
                        <a:spcAft>
                          <a:spcPts val="0"/>
                        </a:spcAft>
                      </a:pPr>
                      <a:r>
                        <a:rPr lang="en-US" sz="700" kern="100">
                          <a:effectLst/>
                        </a:rPr>
                        <a:t> </a:t>
                      </a:r>
                      <a:endParaRPr lang="zh-CN" sz="600" kern="100">
                        <a:effectLst/>
                        <a:latin typeface="Calibri" panose="020F0502020204030204" pitchFamily="34" charset="0"/>
                        <a:ea typeface="宋体" panose="02010600030101010101" pitchFamily="2" charset="-122"/>
                        <a:cs typeface="Times New Roman" panose="02020603050405020304" pitchFamily="18" charset="0"/>
                      </a:endParaRPr>
                    </a:p>
                  </a:txBody>
                  <a:tcPr marL="41456" marR="41456" marT="0" marB="0" anchor="ctr"/>
                </a:tc>
                <a:extLst>
                  <a:ext uri="{0D108BD9-81ED-4DB2-BD59-A6C34878D82A}">
                    <a16:rowId xmlns:a16="http://schemas.microsoft.com/office/drawing/2014/main" val="10013"/>
                  </a:ext>
                </a:extLst>
              </a:tr>
              <a:tr h="546821">
                <a:tc>
                  <a:txBody>
                    <a:bodyPr/>
                    <a:lstStyle/>
                    <a:p>
                      <a:pPr algn="ctr">
                        <a:lnSpc>
                          <a:spcPts val="2300"/>
                        </a:lnSpc>
                        <a:spcAft>
                          <a:spcPts val="0"/>
                        </a:spcAft>
                      </a:pPr>
                      <a:r>
                        <a:rPr lang="en-US" sz="1400" kern="100">
                          <a:effectLst/>
                        </a:rPr>
                        <a:t>14</a:t>
                      </a:r>
                      <a:endParaRPr lang="zh-CN" sz="1400" kern="100">
                        <a:effectLst/>
                        <a:latin typeface="Calibri" panose="020F0502020204030204" pitchFamily="34" charset="0"/>
                        <a:ea typeface="宋体" panose="02010600030101010101" pitchFamily="2" charset="-122"/>
                        <a:cs typeface="Times New Roman" panose="02020603050405020304" pitchFamily="18" charset="0"/>
                      </a:endParaRPr>
                    </a:p>
                  </a:txBody>
                  <a:tcPr marL="41456" marR="41456" marT="0" marB="0" anchor="ctr"/>
                </a:tc>
                <a:tc>
                  <a:txBody>
                    <a:bodyPr/>
                    <a:lstStyle/>
                    <a:p>
                      <a:pPr algn="ctr">
                        <a:lnSpc>
                          <a:spcPts val="2300"/>
                        </a:lnSpc>
                        <a:spcAft>
                          <a:spcPts val="0"/>
                        </a:spcAft>
                      </a:pPr>
                      <a:r>
                        <a:rPr lang="zh-CN" sz="1400" kern="0" dirty="0">
                          <a:effectLst/>
                        </a:rPr>
                        <a:t>赖涌胡杨</a:t>
                      </a:r>
                      <a:endParaRPr lang="zh-CN" sz="14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41456" marR="41456" marT="0" marB="0" anchor="ctr"/>
                </a:tc>
                <a:tc>
                  <a:txBody>
                    <a:bodyPr/>
                    <a:lstStyle/>
                    <a:p>
                      <a:pPr algn="ctr">
                        <a:lnSpc>
                          <a:spcPts val="2300"/>
                        </a:lnSpc>
                        <a:spcAft>
                          <a:spcPts val="0"/>
                        </a:spcAft>
                      </a:pPr>
                      <a:r>
                        <a:rPr lang="zh-CN" sz="1400" kern="100">
                          <a:effectLst/>
                        </a:rPr>
                        <a:t>急救</a:t>
                      </a:r>
                      <a:endParaRPr lang="zh-CN" sz="1400" kern="100">
                        <a:effectLst/>
                        <a:latin typeface="Calibri" panose="020F0502020204030204" pitchFamily="34" charset="0"/>
                        <a:ea typeface="宋体" panose="02010600030101010101" pitchFamily="2" charset="-122"/>
                        <a:cs typeface="Times New Roman" panose="02020603050405020304" pitchFamily="18" charset="0"/>
                      </a:endParaRPr>
                    </a:p>
                  </a:txBody>
                  <a:tcPr marL="41456" marR="41456" marT="0" marB="0" anchor="ctr"/>
                </a:tc>
                <a:tc>
                  <a:txBody>
                    <a:bodyPr/>
                    <a:lstStyle/>
                    <a:p>
                      <a:pPr algn="l">
                        <a:lnSpc>
                          <a:spcPts val="2300"/>
                        </a:lnSpc>
                        <a:spcAft>
                          <a:spcPts val="0"/>
                        </a:spcAft>
                      </a:pPr>
                      <a:r>
                        <a:rPr lang="zh-CN" sz="1400" kern="100" dirty="0">
                          <a:effectLst/>
                        </a:rPr>
                        <a:t>急救技能培训、急救物品及急救药品管理</a:t>
                      </a:r>
                      <a:endParaRPr lang="zh-CN" sz="14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41456" marR="41456" marT="0" marB="0" anchor="ctr"/>
                </a:tc>
                <a:tc>
                  <a:txBody>
                    <a:bodyPr/>
                    <a:lstStyle/>
                    <a:p>
                      <a:pPr algn="ctr">
                        <a:lnSpc>
                          <a:spcPts val="2300"/>
                        </a:lnSpc>
                        <a:spcAft>
                          <a:spcPts val="0"/>
                        </a:spcAft>
                      </a:pPr>
                      <a:r>
                        <a:rPr lang="en-US" sz="700" kern="100" dirty="0">
                          <a:effectLst/>
                        </a:rPr>
                        <a:t> </a:t>
                      </a:r>
                      <a:endParaRPr lang="zh-CN" sz="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41456" marR="41456" marT="0" marB="0" anchor="ctr"/>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29794740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zh-CN" altLang="en-US" dirty="0"/>
              <a:t>质量与安全管理目标</a:t>
            </a:r>
          </a:p>
        </p:txBody>
      </p:sp>
      <p:sp>
        <p:nvSpPr>
          <p:cNvPr id="3" name="内容占位符 2"/>
          <p:cNvSpPr>
            <a:spLocks noGrp="1"/>
          </p:cNvSpPr>
          <p:nvPr>
            <p:ph idx="1"/>
          </p:nvPr>
        </p:nvSpPr>
        <p:spPr/>
        <p:txBody>
          <a:bodyPr/>
          <a:lstStyle/>
          <a:p>
            <a:r>
              <a:rPr lang="zh-CN" altLang="en-US" dirty="0"/>
              <a:t>一、符合</a:t>
            </a:r>
            <a:r>
              <a:rPr lang="en-US" altLang="zh-CN" dirty="0"/>
              <a:t>《</a:t>
            </a:r>
            <a:r>
              <a:rPr lang="zh-CN" altLang="en-US" dirty="0"/>
              <a:t>三级中医医院评审标准</a:t>
            </a:r>
            <a:r>
              <a:rPr lang="en-US" altLang="zh-CN" dirty="0"/>
              <a:t>(2017</a:t>
            </a:r>
            <a:r>
              <a:rPr lang="zh-CN" altLang="en-US" dirty="0"/>
              <a:t>年版）</a:t>
            </a:r>
            <a:r>
              <a:rPr lang="en-US" altLang="zh-CN" dirty="0"/>
              <a:t>》</a:t>
            </a:r>
            <a:r>
              <a:rPr lang="zh-CN" altLang="en-US" dirty="0"/>
              <a:t>要求</a:t>
            </a:r>
            <a:endParaRPr lang="en-US" altLang="zh-CN" dirty="0"/>
          </a:p>
          <a:p>
            <a:r>
              <a:rPr lang="zh-CN" altLang="en-US" dirty="0"/>
              <a:t>二、推进院科两级医疗质量与安全持续改进</a:t>
            </a:r>
            <a:endParaRPr lang="en-US" altLang="zh-CN" dirty="0"/>
          </a:p>
          <a:p>
            <a:r>
              <a:rPr lang="zh-CN" altLang="en-US" dirty="0"/>
              <a:t>三、目标化、规范化管理科室医疗质量与安全</a:t>
            </a:r>
          </a:p>
        </p:txBody>
      </p:sp>
    </p:spTree>
    <p:extLst>
      <p:ext uri="{BB962C8B-B14F-4D97-AF65-F5344CB8AC3E}">
        <p14:creationId xmlns:p14="http://schemas.microsoft.com/office/powerpoint/2010/main" val="26560002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E8C4E0"/>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zh-CN" altLang="en-US" dirty="0"/>
              <a:t>质控员职责</a:t>
            </a:r>
          </a:p>
        </p:txBody>
      </p:sp>
      <p:sp>
        <p:nvSpPr>
          <p:cNvPr id="3" name="内容占位符 2"/>
          <p:cNvSpPr>
            <a:spLocks noGrp="1"/>
          </p:cNvSpPr>
          <p:nvPr>
            <p:ph idx="1"/>
          </p:nvPr>
        </p:nvSpPr>
        <p:spPr/>
        <p:txBody>
          <a:bodyPr/>
          <a:lstStyle/>
          <a:p>
            <a:r>
              <a:rPr lang="zh-CN" altLang="en-US" dirty="0"/>
              <a:t>一、按科室分工明细，每月完善所分管自查工作，对科室医疗质量与安全起监管自查作用。</a:t>
            </a:r>
            <a:endParaRPr lang="en-US" altLang="zh-CN" dirty="0"/>
          </a:p>
          <a:p>
            <a:r>
              <a:rPr lang="zh-CN" altLang="en-US" dirty="0"/>
              <a:t>二、每月参加科室质量与安全分析讨论会，提出改进建议并督促落实。</a:t>
            </a:r>
            <a:endParaRPr lang="en-US" altLang="zh-CN" dirty="0"/>
          </a:p>
          <a:p>
            <a:r>
              <a:rPr lang="zh-CN" altLang="en-US" dirty="0"/>
              <a:t>三、对院级检查结果进行分析讨论，按照科主任要求进行持续改进。</a:t>
            </a:r>
            <a:endParaRPr lang="en-US" altLang="zh-CN" dirty="0"/>
          </a:p>
          <a:p>
            <a:r>
              <a:rPr lang="zh-CN" altLang="en-US" dirty="0"/>
              <a:t>四、及时上报不良事件，进行科内讨论分析改进。</a:t>
            </a:r>
          </a:p>
        </p:txBody>
      </p:sp>
    </p:spTree>
    <p:extLst>
      <p:ext uri="{BB962C8B-B14F-4D97-AF65-F5344CB8AC3E}">
        <p14:creationId xmlns:p14="http://schemas.microsoft.com/office/powerpoint/2010/main" val="40053114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文本占位符 1"/>
          <p:cNvSpPr>
            <a:spLocks noGrp="1"/>
          </p:cNvSpPr>
          <p:nvPr>
            <p:ph type="body" sz="quarter" idx="4294967295"/>
          </p:nvPr>
        </p:nvSpPr>
        <p:spPr bwMode="auto">
          <a:xfrm>
            <a:off x="121240" y="117448"/>
            <a:ext cx="5254996" cy="474553"/>
          </a:xfrm>
          <a:prstGeom prst="rect">
            <a:avLst/>
          </a:prstGeom>
          <a:noFill/>
          <a:ln>
            <a:miter lim="800000"/>
            <a:headEnd/>
            <a:tailEnd/>
          </a:ln>
        </p:spPr>
        <p:txBody>
          <a:bodyPr anchor="ctr"/>
          <a:lstStyle/>
          <a:p>
            <a:pPr marL="0" indent="0">
              <a:buNone/>
            </a:pPr>
            <a:r>
              <a:rPr lang="zh-CN" altLang="en-US" sz="2000" b="1">
                <a:solidFill>
                  <a:schemeClr val="bg1"/>
                </a:solidFill>
                <a:latin typeface="方正正中黑简体"/>
                <a:ea typeface="方正正中黑简体"/>
                <a:cs typeface="方正正中黑简体"/>
              </a:rPr>
              <a:t>医疗质量管理办法</a:t>
            </a:r>
          </a:p>
        </p:txBody>
      </p:sp>
      <p:sp>
        <p:nvSpPr>
          <p:cNvPr id="28674" name="标题 2"/>
          <p:cNvSpPr>
            <a:spLocks noGrp="1"/>
          </p:cNvSpPr>
          <p:nvPr>
            <p:ph type="title" idx="4294967295"/>
          </p:nvPr>
        </p:nvSpPr>
        <p:spPr bwMode="auto">
          <a:xfrm>
            <a:off x="1390947" y="726907"/>
            <a:ext cx="2833031" cy="341234"/>
          </a:xfrm>
          <a:prstGeom prst="rect">
            <a:avLst/>
          </a:prstGeom>
          <a:noFill/>
          <a:ln>
            <a:miter lim="800000"/>
            <a:headEnd/>
            <a:tailEnd/>
          </a:ln>
        </p:spPr>
        <p:txBody>
          <a:bodyPr anchor="ctr"/>
          <a:lstStyle/>
          <a:p>
            <a:pPr algn="l"/>
            <a:r>
              <a:rPr lang="zh-CN" altLang="en-US" sz="1600" b="1">
                <a:solidFill>
                  <a:srgbClr val="595959"/>
                </a:solidFill>
                <a:latin typeface="微软雅黑" pitchFamily="34" charset="-122"/>
                <a:ea typeface="微软雅黑" pitchFamily="34" charset="-122"/>
              </a:rPr>
              <a:t>主要内容</a:t>
            </a:r>
          </a:p>
        </p:txBody>
      </p:sp>
      <p:sp>
        <p:nvSpPr>
          <p:cNvPr id="28675" name="内容占位符 3"/>
          <p:cNvSpPr>
            <a:spLocks noGrp="1"/>
          </p:cNvSpPr>
          <p:nvPr>
            <p:ph sz="half" idx="4294967295"/>
          </p:nvPr>
        </p:nvSpPr>
        <p:spPr bwMode="auto">
          <a:xfrm>
            <a:off x="251385" y="726907"/>
            <a:ext cx="1020526" cy="341234"/>
          </a:xfrm>
          <a:prstGeom prst="rect">
            <a:avLst/>
          </a:prstGeom>
          <a:noFill/>
          <a:ln>
            <a:miter lim="800000"/>
            <a:headEnd/>
            <a:tailEnd/>
          </a:ln>
        </p:spPr>
        <p:txBody>
          <a:bodyPr anchor="ctr"/>
          <a:lstStyle/>
          <a:p>
            <a:pPr marL="0" indent="0">
              <a:buNone/>
            </a:pPr>
            <a:r>
              <a:rPr lang="zh-CN" altLang="en-US" sz="1600" b="1">
                <a:solidFill>
                  <a:srgbClr val="595959"/>
                </a:solidFill>
                <a:latin typeface="微软雅黑" pitchFamily="34" charset="-122"/>
                <a:ea typeface="微软雅黑" pitchFamily="34" charset="-122"/>
              </a:rPr>
              <a:t>第二部分</a:t>
            </a:r>
          </a:p>
        </p:txBody>
      </p:sp>
      <p:sp>
        <p:nvSpPr>
          <p:cNvPr id="28676" name="文本占位符 1"/>
          <p:cNvSpPr>
            <a:spLocks noGrp="1"/>
          </p:cNvSpPr>
          <p:nvPr>
            <p:ph type="body" sz="quarter" idx="4294967295"/>
          </p:nvPr>
        </p:nvSpPr>
        <p:spPr bwMode="auto">
          <a:xfrm>
            <a:off x="9694824" y="138081"/>
            <a:ext cx="2152152" cy="474552"/>
          </a:xfrm>
          <a:prstGeom prst="rect">
            <a:avLst/>
          </a:prstGeom>
          <a:noFill/>
          <a:ln>
            <a:miter lim="800000"/>
            <a:headEnd/>
            <a:tailEnd/>
          </a:ln>
        </p:spPr>
        <p:txBody>
          <a:bodyPr anchor="ctr"/>
          <a:lstStyle/>
          <a:p>
            <a:pPr marL="0" indent="0" algn="r">
              <a:buNone/>
            </a:pPr>
            <a:r>
              <a:rPr lang="en-US" altLang="zh-CN" sz="2000" b="1">
                <a:solidFill>
                  <a:schemeClr val="bg1"/>
                </a:solidFill>
                <a:latin typeface="方正舒体"/>
                <a:ea typeface="方正舒体"/>
                <a:cs typeface="方正舒体"/>
              </a:rPr>
              <a:t>NHFPC</a:t>
            </a:r>
            <a:endParaRPr lang="zh-CN" altLang="en-US" sz="2000" b="1">
              <a:solidFill>
                <a:schemeClr val="bg1"/>
              </a:solidFill>
              <a:latin typeface="方正舒体"/>
              <a:ea typeface="方正舒体"/>
              <a:cs typeface="方正舒体"/>
            </a:endParaRPr>
          </a:p>
        </p:txBody>
      </p:sp>
      <p:sp>
        <p:nvSpPr>
          <p:cNvPr id="28677" name="矩形 6"/>
          <p:cNvSpPr>
            <a:spLocks noChangeArrowheads="1"/>
          </p:cNvSpPr>
          <p:nvPr/>
        </p:nvSpPr>
        <p:spPr bwMode="auto">
          <a:xfrm>
            <a:off x="1043363" y="1226854"/>
            <a:ext cx="10451269" cy="3721825"/>
          </a:xfrm>
          <a:prstGeom prst="rect">
            <a:avLst/>
          </a:prstGeom>
          <a:noFill/>
          <a:ln w="9525">
            <a:noFill/>
            <a:miter lim="800000"/>
            <a:headEnd/>
            <a:tailEnd/>
          </a:ln>
        </p:spPr>
        <p:txBody>
          <a:bodyPr>
            <a:spAutoFit/>
          </a:bodyPr>
          <a:lstStyle/>
          <a:p>
            <a:pPr algn="ctr"/>
            <a:r>
              <a:rPr lang="zh-CN" altLang="en-US" sz="2400" b="1">
                <a:latin typeface="黑体" pitchFamily="49" charset="-122"/>
                <a:ea typeface="黑体" pitchFamily="49" charset="-122"/>
              </a:rPr>
              <a:t>第二章  组织机构和职责</a:t>
            </a:r>
            <a:endParaRPr lang="en-US" altLang="zh-CN" sz="2400" b="1">
              <a:latin typeface="黑体" pitchFamily="49" charset="-122"/>
              <a:ea typeface="黑体" pitchFamily="49" charset="-122"/>
            </a:endParaRPr>
          </a:p>
          <a:p>
            <a:pPr algn="ctr"/>
            <a:endParaRPr lang="zh-CN" altLang="en-US" sz="2000" b="1">
              <a:latin typeface="黑体" pitchFamily="49" charset="-122"/>
              <a:ea typeface="黑体" pitchFamily="49" charset="-122"/>
            </a:endParaRPr>
          </a:p>
          <a:p>
            <a:r>
              <a:rPr lang="en-US" altLang="zh-CN" sz="2000">
                <a:latin typeface="黑体" pitchFamily="49" charset="-122"/>
                <a:ea typeface="黑体" pitchFamily="49" charset="-122"/>
              </a:rPr>
              <a:t>7</a:t>
            </a:r>
            <a:r>
              <a:rPr lang="zh-CN" altLang="en-US" sz="2000">
                <a:latin typeface="黑体" pitchFamily="49" charset="-122"/>
                <a:ea typeface="黑体" pitchFamily="49" charset="-122"/>
              </a:rPr>
              <a:t>国家卫生计生委建立</a:t>
            </a:r>
            <a:r>
              <a:rPr lang="zh-CN" altLang="en-US" sz="2000">
                <a:solidFill>
                  <a:srgbClr val="FF0000"/>
                </a:solidFill>
                <a:latin typeface="黑体" pitchFamily="49" charset="-122"/>
                <a:ea typeface="黑体" pitchFamily="49" charset="-122"/>
              </a:rPr>
              <a:t>国家医疗质量管理与控制体系</a:t>
            </a:r>
            <a:r>
              <a:rPr lang="zh-CN" altLang="en-US" sz="2000">
                <a:latin typeface="黑体" pitchFamily="49" charset="-122"/>
                <a:ea typeface="黑体" pitchFamily="49" charset="-122"/>
              </a:rPr>
              <a:t>，完善医疗质量控制与持续改进的制度和工作机制。</a:t>
            </a:r>
          </a:p>
          <a:p>
            <a:r>
              <a:rPr lang="zh-CN" altLang="en-US" sz="2000">
                <a:latin typeface="黑体" pitchFamily="49" charset="-122"/>
                <a:ea typeface="黑体" pitchFamily="49" charset="-122"/>
              </a:rPr>
              <a:t>各级卫生计生行政部门</a:t>
            </a:r>
            <a:r>
              <a:rPr lang="zh-CN" altLang="en-US" sz="2000">
                <a:solidFill>
                  <a:srgbClr val="FF0000"/>
                </a:solidFill>
                <a:latin typeface="黑体" pitchFamily="49" charset="-122"/>
                <a:ea typeface="黑体" pitchFamily="49" charset="-122"/>
              </a:rPr>
              <a:t>组建或者指定各级、各专业医疗质量控制组织</a:t>
            </a:r>
            <a:r>
              <a:rPr lang="zh-CN" altLang="en-US" sz="2000">
                <a:latin typeface="黑体" pitchFamily="49" charset="-122"/>
                <a:ea typeface="黑体" pitchFamily="49" charset="-122"/>
              </a:rPr>
              <a:t>（以下称质控组织）落实医疗质量管理与控制的有关工作要求。</a:t>
            </a:r>
            <a:endParaRPr lang="en-US" altLang="zh-CN" sz="2000">
              <a:latin typeface="黑体" pitchFamily="49" charset="-122"/>
              <a:ea typeface="黑体" pitchFamily="49" charset="-122"/>
            </a:endParaRPr>
          </a:p>
          <a:p>
            <a:endParaRPr lang="en-US" altLang="zh-CN" sz="1200">
              <a:latin typeface="黑体" pitchFamily="49" charset="-122"/>
              <a:ea typeface="黑体" pitchFamily="49" charset="-122"/>
            </a:endParaRPr>
          </a:p>
          <a:p>
            <a:r>
              <a:rPr lang="en-US" altLang="zh-CN" sz="2000">
                <a:latin typeface="黑体" pitchFamily="49" charset="-122"/>
                <a:ea typeface="黑体" pitchFamily="49" charset="-122"/>
              </a:rPr>
              <a:t>8</a:t>
            </a:r>
            <a:r>
              <a:rPr lang="zh-CN" altLang="en-US" sz="2000">
                <a:latin typeface="黑体" pitchFamily="49" charset="-122"/>
                <a:ea typeface="黑体" pitchFamily="49" charset="-122"/>
              </a:rPr>
              <a:t>国家级各专业质控组织在国家卫生计生委指导下，负责制订</a:t>
            </a:r>
            <a:r>
              <a:rPr lang="zh-CN" altLang="en-US" sz="2000">
                <a:solidFill>
                  <a:srgbClr val="FF0000"/>
                </a:solidFill>
                <a:latin typeface="黑体" pitchFamily="49" charset="-122"/>
                <a:ea typeface="黑体" pitchFamily="49" charset="-122"/>
              </a:rPr>
              <a:t>全国统一的质控指标、标准和质量管理要求，收集、分析医疗质量数据，定期发布质控信息</a:t>
            </a:r>
            <a:r>
              <a:rPr lang="zh-CN" altLang="en-US" sz="2000">
                <a:latin typeface="黑体" pitchFamily="49" charset="-122"/>
                <a:ea typeface="黑体" pitchFamily="49" charset="-122"/>
              </a:rPr>
              <a:t>。</a:t>
            </a:r>
          </a:p>
          <a:p>
            <a:r>
              <a:rPr lang="zh-CN" altLang="en-US" sz="2000">
                <a:latin typeface="黑体" pitchFamily="49" charset="-122"/>
                <a:ea typeface="黑体" pitchFamily="49" charset="-122"/>
              </a:rPr>
              <a:t>省级和有条件的地市级卫生计生行政部门组建相应级别、专业的质控组织，开展医疗质量管理与控制工作。</a:t>
            </a:r>
            <a:endParaRPr lang="en-US" altLang="zh-CN" sz="2000">
              <a:latin typeface="黑体" pitchFamily="49" charset="-122"/>
              <a:ea typeface="黑体" pitchFamily="49" charset="-122"/>
            </a:endParaRPr>
          </a:p>
          <a:p>
            <a:endParaRPr lang="zh-CN" altLang="en-US" sz="2000">
              <a:latin typeface="黑体" pitchFamily="49" charset="-122"/>
              <a:ea typeface="黑体" pitchFamily="49" charset="-122"/>
            </a:endParaRPr>
          </a:p>
        </p:txBody>
      </p:sp>
      <p:sp>
        <p:nvSpPr>
          <p:cNvPr id="28678" name="Freeform 501"/>
          <p:cNvSpPr>
            <a:spLocks noEditPoints="1"/>
          </p:cNvSpPr>
          <p:nvPr/>
        </p:nvSpPr>
        <p:spPr bwMode="auto">
          <a:xfrm>
            <a:off x="756093" y="1988678"/>
            <a:ext cx="287271" cy="288858"/>
          </a:xfrm>
          <a:custGeom>
            <a:avLst/>
            <a:gdLst>
              <a:gd name="T0" fmla="*/ 1236772155 w 92"/>
              <a:gd name="T1" fmla="*/ 448015351 h 92"/>
              <a:gd name="T2" fmla="*/ 704272658 w 92"/>
              <a:gd name="T3" fmla="*/ 241240713 h 92"/>
              <a:gd name="T4" fmla="*/ 274839659 w 92"/>
              <a:gd name="T5" fmla="*/ 585867132 h 92"/>
              <a:gd name="T6" fmla="*/ 343549549 w 92"/>
              <a:gd name="T7" fmla="*/ 1137274449 h 92"/>
              <a:gd name="T8" fmla="*/ 858869324 w 92"/>
              <a:gd name="T9" fmla="*/ 1361282027 h 92"/>
              <a:gd name="T10" fmla="*/ 1271128665 w 92"/>
              <a:gd name="T11" fmla="*/ 482478296 h 92"/>
              <a:gd name="T12" fmla="*/ 1477258336 w 92"/>
              <a:gd name="T13" fmla="*/ 499711334 h 92"/>
              <a:gd name="T14" fmla="*/ 1477258336 w 92"/>
              <a:gd name="T15" fmla="*/ 499711334 h 92"/>
              <a:gd name="T16" fmla="*/ 1494435026 w 92"/>
              <a:gd name="T17" fmla="*/ 499711334 h 92"/>
              <a:gd name="T18" fmla="*/ 1545968226 w 92"/>
              <a:gd name="T19" fmla="*/ 706489005 h 92"/>
              <a:gd name="T20" fmla="*/ 1528788406 w 92"/>
              <a:gd name="T21" fmla="*/ 706489005 h 92"/>
              <a:gd name="T22" fmla="*/ 1528788406 w 92"/>
              <a:gd name="T23" fmla="*/ 706489005 h 92"/>
              <a:gd name="T24" fmla="*/ 1460078516 w 92"/>
              <a:gd name="T25" fmla="*/ 516941242 h 92"/>
              <a:gd name="T26" fmla="*/ 687095968 w 92"/>
              <a:gd name="T27" fmla="*/ 568637224 h 92"/>
              <a:gd name="T28" fmla="*/ 704272658 w 92"/>
              <a:gd name="T29" fmla="*/ 534174279 h 92"/>
              <a:gd name="T30" fmla="*/ 103063319 w 92"/>
              <a:gd name="T31" fmla="*/ 1102811504 h 92"/>
              <a:gd name="T32" fmla="*/ 85886605 w 92"/>
              <a:gd name="T33" fmla="*/ 1102811504 h 92"/>
              <a:gd name="T34" fmla="*/ 85886605 w 92"/>
              <a:gd name="T35" fmla="*/ 1085578466 h 92"/>
              <a:gd name="T36" fmla="*/ 34353392 w 92"/>
              <a:gd name="T37" fmla="*/ 896033833 h 92"/>
              <a:gd name="T38" fmla="*/ 34353392 w 92"/>
              <a:gd name="T39" fmla="*/ 878800795 h 92"/>
              <a:gd name="T40" fmla="*/ 34353392 w 92"/>
              <a:gd name="T41" fmla="*/ 878800795 h 92"/>
              <a:gd name="T42" fmla="*/ 68709915 w 92"/>
              <a:gd name="T43" fmla="*/ 896033833 h 92"/>
              <a:gd name="T44" fmla="*/ 343549549 w 92"/>
              <a:gd name="T45" fmla="*/ 224007676 h 92"/>
              <a:gd name="T46" fmla="*/ 188953030 w 92"/>
              <a:gd name="T47" fmla="*/ 344629549 h 92"/>
              <a:gd name="T48" fmla="*/ 188953030 w 92"/>
              <a:gd name="T49" fmla="*/ 344629549 h 92"/>
              <a:gd name="T50" fmla="*/ 188953030 w 92"/>
              <a:gd name="T51" fmla="*/ 344629549 h 92"/>
              <a:gd name="T52" fmla="*/ 326369729 w 92"/>
              <a:gd name="T53" fmla="*/ 189544682 h 92"/>
              <a:gd name="T54" fmla="*/ 326369729 w 92"/>
              <a:gd name="T55" fmla="*/ 189544682 h 92"/>
              <a:gd name="T56" fmla="*/ 343549549 w 92"/>
              <a:gd name="T57" fmla="*/ 189544682 h 92"/>
              <a:gd name="T58" fmla="*/ 515322807 w 92"/>
              <a:gd name="T59" fmla="*/ 292933566 h 92"/>
              <a:gd name="T60" fmla="*/ 412256407 w 92"/>
              <a:gd name="T61" fmla="*/ 723718912 h 92"/>
              <a:gd name="T62" fmla="*/ 446612917 w 92"/>
              <a:gd name="T63" fmla="*/ 689255967 h 92"/>
              <a:gd name="T64" fmla="*/ 704272658 w 92"/>
              <a:gd name="T65" fmla="*/ 1550826659 h 92"/>
              <a:gd name="T66" fmla="*/ 704272658 w 92"/>
              <a:gd name="T67" fmla="*/ 1550826659 h 92"/>
              <a:gd name="T68" fmla="*/ 687095968 w 92"/>
              <a:gd name="T69" fmla="*/ 1550826659 h 92"/>
              <a:gd name="T70" fmla="*/ 498146117 w 92"/>
              <a:gd name="T71" fmla="*/ 1499133807 h 92"/>
              <a:gd name="T72" fmla="*/ 480966297 w 92"/>
              <a:gd name="T73" fmla="*/ 1499133807 h 92"/>
              <a:gd name="T74" fmla="*/ 480966297 w 92"/>
              <a:gd name="T75" fmla="*/ 1481900769 h 92"/>
              <a:gd name="T76" fmla="*/ 515322807 w 92"/>
              <a:gd name="T77" fmla="*/ 1481900769 h 92"/>
              <a:gd name="T78" fmla="*/ 824515944 w 92"/>
              <a:gd name="T79" fmla="*/ 930496778 h 92"/>
              <a:gd name="T80" fmla="*/ 893225834 w 92"/>
              <a:gd name="T81" fmla="*/ 68925915 h 92"/>
              <a:gd name="T82" fmla="*/ 876049144 w 92"/>
              <a:gd name="T83" fmla="*/ 51692877 h 92"/>
              <a:gd name="T84" fmla="*/ 876049144 w 92"/>
              <a:gd name="T85" fmla="*/ 34462957 h 92"/>
              <a:gd name="T86" fmla="*/ 876049144 w 92"/>
              <a:gd name="T87" fmla="*/ 34462957 h 92"/>
              <a:gd name="T88" fmla="*/ 1082175685 w 92"/>
              <a:gd name="T89" fmla="*/ 86155822 h 92"/>
              <a:gd name="T90" fmla="*/ 1082175685 w 92"/>
              <a:gd name="T91" fmla="*/ 103388884 h 92"/>
              <a:gd name="T92" fmla="*/ 1082175685 w 92"/>
              <a:gd name="T93" fmla="*/ 103388884 h 92"/>
              <a:gd name="T94" fmla="*/ 1082175685 w 92"/>
              <a:gd name="T95" fmla="*/ 310166604 h 92"/>
              <a:gd name="T96" fmla="*/ 1391368625 w 92"/>
              <a:gd name="T97" fmla="*/ 1240660154 h 92"/>
              <a:gd name="T98" fmla="*/ 1391368625 w 92"/>
              <a:gd name="T99" fmla="*/ 1240660154 h 92"/>
              <a:gd name="T100" fmla="*/ 1391368625 w 92"/>
              <a:gd name="T101" fmla="*/ 1257893191 h 92"/>
              <a:gd name="T102" fmla="*/ 1253951975 w 92"/>
              <a:gd name="T103" fmla="*/ 1395744972 h 92"/>
              <a:gd name="T104" fmla="*/ 1236772155 w 92"/>
              <a:gd name="T105" fmla="*/ 1395744972 h 92"/>
              <a:gd name="T106" fmla="*/ 1236772155 w 92"/>
              <a:gd name="T107" fmla="*/ 1395744972 h 92"/>
              <a:gd name="T108" fmla="*/ 1082175685 w 92"/>
              <a:gd name="T109" fmla="*/ 1275123099 h 92"/>
              <a:gd name="T110" fmla="*/ 1288305355 w 92"/>
              <a:gd name="T111" fmla="*/ 1068348559 h 9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92"/>
              <a:gd name="T169" fmla="*/ 0 h 92"/>
              <a:gd name="T170" fmla="*/ 92 w 92"/>
              <a:gd name="T171" fmla="*/ 92 h 92"/>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92" h="92">
                <a:moveTo>
                  <a:pt x="76" y="58"/>
                </a:moveTo>
                <a:cubicBezTo>
                  <a:pt x="78" y="50"/>
                  <a:pt x="78" y="50"/>
                  <a:pt x="78" y="50"/>
                </a:cubicBezTo>
                <a:cubicBezTo>
                  <a:pt x="92" y="42"/>
                  <a:pt x="92" y="42"/>
                  <a:pt x="92" y="42"/>
                </a:cubicBezTo>
                <a:cubicBezTo>
                  <a:pt x="88" y="26"/>
                  <a:pt x="88" y="26"/>
                  <a:pt x="88" y="26"/>
                </a:cubicBezTo>
                <a:cubicBezTo>
                  <a:pt x="72" y="26"/>
                  <a:pt x="72" y="26"/>
                  <a:pt x="72" y="26"/>
                </a:cubicBezTo>
                <a:cubicBezTo>
                  <a:pt x="66" y="20"/>
                  <a:pt x="66" y="20"/>
                  <a:pt x="66" y="20"/>
                </a:cubicBezTo>
                <a:cubicBezTo>
                  <a:pt x="66" y="20"/>
                  <a:pt x="66" y="20"/>
                  <a:pt x="66" y="20"/>
                </a:cubicBezTo>
                <a:cubicBezTo>
                  <a:pt x="66" y="4"/>
                  <a:pt x="66" y="4"/>
                  <a:pt x="66" y="4"/>
                </a:cubicBezTo>
                <a:cubicBezTo>
                  <a:pt x="50" y="0"/>
                  <a:pt x="50" y="0"/>
                  <a:pt x="50" y="0"/>
                </a:cubicBezTo>
                <a:cubicBezTo>
                  <a:pt x="41" y="14"/>
                  <a:pt x="41" y="14"/>
                  <a:pt x="41" y="14"/>
                </a:cubicBezTo>
                <a:cubicBezTo>
                  <a:pt x="33" y="16"/>
                  <a:pt x="33" y="16"/>
                  <a:pt x="33" y="16"/>
                </a:cubicBezTo>
                <a:cubicBezTo>
                  <a:pt x="19" y="8"/>
                  <a:pt x="19" y="8"/>
                  <a:pt x="19" y="8"/>
                </a:cubicBezTo>
                <a:cubicBezTo>
                  <a:pt x="8" y="20"/>
                  <a:pt x="8" y="20"/>
                  <a:pt x="8" y="20"/>
                </a:cubicBezTo>
                <a:cubicBezTo>
                  <a:pt x="16" y="34"/>
                  <a:pt x="16" y="34"/>
                  <a:pt x="16" y="34"/>
                </a:cubicBezTo>
                <a:cubicBezTo>
                  <a:pt x="16" y="34"/>
                  <a:pt x="16" y="34"/>
                  <a:pt x="16" y="34"/>
                </a:cubicBezTo>
                <a:cubicBezTo>
                  <a:pt x="14" y="42"/>
                  <a:pt x="14" y="42"/>
                  <a:pt x="14" y="42"/>
                </a:cubicBezTo>
                <a:cubicBezTo>
                  <a:pt x="0" y="50"/>
                  <a:pt x="0" y="50"/>
                  <a:pt x="0" y="50"/>
                </a:cubicBezTo>
                <a:cubicBezTo>
                  <a:pt x="4" y="66"/>
                  <a:pt x="4" y="66"/>
                  <a:pt x="4" y="66"/>
                </a:cubicBezTo>
                <a:cubicBezTo>
                  <a:pt x="20" y="66"/>
                  <a:pt x="20" y="66"/>
                  <a:pt x="20" y="66"/>
                </a:cubicBezTo>
                <a:cubicBezTo>
                  <a:pt x="20" y="66"/>
                  <a:pt x="20" y="66"/>
                  <a:pt x="20" y="66"/>
                </a:cubicBezTo>
                <a:cubicBezTo>
                  <a:pt x="26" y="72"/>
                  <a:pt x="26" y="72"/>
                  <a:pt x="26" y="72"/>
                </a:cubicBezTo>
                <a:cubicBezTo>
                  <a:pt x="26" y="72"/>
                  <a:pt x="26" y="72"/>
                  <a:pt x="26" y="72"/>
                </a:cubicBezTo>
                <a:cubicBezTo>
                  <a:pt x="26" y="88"/>
                  <a:pt x="26" y="88"/>
                  <a:pt x="26" y="88"/>
                </a:cubicBezTo>
                <a:cubicBezTo>
                  <a:pt x="42" y="92"/>
                  <a:pt x="42" y="92"/>
                  <a:pt x="42" y="92"/>
                </a:cubicBezTo>
                <a:cubicBezTo>
                  <a:pt x="50" y="79"/>
                  <a:pt x="50" y="79"/>
                  <a:pt x="50" y="79"/>
                </a:cubicBezTo>
                <a:cubicBezTo>
                  <a:pt x="58" y="76"/>
                  <a:pt x="58" y="76"/>
                  <a:pt x="58" y="76"/>
                </a:cubicBezTo>
                <a:cubicBezTo>
                  <a:pt x="72" y="84"/>
                  <a:pt x="72" y="84"/>
                  <a:pt x="72" y="84"/>
                </a:cubicBezTo>
                <a:cubicBezTo>
                  <a:pt x="84" y="72"/>
                  <a:pt x="84" y="72"/>
                  <a:pt x="84" y="72"/>
                </a:cubicBezTo>
                <a:cubicBezTo>
                  <a:pt x="76" y="58"/>
                  <a:pt x="76" y="58"/>
                  <a:pt x="76" y="58"/>
                </a:cubicBezTo>
                <a:close/>
                <a:moveTo>
                  <a:pt x="74" y="28"/>
                </a:moveTo>
                <a:cubicBezTo>
                  <a:pt x="86" y="28"/>
                  <a:pt x="86" y="28"/>
                  <a:pt x="86" y="28"/>
                </a:cubicBezTo>
                <a:cubicBezTo>
                  <a:pt x="86" y="28"/>
                  <a:pt x="86" y="28"/>
                  <a:pt x="86" y="28"/>
                </a:cubicBezTo>
                <a:cubicBezTo>
                  <a:pt x="86" y="28"/>
                  <a:pt x="86" y="28"/>
                  <a:pt x="86" y="28"/>
                </a:cubicBezTo>
                <a:cubicBezTo>
                  <a:pt x="86" y="28"/>
                  <a:pt x="86" y="28"/>
                  <a:pt x="86" y="29"/>
                </a:cubicBezTo>
                <a:cubicBezTo>
                  <a:pt x="86" y="29"/>
                  <a:pt x="86" y="29"/>
                  <a:pt x="86" y="29"/>
                </a:cubicBezTo>
                <a:cubicBezTo>
                  <a:pt x="86" y="29"/>
                  <a:pt x="86" y="29"/>
                  <a:pt x="86" y="29"/>
                </a:cubicBezTo>
                <a:cubicBezTo>
                  <a:pt x="86" y="29"/>
                  <a:pt x="86" y="29"/>
                  <a:pt x="86" y="29"/>
                </a:cubicBezTo>
                <a:cubicBezTo>
                  <a:pt x="86" y="29"/>
                  <a:pt x="86" y="29"/>
                  <a:pt x="86" y="29"/>
                </a:cubicBezTo>
                <a:cubicBezTo>
                  <a:pt x="86" y="29"/>
                  <a:pt x="86" y="29"/>
                  <a:pt x="86" y="29"/>
                </a:cubicBezTo>
                <a:cubicBezTo>
                  <a:pt x="86" y="29"/>
                  <a:pt x="86" y="29"/>
                  <a:pt x="86" y="29"/>
                </a:cubicBezTo>
                <a:cubicBezTo>
                  <a:pt x="86" y="29"/>
                  <a:pt x="86" y="29"/>
                  <a:pt x="86" y="29"/>
                </a:cubicBezTo>
                <a:cubicBezTo>
                  <a:pt x="86" y="29"/>
                  <a:pt x="86" y="29"/>
                  <a:pt x="86" y="29"/>
                </a:cubicBezTo>
                <a:cubicBezTo>
                  <a:pt x="86" y="29"/>
                  <a:pt x="86" y="29"/>
                  <a:pt x="86" y="29"/>
                </a:cubicBezTo>
                <a:cubicBezTo>
                  <a:pt x="86" y="29"/>
                  <a:pt x="86" y="29"/>
                  <a:pt x="86" y="29"/>
                </a:cubicBezTo>
                <a:cubicBezTo>
                  <a:pt x="87" y="29"/>
                  <a:pt x="87" y="29"/>
                  <a:pt x="87" y="29"/>
                </a:cubicBezTo>
                <a:cubicBezTo>
                  <a:pt x="90" y="40"/>
                  <a:pt x="90" y="40"/>
                  <a:pt x="90" y="40"/>
                </a:cubicBezTo>
                <a:cubicBezTo>
                  <a:pt x="90" y="40"/>
                  <a:pt x="90" y="40"/>
                  <a:pt x="90" y="40"/>
                </a:cubicBezTo>
                <a:cubicBezTo>
                  <a:pt x="90" y="40"/>
                  <a:pt x="90" y="40"/>
                  <a:pt x="90" y="41"/>
                </a:cubicBezTo>
                <a:cubicBezTo>
                  <a:pt x="90" y="41"/>
                  <a:pt x="90" y="41"/>
                  <a:pt x="90" y="41"/>
                </a:cubicBezTo>
                <a:cubicBezTo>
                  <a:pt x="90" y="41"/>
                  <a:pt x="90" y="41"/>
                  <a:pt x="90" y="41"/>
                </a:cubicBezTo>
                <a:cubicBezTo>
                  <a:pt x="90" y="41"/>
                  <a:pt x="90" y="41"/>
                  <a:pt x="90" y="41"/>
                </a:cubicBezTo>
                <a:cubicBezTo>
                  <a:pt x="90" y="41"/>
                  <a:pt x="90" y="41"/>
                  <a:pt x="90" y="41"/>
                </a:cubicBezTo>
                <a:cubicBezTo>
                  <a:pt x="90" y="41"/>
                  <a:pt x="90" y="41"/>
                  <a:pt x="90" y="41"/>
                </a:cubicBezTo>
                <a:cubicBezTo>
                  <a:pt x="90" y="41"/>
                  <a:pt x="90" y="41"/>
                  <a:pt x="90" y="41"/>
                </a:cubicBezTo>
                <a:cubicBezTo>
                  <a:pt x="90" y="41"/>
                  <a:pt x="89" y="41"/>
                  <a:pt x="89" y="41"/>
                </a:cubicBezTo>
                <a:cubicBezTo>
                  <a:pt x="89" y="41"/>
                  <a:pt x="89" y="41"/>
                  <a:pt x="89" y="41"/>
                </a:cubicBezTo>
                <a:cubicBezTo>
                  <a:pt x="89" y="41"/>
                  <a:pt x="89" y="41"/>
                  <a:pt x="89" y="41"/>
                </a:cubicBezTo>
                <a:cubicBezTo>
                  <a:pt x="89" y="41"/>
                  <a:pt x="89" y="41"/>
                  <a:pt x="89" y="41"/>
                </a:cubicBezTo>
                <a:cubicBezTo>
                  <a:pt x="89" y="41"/>
                  <a:pt x="89" y="41"/>
                  <a:pt x="89" y="41"/>
                </a:cubicBezTo>
                <a:cubicBezTo>
                  <a:pt x="89" y="41"/>
                  <a:pt x="89" y="41"/>
                  <a:pt x="89" y="41"/>
                </a:cubicBezTo>
                <a:cubicBezTo>
                  <a:pt x="79" y="47"/>
                  <a:pt x="79" y="47"/>
                  <a:pt x="79" y="47"/>
                </a:cubicBezTo>
                <a:cubicBezTo>
                  <a:pt x="79" y="47"/>
                  <a:pt x="79" y="47"/>
                  <a:pt x="78" y="47"/>
                </a:cubicBezTo>
                <a:cubicBezTo>
                  <a:pt x="78" y="46"/>
                  <a:pt x="78" y="46"/>
                  <a:pt x="79" y="46"/>
                </a:cubicBezTo>
                <a:cubicBezTo>
                  <a:pt x="88" y="40"/>
                  <a:pt x="88" y="40"/>
                  <a:pt x="88" y="40"/>
                </a:cubicBezTo>
                <a:cubicBezTo>
                  <a:pt x="85" y="30"/>
                  <a:pt x="85" y="30"/>
                  <a:pt x="85" y="30"/>
                </a:cubicBezTo>
                <a:cubicBezTo>
                  <a:pt x="74" y="30"/>
                  <a:pt x="74" y="30"/>
                  <a:pt x="74" y="30"/>
                </a:cubicBezTo>
                <a:cubicBezTo>
                  <a:pt x="74" y="30"/>
                  <a:pt x="74" y="30"/>
                  <a:pt x="74" y="29"/>
                </a:cubicBezTo>
                <a:cubicBezTo>
                  <a:pt x="74" y="29"/>
                  <a:pt x="74" y="28"/>
                  <a:pt x="74" y="28"/>
                </a:cubicBezTo>
                <a:close/>
                <a:moveTo>
                  <a:pt x="41" y="31"/>
                </a:moveTo>
                <a:cubicBezTo>
                  <a:pt x="42" y="32"/>
                  <a:pt x="41" y="33"/>
                  <a:pt x="40" y="33"/>
                </a:cubicBezTo>
                <a:cubicBezTo>
                  <a:pt x="37" y="35"/>
                  <a:pt x="34" y="38"/>
                  <a:pt x="32" y="42"/>
                </a:cubicBezTo>
                <a:cubicBezTo>
                  <a:pt x="32" y="43"/>
                  <a:pt x="31" y="44"/>
                  <a:pt x="31" y="44"/>
                </a:cubicBezTo>
                <a:cubicBezTo>
                  <a:pt x="30" y="43"/>
                  <a:pt x="30" y="42"/>
                  <a:pt x="30" y="41"/>
                </a:cubicBezTo>
                <a:cubicBezTo>
                  <a:pt x="32" y="37"/>
                  <a:pt x="35" y="34"/>
                  <a:pt x="39" y="31"/>
                </a:cubicBezTo>
                <a:cubicBezTo>
                  <a:pt x="40" y="31"/>
                  <a:pt x="41" y="31"/>
                  <a:pt x="41" y="31"/>
                </a:cubicBezTo>
                <a:close/>
                <a:moveTo>
                  <a:pt x="17" y="64"/>
                </a:moveTo>
                <a:cubicBezTo>
                  <a:pt x="6" y="64"/>
                  <a:pt x="6" y="64"/>
                  <a:pt x="6" y="64"/>
                </a:cubicBezTo>
                <a:cubicBezTo>
                  <a:pt x="6" y="64"/>
                  <a:pt x="6" y="64"/>
                  <a:pt x="6" y="64"/>
                </a:cubicBezTo>
                <a:cubicBezTo>
                  <a:pt x="6" y="64"/>
                  <a:pt x="6" y="64"/>
                  <a:pt x="6" y="64"/>
                </a:cubicBezTo>
                <a:cubicBezTo>
                  <a:pt x="6" y="64"/>
                  <a:pt x="6" y="64"/>
                  <a:pt x="6" y="64"/>
                </a:cubicBezTo>
                <a:cubicBezTo>
                  <a:pt x="6" y="64"/>
                  <a:pt x="6" y="64"/>
                  <a:pt x="6" y="64"/>
                </a:cubicBezTo>
                <a:cubicBezTo>
                  <a:pt x="6" y="64"/>
                  <a:pt x="6" y="64"/>
                  <a:pt x="6" y="64"/>
                </a:cubicBezTo>
                <a:cubicBezTo>
                  <a:pt x="6" y="64"/>
                  <a:pt x="6" y="64"/>
                  <a:pt x="6" y="64"/>
                </a:cubicBezTo>
                <a:cubicBezTo>
                  <a:pt x="5" y="64"/>
                  <a:pt x="5" y="64"/>
                  <a:pt x="5" y="64"/>
                </a:cubicBezTo>
                <a:cubicBezTo>
                  <a:pt x="5" y="64"/>
                  <a:pt x="5" y="64"/>
                  <a:pt x="5" y="64"/>
                </a:cubicBezTo>
                <a:cubicBezTo>
                  <a:pt x="5" y="64"/>
                  <a:pt x="5" y="64"/>
                  <a:pt x="5" y="63"/>
                </a:cubicBezTo>
                <a:cubicBezTo>
                  <a:pt x="5" y="63"/>
                  <a:pt x="5" y="63"/>
                  <a:pt x="5" y="63"/>
                </a:cubicBezTo>
                <a:cubicBezTo>
                  <a:pt x="5" y="63"/>
                  <a:pt x="5" y="63"/>
                  <a:pt x="5" y="63"/>
                </a:cubicBezTo>
                <a:cubicBezTo>
                  <a:pt x="5" y="63"/>
                  <a:pt x="5" y="63"/>
                  <a:pt x="5" y="63"/>
                </a:cubicBezTo>
                <a:cubicBezTo>
                  <a:pt x="5" y="63"/>
                  <a:pt x="5" y="63"/>
                  <a:pt x="5" y="63"/>
                </a:cubicBezTo>
                <a:cubicBezTo>
                  <a:pt x="5" y="63"/>
                  <a:pt x="5" y="63"/>
                  <a:pt x="5" y="63"/>
                </a:cubicBezTo>
                <a:cubicBezTo>
                  <a:pt x="2" y="52"/>
                  <a:pt x="2" y="52"/>
                  <a:pt x="2" y="52"/>
                </a:cubicBezTo>
                <a:cubicBezTo>
                  <a:pt x="2" y="52"/>
                  <a:pt x="2" y="52"/>
                  <a:pt x="2" y="52"/>
                </a:cubicBezTo>
                <a:cubicBezTo>
                  <a:pt x="2" y="52"/>
                  <a:pt x="2" y="52"/>
                  <a:pt x="2" y="52"/>
                </a:cubicBezTo>
                <a:cubicBezTo>
                  <a:pt x="2" y="52"/>
                  <a:pt x="2" y="52"/>
                  <a:pt x="2" y="52"/>
                </a:cubicBezTo>
                <a:cubicBezTo>
                  <a:pt x="2" y="52"/>
                  <a:pt x="2" y="52"/>
                  <a:pt x="2" y="52"/>
                </a:cubicBezTo>
                <a:cubicBezTo>
                  <a:pt x="2" y="52"/>
                  <a:pt x="2" y="52"/>
                  <a:pt x="2" y="51"/>
                </a:cubicBezTo>
                <a:cubicBezTo>
                  <a:pt x="2" y="51"/>
                  <a:pt x="2" y="51"/>
                  <a:pt x="2" y="51"/>
                </a:cubicBezTo>
                <a:cubicBezTo>
                  <a:pt x="2" y="51"/>
                  <a:pt x="2" y="51"/>
                  <a:pt x="2" y="51"/>
                </a:cubicBezTo>
                <a:cubicBezTo>
                  <a:pt x="2" y="51"/>
                  <a:pt x="2" y="51"/>
                  <a:pt x="2" y="51"/>
                </a:cubicBezTo>
                <a:cubicBezTo>
                  <a:pt x="2" y="51"/>
                  <a:pt x="2" y="51"/>
                  <a:pt x="2" y="51"/>
                </a:cubicBezTo>
                <a:cubicBezTo>
                  <a:pt x="2" y="51"/>
                  <a:pt x="2" y="51"/>
                  <a:pt x="2" y="51"/>
                </a:cubicBezTo>
                <a:cubicBezTo>
                  <a:pt x="2" y="51"/>
                  <a:pt x="2" y="51"/>
                  <a:pt x="2" y="51"/>
                </a:cubicBezTo>
                <a:cubicBezTo>
                  <a:pt x="2" y="51"/>
                  <a:pt x="2" y="51"/>
                  <a:pt x="2" y="51"/>
                </a:cubicBezTo>
                <a:cubicBezTo>
                  <a:pt x="2" y="51"/>
                  <a:pt x="2" y="51"/>
                  <a:pt x="2" y="51"/>
                </a:cubicBezTo>
                <a:cubicBezTo>
                  <a:pt x="2" y="51"/>
                  <a:pt x="2" y="51"/>
                  <a:pt x="2" y="51"/>
                </a:cubicBezTo>
                <a:cubicBezTo>
                  <a:pt x="12" y="45"/>
                  <a:pt x="12" y="45"/>
                  <a:pt x="12" y="45"/>
                </a:cubicBezTo>
                <a:cubicBezTo>
                  <a:pt x="13" y="45"/>
                  <a:pt x="13" y="45"/>
                  <a:pt x="13" y="45"/>
                </a:cubicBezTo>
                <a:cubicBezTo>
                  <a:pt x="14" y="46"/>
                  <a:pt x="13" y="46"/>
                  <a:pt x="13" y="47"/>
                </a:cubicBezTo>
                <a:cubicBezTo>
                  <a:pt x="4" y="52"/>
                  <a:pt x="4" y="52"/>
                  <a:pt x="4" y="52"/>
                </a:cubicBezTo>
                <a:cubicBezTo>
                  <a:pt x="7" y="62"/>
                  <a:pt x="7" y="62"/>
                  <a:pt x="7" y="62"/>
                </a:cubicBezTo>
                <a:cubicBezTo>
                  <a:pt x="17" y="62"/>
                  <a:pt x="17" y="62"/>
                  <a:pt x="17" y="62"/>
                </a:cubicBezTo>
                <a:cubicBezTo>
                  <a:pt x="18" y="62"/>
                  <a:pt x="18" y="63"/>
                  <a:pt x="18" y="63"/>
                </a:cubicBezTo>
                <a:cubicBezTo>
                  <a:pt x="18" y="63"/>
                  <a:pt x="18" y="64"/>
                  <a:pt x="17" y="64"/>
                </a:cubicBezTo>
                <a:close/>
                <a:moveTo>
                  <a:pt x="20" y="13"/>
                </a:moveTo>
                <a:cubicBezTo>
                  <a:pt x="12" y="20"/>
                  <a:pt x="12" y="20"/>
                  <a:pt x="12" y="20"/>
                </a:cubicBezTo>
                <a:cubicBezTo>
                  <a:pt x="18" y="29"/>
                  <a:pt x="18" y="29"/>
                  <a:pt x="18" y="29"/>
                </a:cubicBezTo>
                <a:cubicBezTo>
                  <a:pt x="18" y="30"/>
                  <a:pt x="18" y="30"/>
                  <a:pt x="17" y="31"/>
                </a:cubicBezTo>
                <a:cubicBezTo>
                  <a:pt x="17" y="31"/>
                  <a:pt x="16" y="31"/>
                  <a:pt x="16" y="3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19"/>
                  <a:pt x="11" y="19"/>
                </a:cubicBezTo>
                <a:cubicBezTo>
                  <a:pt x="11" y="19"/>
                  <a:pt x="11" y="19"/>
                  <a:pt x="11" y="19"/>
                </a:cubicBezTo>
                <a:cubicBezTo>
                  <a:pt x="19" y="11"/>
                  <a:pt x="19" y="11"/>
                  <a:pt x="19" y="11"/>
                </a:cubicBezTo>
                <a:cubicBezTo>
                  <a:pt x="19" y="11"/>
                  <a:pt x="19" y="11"/>
                  <a:pt x="19" y="11"/>
                </a:cubicBezTo>
                <a:cubicBezTo>
                  <a:pt x="19" y="11"/>
                  <a:pt x="19" y="11"/>
                  <a:pt x="19" y="11"/>
                </a:cubicBezTo>
                <a:cubicBezTo>
                  <a:pt x="19" y="11"/>
                  <a:pt x="19" y="11"/>
                  <a:pt x="19" y="11"/>
                </a:cubicBezTo>
                <a:cubicBezTo>
                  <a:pt x="19" y="11"/>
                  <a:pt x="19" y="11"/>
                  <a:pt x="19" y="11"/>
                </a:cubicBezTo>
                <a:cubicBezTo>
                  <a:pt x="19" y="11"/>
                  <a:pt x="19" y="11"/>
                  <a:pt x="19" y="11"/>
                </a:cubicBezTo>
                <a:cubicBezTo>
                  <a:pt x="19" y="11"/>
                  <a:pt x="19" y="11"/>
                  <a:pt x="19" y="11"/>
                </a:cubicBezTo>
                <a:cubicBezTo>
                  <a:pt x="19" y="11"/>
                  <a:pt x="19" y="11"/>
                  <a:pt x="19" y="11"/>
                </a:cubicBezTo>
                <a:cubicBezTo>
                  <a:pt x="19" y="11"/>
                  <a:pt x="20" y="11"/>
                  <a:pt x="20" y="11"/>
                </a:cubicBezTo>
                <a:cubicBezTo>
                  <a:pt x="20" y="11"/>
                  <a:pt x="20" y="11"/>
                  <a:pt x="20" y="11"/>
                </a:cubicBezTo>
                <a:cubicBezTo>
                  <a:pt x="20" y="11"/>
                  <a:pt x="20" y="11"/>
                  <a:pt x="20" y="11"/>
                </a:cubicBezTo>
                <a:cubicBezTo>
                  <a:pt x="20" y="11"/>
                  <a:pt x="20" y="11"/>
                  <a:pt x="20" y="11"/>
                </a:cubicBezTo>
                <a:cubicBezTo>
                  <a:pt x="20" y="11"/>
                  <a:pt x="20" y="11"/>
                  <a:pt x="20" y="11"/>
                </a:cubicBezTo>
                <a:cubicBezTo>
                  <a:pt x="20" y="11"/>
                  <a:pt x="20" y="11"/>
                  <a:pt x="20" y="11"/>
                </a:cubicBezTo>
                <a:cubicBezTo>
                  <a:pt x="20" y="11"/>
                  <a:pt x="20" y="11"/>
                  <a:pt x="20" y="11"/>
                </a:cubicBezTo>
                <a:cubicBezTo>
                  <a:pt x="30" y="17"/>
                  <a:pt x="30" y="17"/>
                  <a:pt x="30" y="17"/>
                </a:cubicBezTo>
                <a:cubicBezTo>
                  <a:pt x="30" y="17"/>
                  <a:pt x="30" y="17"/>
                  <a:pt x="30" y="18"/>
                </a:cubicBezTo>
                <a:cubicBezTo>
                  <a:pt x="30" y="18"/>
                  <a:pt x="29" y="18"/>
                  <a:pt x="29" y="18"/>
                </a:cubicBezTo>
                <a:lnTo>
                  <a:pt x="20" y="13"/>
                </a:lnTo>
                <a:close/>
                <a:moveTo>
                  <a:pt x="26" y="40"/>
                </a:moveTo>
                <a:cubicBezTo>
                  <a:pt x="25" y="41"/>
                  <a:pt x="25" y="42"/>
                  <a:pt x="24" y="42"/>
                </a:cubicBezTo>
                <a:cubicBezTo>
                  <a:pt x="23" y="42"/>
                  <a:pt x="23" y="41"/>
                  <a:pt x="24" y="40"/>
                </a:cubicBezTo>
                <a:cubicBezTo>
                  <a:pt x="26" y="33"/>
                  <a:pt x="30" y="28"/>
                  <a:pt x="36" y="25"/>
                </a:cubicBezTo>
                <a:cubicBezTo>
                  <a:pt x="37" y="24"/>
                  <a:pt x="38" y="24"/>
                  <a:pt x="39" y="25"/>
                </a:cubicBezTo>
                <a:cubicBezTo>
                  <a:pt x="39" y="26"/>
                  <a:pt x="38" y="26"/>
                  <a:pt x="37" y="27"/>
                </a:cubicBezTo>
                <a:cubicBezTo>
                  <a:pt x="32" y="30"/>
                  <a:pt x="28" y="34"/>
                  <a:pt x="26" y="40"/>
                </a:cubicBezTo>
                <a:close/>
                <a:moveTo>
                  <a:pt x="47" y="80"/>
                </a:moveTo>
                <a:cubicBezTo>
                  <a:pt x="41" y="90"/>
                  <a:pt x="41" y="90"/>
                  <a:pt x="41" y="90"/>
                </a:cubicBezTo>
                <a:cubicBezTo>
                  <a:pt x="41" y="90"/>
                  <a:pt x="41" y="90"/>
                  <a:pt x="41" y="90"/>
                </a:cubicBezTo>
                <a:cubicBezTo>
                  <a:pt x="41" y="90"/>
                  <a:pt x="41" y="90"/>
                  <a:pt x="41" y="90"/>
                </a:cubicBezTo>
                <a:cubicBezTo>
                  <a:pt x="41" y="90"/>
                  <a:pt x="41" y="90"/>
                  <a:pt x="41" y="90"/>
                </a:cubicBezTo>
                <a:cubicBezTo>
                  <a:pt x="41" y="90"/>
                  <a:pt x="41" y="90"/>
                  <a:pt x="41" y="90"/>
                </a:cubicBezTo>
                <a:cubicBezTo>
                  <a:pt x="41" y="90"/>
                  <a:pt x="41" y="90"/>
                  <a:pt x="41" y="90"/>
                </a:cubicBezTo>
                <a:cubicBezTo>
                  <a:pt x="41" y="90"/>
                  <a:pt x="41" y="90"/>
                  <a:pt x="41" y="90"/>
                </a:cubicBezTo>
                <a:cubicBezTo>
                  <a:pt x="41" y="90"/>
                  <a:pt x="41" y="90"/>
                  <a:pt x="41" y="90"/>
                </a:cubicBezTo>
                <a:cubicBezTo>
                  <a:pt x="41" y="90"/>
                  <a:pt x="41" y="90"/>
                  <a:pt x="41" y="90"/>
                </a:cubicBezTo>
                <a:cubicBezTo>
                  <a:pt x="41" y="90"/>
                  <a:pt x="41" y="90"/>
                  <a:pt x="41" y="90"/>
                </a:cubicBezTo>
                <a:cubicBezTo>
                  <a:pt x="41" y="90"/>
                  <a:pt x="41" y="90"/>
                  <a:pt x="41" y="90"/>
                </a:cubicBezTo>
                <a:cubicBezTo>
                  <a:pt x="41" y="90"/>
                  <a:pt x="41" y="90"/>
                  <a:pt x="40" y="90"/>
                </a:cubicBezTo>
                <a:cubicBezTo>
                  <a:pt x="40" y="90"/>
                  <a:pt x="40" y="90"/>
                  <a:pt x="40" y="90"/>
                </a:cubicBezTo>
                <a:cubicBezTo>
                  <a:pt x="40" y="90"/>
                  <a:pt x="40" y="90"/>
                  <a:pt x="40" y="90"/>
                </a:cubicBezTo>
                <a:cubicBezTo>
                  <a:pt x="40" y="90"/>
                  <a:pt x="40" y="90"/>
                  <a:pt x="40" y="90"/>
                </a:cubicBezTo>
                <a:cubicBezTo>
                  <a:pt x="29" y="87"/>
                  <a:pt x="29" y="87"/>
                  <a:pt x="29" y="87"/>
                </a:cubicBezTo>
                <a:cubicBezTo>
                  <a:pt x="29" y="87"/>
                  <a:pt x="29" y="87"/>
                  <a:pt x="29" y="87"/>
                </a:cubicBezTo>
                <a:cubicBezTo>
                  <a:pt x="29" y="87"/>
                  <a:pt x="29" y="87"/>
                  <a:pt x="29" y="87"/>
                </a:cubicBezTo>
                <a:cubicBezTo>
                  <a:pt x="29" y="87"/>
                  <a:pt x="29" y="87"/>
                  <a:pt x="29" y="87"/>
                </a:cubicBezTo>
                <a:cubicBezTo>
                  <a:pt x="29" y="87"/>
                  <a:pt x="29" y="87"/>
                  <a:pt x="29" y="87"/>
                </a:cubicBezTo>
                <a:cubicBezTo>
                  <a:pt x="29" y="87"/>
                  <a:pt x="29" y="87"/>
                  <a:pt x="29" y="87"/>
                </a:cubicBezTo>
                <a:cubicBezTo>
                  <a:pt x="29" y="87"/>
                  <a:pt x="29" y="87"/>
                  <a:pt x="29" y="87"/>
                </a:cubicBezTo>
                <a:cubicBezTo>
                  <a:pt x="29" y="87"/>
                  <a:pt x="29" y="87"/>
                  <a:pt x="29" y="87"/>
                </a:cubicBezTo>
                <a:cubicBezTo>
                  <a:pt x="29" y="87"/>
                  <a:pt x="29" y="87"/>
                  <a:pt x="28" y="87"/>
                </a:cubicBezTo>
                <a:cubicBezTo>
                  <a:pt x="28" y="87"/>
                  <a:pt x="28" y="86"/>
                  <a:pt x="28" y="86"/>
                </a:cubicBezTo>
                <a:cubicBezTo>
                  <a:pt x="28" y="86"/>
                  <a:pt x="28" y="86"/>
                  <a:pt x="28" y="86"/>
                </a:cubicBezTo>
                <a:cubicBezTo>
                  <a:pt x="28" y="86"/>
                  <a:pt x="28" y="86"/>
                  <a:pt x="28" y="86"/>
                </a:cubicBezTo>
                <a:cubicBezTo>
                  <a:pt x="28" y="86"/>
                  <a:pt x="28" y="86"/>
                  <a:pt x="28" y="86"/>
                </a:cubicBezTo>
                <a:cubicBezTo>
                  <a:pt x="28" y="86"/>
                  <a:pt x="28" y="86"/>
                  <a:pt x="28" y="86"/>
                </a:cubicBezTo>
                <a:cubicBezTo>
                  <a:pt x="28" y="86"/>
                  <a:pt x="28" y="86"/>
                  <a:pt x="28" y="86"/>
                </a:cubicBezTo>
                <a:cubicBezTo>
                  <a:pt x="28" y="75"/>
                  <a:pt x="28" y="75"/>
                  <a:pt x="28" y="75"/>
                </a:cubicBezTo>
                <a:cubicBezTo>
                  <a:pt x="28" y="74"/>
                  <a:pt x="29" y="74"/>
                  <a:pt x="29" y="74"/>
                </a:cubicBezTo>
                <a:cubicBezTo>
                  <a:pt x="29" y="74"/>
                  <a:pt x="30" y="74"/>
                  <a:pt x="30" y="75"/>
                </a:cubicBezTo>
                <a:cubicBezTo>
                  <a:pt x="30" y="86"/>
                  <a:pt x="30" y="86"/>
                  <a:pt x="30" y="86"/>
                </a:cubicBezTo>
                <a:cubicBezTo>
                  <a:pt x="40" y="88"/>
                  <a:pt x="40" y="88"/>
                  <a:pt x="40" y="88"/>
                </a:cubicBezTo>
                <a:cubicBezTo>
                  <a:pt x="46" y="79"/>
                  <a:pt x="46" y="79"/>
                  <a:pt x="46" y="79"/>
                </a:cubicBezTo>
                <a:cubicBezTo>
                  <a:pt x="46" y="79"/>
                  <a:pt x="46" y="78"/>
                  <a:pt x="47" y="79"/>
                </a:cubicBezTo>
                <a:cubicBezTo>
                  <a:pt x="47" y="79"/>
                  <a:pt x="47" y="79"/>
                  <a:pt x="47" y="80"/>
                </a:cubicBezTo>
                <a:close/>
                <a:moveTo>
                  <a:pt x="48" y="54"/>
                </a:moveTo>
                <a:cubicBezTo>
                  <a:pt x="44" y="55"/>
                  <a:pt x="39" y="53"/>
                  <a:pt x="38" y="48"/>
                </a:cubicBezTo>
                <a:cubicBezTo>
                  <a:pt x="37" y="44"/>
                  <a:pt x="39" y="39"/>
                  <a:pt x="44" y="38"/>
                </a:cubicBezTo>
                <a:cubicBezTo>
                  <a:pt x="48" y="37"/>
                  <a:pt x="53" y="39"/>
                  <a:pt x="54" y="44"/>
                </a:cubicBezTo>
                <a:cubicBezTo>
                  <a:pt x="55" y="48"/>
                  <a:pt x="52" y="53"/>
                  <a:pt x="48" y="54"/>
                </a:cubicBezTo>
                <a:close/>
                <a:moveTo>
                  <a:pt x="52" y="4"/>
                </a:moveTo>
                <a:cubicBezTo>
                  <a:pt x="46" y="13"/>
                  <a:pt x="46" y="13"/>
                  <a:pt x="46" y="13"/>
                </a:cubicBezTo>
                <a:cubicBezTo>
                  <a:pt x="46" y="14"/>
                  <a:pt x="45" y="14"/>
                  <a:pt x="45" y="14"/>
                </a:cubicBezTo>
                <a:cubicBezTo>
                  <a:pt x="45" y="13"/>
                  <a:pt x="45" y="13"/>
                  <a:pt x="45" y="12"/>
                </a:cubicBezTo>
                <a:cubicBezTo>
                  <a:pt x="51" y="3"/>
                  <a:pt x="51" y="3"/>
                  <a:pt x="51" y="3"/>
                </a:cubicBezTo>
                <a:cubicBezTo>
                  <a:pt x="51" y="3"/>
                  <a:pt x="51" y="3"/>
                  <a:pt x="51" y="3"/>
                </a:cubicBezTo>
                <a:cubicBezTo>
                  <a:pt x="51" y="3"/>
                  <a:pt x="51" y="3"/>
                  <a:pt x="51" y="3"/>
                </a:cubicBezTo>
                <a:cubicBezTo>
                  <a:pt x="51" y="3"/>
                  <a:pt x="51" y="3"/>
                  <a:pt x="51" y="3"/>
                </a:cubicBezTo>
                <a:cubicBezTo>
                  <a:pt x="51" y="3"/>
                  <a:pt x="51" y="3"/>
                  <a:pt x="51" y="3"/>
                </a:cubicBezTo>
                <a:cubicBezTo>
                  <a:pt x="51" y="2"/>
                  <a:pt x="51" y="2"/>
                  <a:pt x="51" y="2"/>
                </a:cubicBezTo>
                <a:cubicBezTo>
                  <a:pt x="51" y="2"/>
                  <a:pt x="51" y="2"/>
                  <a:pt x="51" y="2"/>
                </a:cubicBezTo>
                <a:cubicBezTo>
                  <a:pt x="51" y="2"/>
                  <a:pt x="51" y="2"/>
                  <a:pt x="51" y="2"/>
                </a:cubicBezTo>
                <a:cubicBezTo>
                  <a:pt x="51" y="2"/>
                  <a:pt x="51" y="2"/>
                  <a:pt x="51" y="2"/>
                </a:cubicBezTo>
                <a:cubicBezTo>
                  <a:pt x="51" y="2"/>
                  <a:pt x="51" y="2"/>
                  <a:pt x="51" y="2"/>
                </a:cubicBezTo>
                <a:cubicBezTo>
                  <a:pt x="51" y="2"/>
                  <a:pt x="51" y="2"/>
                  <a:pt x="51" y="2"/>
                </a:cubicBezTo>
                <a:cubicBezTo>
                  <a:pt x="51" y="2"/>
                  <a:pt x="51" y="2"/>
                  <a:pt x="51" y="2"/>
                </a:cubicBezTo>
                <a:cubicBezTo>
                  <a:pt x="51" y="2"/>
                  <a:pt x="51" y="2"/>
                  <a:pt x="51" y="2"/>
                </a:cubicBezTo>
                <a:cubicBezTo>
                  <a:pt x="51" y="2"/>
                  <a:pt x="51" y="2"/>
                  <a:pt x="51" y="2"/>
                </a:cubicBezTo>
                <a:cubicBezTo>
                  <a:pt x="51" y="2"/>
                  <a:pt x="51" y="2"/>
                  <a:pt x="51" y="2"/>
                </a:cubicBezTo>
                <a:cubicBezTo>
                  <a:pt x="63" y="5"/>
                  <a:pt x="63" y="5"/>
                  <a:pt x="63" y="5"/>
                </a:cubicBezTo>
                <a:cubicBezTo>
                  <a:pt x="63" y="5"/>
                  <a:pt x="63" y="5"/>
                  <a:pt x="63" y="5"/>
                </a:cubicBezTo>
                <a:cubicBezTo>
                  <a:pt x="63" y="5"/>
                  <a:pt x="63" y="5"/>
                  <a:pt x="63" y="5"/>
                </a:cubicBezTo>
                <a:cubicBezTo>
                  <a:pt x="63" y="5"/>
                  <a:pt x="63" y="5"/>
                  <a:pt x="63" y="5"/>
                </a:cubicBezTo>
                <a:cubicBezTo>
                  <a:pt x="63" y="5"/>
                  <a:pt x="63" y="5"/>
                  <a:pt x="63" y="5"/>
                </a:cubicBezTo>
                <a:cubicBezTo>
                  <a:pt x="63" y="6"/>
                  <a:pt x="63" y="6"/>
                  <a:pt x="63" y="6"/>
                </a:cubicBezTo>
                <a:cubicBezTo>
                  <a:pt x="63" y="6"/>
                  <a:pt x="63" y="6"/>
                  <a:pt x="63" y="6"/>
                </a:cubicBezTo>
                <a:cubicBezTo>
                  <a:pt x="63" y="6"/>
                  <a:pt x="63" y="6"/>
                  <a:pt x="63" y="6"/>
                </a:cubicBezTo>
                <a:cubicBezTo>
                  <a:pt x="63" y="6"/>
                  <a:pt x="63" y="6"/>
                  <a:pt x="63" y="6"/>
                </a:cubicBezTo>
                <a:cubicBezTo>
                  <a:pt x="63" y="6"/>
                  <a:pt x="63" y="6"/>
                  <a:pt x="63" y="6"/>
                </a:cubicBezTo>
                <a:cubicBezTo>
                  <a:pt x="63" y="6"/>
                  <a:pt x="63" y="6"/>
                  <a:pt x="63" y="6"/>
                </a:cubicBezTo>
                <a:cubicBezTo>
                  <a:pt x="63" y="6"/>
                  <a:pt x="63" y="6"/>
                  <a:pt x="63" y="6"/>
                </a:cubicBezTo>
                <a:cubicBezTo>
                  <a:pt x="63" y="6"/>
                  <a:pt x="63" y="6"/>
                  <a:pt x="63" y="6"/>
                </a:cubicBezTo>
                <a:cubicBezTo>
                  <a:pt x="63" y="6"/>
                  <a:pt x="63" y="6"/>
                  <a:pt x="63" y="6"/>
                </a:cubicBezTo>
                <a:cubicBezTo>
                  <a:pt x="63" y="6"/>
                  <a:pt x="63" y="6"/>
                  <a:pt x="63" y="6"/>
                </a:cubicBezTo>
                <a:cubicBezTo>
                  <a:pt x="63" y="17"/>
                  <a:pt x="63" y="17"/>
                  <a:pt x="63" y="17"/>
                </a:cubicBezTo>
                <a:cubicBezTo>
                  <a:pt x="63" y="18"/>
                  <a:pt x="63" y="18"/>
                  <a:pt x="63" y="18"/>
                </a:cubicBezTo>
                <a:cubicBezTo>
                  <a:pt x="62" y="18"/>
                  <a:pt x="62" y="18"/>
                  <a:pt x="62" y="17"/>
                </a:cubicBezTo>
                <a:cubicBezTo>
                  <a:pt x="62" y="7"/>
                  <a:pt x="62" y="7"/>
                  <a:pt x="62" y="7"/>
                </a:cubicBezTo>
                <a:lnTo>
                  <a:pt x="52" y="4"/>
                </a:lnTo>
                <a:close/>
                <a:moveTo>
                  <a:pt x="81" y="72"/>
                </a:moveTo>
                <a:cubicBezTo>
                  <a:pt x="81" y="72"/>
                  <a:pt x="81" y="72"/>
                  <a:pt x="81" y="72"/>
                </a:cubicBezTo>
                <a:cubicBezTo>
                  <a:pt x="81" y="72"/>
                  <a:pt x="81" y="72"/>
                  <a:pt x="81" y="72"/>
                </a:cubicBezTo>
                <a:cubicBezTo>
                  <a:pt x="81" y="72"/>
                  <a:pt x="81" y="72"/>
                  <a:pt x="81" y="72"/>
                </a:cubicBezTo>
                <a:cubicBezTo>
                  <a:pt x="81" y="72"/>
                  <a:pt x="81" y="72"/>
                  <a:pt x="81" y="72"/>
                </a:cubicBezTo>
                <a:cubicBezTo>
                  <a:pt x="81" y="72"/>
                  <a:pt x="81" y="72"/>
                  <a:pt x="81" y="72"/>
                </a:cubicBezTo>
                <a:cubicBezTo>
                  <a:pt x="81" y="72"/>
                  <a:pt x="81" y="72"/>
                  <a:pt x="81" y="72"/>
                </a:cubicBezTo>
                <a:cubicBezTo>
                  <a:pt x="81" y="72"/>
                  <a:pt x="81" y="72"/>
                  <a:pt x="81" y="72"/>
                </a:cubicBezTo>
                <a:cubicBezTo>
                  <a:pt x="81" y="72"/>
                  <a:pt x="81" y="72"/>
                  <a:pt x="81" y="73"/>
                </a:cubicBezTo>
                <a:cubicBezTo>
                  <a:pt x="81" y="73"/>
                  <a:pt x="81" y="73"/>
                  <a:pt x="81" y="73"/>
                </a:cubicBezTo>
                <a:cubicBezTo>
                  <a:pt x="81" y="73"/>
                  <a:pt x="81" y="73"/>
                  <a:pt x="81" y="73"/>
                </a:cubicBezTo>
                <a:cubicBezTo>
                  <a:pt x="81" y="73"/>
                  <a:pt x="81" y="73"/>
                  <a:pt x="81" y="73"/>
                </a:cubicBezTo>
                <a:cubicBezTo>
                  <a:pt x="81" y="73"/>
                  <a:pt x="81" y="73"/>
                  <a:pt x="81" y="73"/>
                </a:cubicBezTo>
                <a:cubicBezTo>
                  <a:pt x="81" y="73"/>
                  <a:pt x="81" y="73"/>
                  <a:pt x="81" y="73"/>
                </a:cubicBezTo>
                <a:cubicBezTo>
                  <a:pt x="73" y="81"/>
                  <a:pt x="73" y="81"/>
                  <a:pt x="73" y="81"/>
                </a:cubicBezTo>
                <a:cubicBezTo>
                  <a:pt x="73" y="81"/>
                  <a:pt x="73" y="81"/>
                  <a:pt x="73" y="81"/>
                </a:cubicBezTo>
                <a:cubicBezTo>
                  <a:pt x="73" y="81"/>
                  <a:pt x="73" y="81"/>
                  <a:pt x="73" y="81"/>
                </a:cubicBezTo>
                <a:cubicBezTo>
                  <a:pt x="73" y="81"/>
                  <a:pt x="73" y="81"/>
                  <a:pt x="73" y="81"/>
                </a:cubicBezTo>
                <a:cubicBezTo>
                  <a:pt x="72" y="81"/>
                  <a:pt x="72" y="81"/>
                  <a:pt x="72" y="81"/>
                </a:cubicBezTo>
                <a:cubicBezTo>
                  <a:pt x="72" y="81"/>
                  <a:pt x="72" y="81"/>
                  <a:pt x="72" y="81"/>
                </a:cubicBezTo>
                <a:cubicBezTo>
                  <a:pt x="72" y="81"/>
                  <a:pt x="72" y="81"/>
                  <a:pt x="72" y="81"/>
                </a:cubicBezTo>
                <a:cubicBezTo>
                  <a:pt x="72" y="81"/>
                  <a:pt x="72" y="81"/>
                  <a:pt x="72" y="81"/>
                </a:cubicBezTo>
                <a:cubicBezTo>
                  <a:pt x="72" y="81"/>
                  <a:pt x="72" y="81"/>
                  <a:pt x="72" y="81"/>
                </a:cubicBezTo>
                <a:cubicBezTo>
                  <a:pt x="72" y="81"/>
                  <a:pt x="72" y="81"/>
                  <a:pt x="72" y="81"/>
                </a:cubicBezTo>
                <a:cubicBezTo>
                  <a:pt x="72" y="81"/>
                  <a:pt x="72" y="81"/>
                  <a:pt x="72" y="81"/>
                </a:cubicBezTo>
                <a:cubicBezTo>
                  <a:pt x="72" y="81"/>
                  <a:pt x="72" y="81"/>
                  <a:pt x="72" y="81"/>
                </a:cubicBezTo>
                <a:cubicBezTo>
                  <a:pt x="72" y="81"/>
                  <a:pt x="72" y="81"/>
                  <a:pt x="72" y="81"/>
                </a:cubicBezTo>
                <a:cubicBezTo>
                  <a:pt x="72" y="81"/>
                  <a:pt x="72" y="81"/>
                  <a:pt x="72" y="81"/>
                </a:cubicBezTo>
                <a:cubicBezTo>
                  <a:pt x="72" y="81"/>
                  <a:pt x="72" y="81"/>
                  <a:pt x="72" y="81"/>
                </a:cubicBezTo>
                <a:cubicBezTo>
                  <a:pt x="62" y="76"/>
                  <a:pt x="62" y="76"/>
                  <a:pt x="62" y="76"/>
                </a:cubicBezTo>
                <a:cubicBezTo>
                  <a:pt x="61" y="75"/>
                  <a:pt x="61" y="75"/>
                  <a:pt x="62" y="75"/>
                </a:cubicBezTo>
                <a:cubicBezTo>
                  <a:pt x="62" y="74"/>
                  <a:pt x="62" y="74"/>
                  <a:pt x="63" y="74"/>
                </a:cubicBezTo>
                <a:cubicBezTo>
                  <a:pt x="72" y="80"/>
                  <a:pt x="72" y="80"/>
                  <a:pt x="72" y="80"/>
                </a:cubicBezTo>
                <a:cubicBezTo>
                  <a:pt x="79" y="72"/>
                  <a:pt x="79" y="72"/>
                  <a:pt x="79" y="72"/>
                </a:cubicBezTo>
                <a:cubicBezTo>
                  <a:pt x="74" y="63"/>
                  <a:pt x="74" y="63"/>
                  <a:pt x="74" y="63"/>
                </a:cubicBezTo>
                <a:cubicBezTo>
                  <a:pt x="74" y="62"/>
                  <a:pt x="74" y="62"/>
                  <a:pt x="74" y="62"/>
                </a:cubicBezTo>
                <a:cubicBezTo>
                  <a:pt x="75" y="61"/>
                  <a:pt x="75" y="62"/>
                  <a:pt x="75" y="62"/>
                </a:cubicBezTo>
                <a:cubicBezTo>
                  <a:pt x="81" y="72"/>
                  <a:pt x="81" y="72"/>
                  <a:pt x="81" y="72"/>
                </a:cubicBezTo>
                <a:cubicBezTo>
                  <a:pt x="81" y="72"/>
                  <a:pt x="81" y="72"/>
                  <a:pt x="81" y="72"/>
                </a:cubicBezTo>
                <a:close/>
              </a:path>
            </a:pathLst>
          </a:custGeom>
          <a:solidFill>
            <a:srgbClr val="0F3D4C"/>
          </a:solidFill>
          <a:ln w="9525">
            <a:noFill/>
            <a:round/>
            <a:headEnd/>
            <a:tailEnd/>
          </a:ln>
        </p:spPr>
        <p:txBody>
          <a:bodyPr/>
          <a:lstStyle/>
          <a:p>
            <a:endParaRPr lang="zh-CN" altLang="en-US"/>
          </a:p>
        </p:txBody>
      </p:sp>
      <p:sp>
        <p:nvSpPr>
          <p:cNvPr id="28679" name="Freeform 501"/>
          <p:cNvSpPr>
            <a:spLocks noEditPoints="1"/>
          </p:cNvSpPr>
          <p:nvPr/>
        </p:nvSpPr>
        <p:spPr bwMode="auto">
          <a:xfrm>
            <a:off x="765616" y="3356786"/>
            <a:ext cx="287271" cy="288858"/>
          </a:xfrm>
          <a:custGeom>
            <a:avLst/>
            <a:gdLst>
              <a:gd name="T0" fmla="*/ 1236772155 w 92"/>
              <a:gd name="T1" fmla="*/ 448015351 h 92"/>
              <a:gd name="T2" fmla="*/ 704272658 w 92"/>
              <a:gd name="T3" fmla="*/ 241240713 h 92"/>
              <a:gd name="T4" fmla="*/ 274839659 w 92"/>
              <a:gd name="T5" fmla="*/ 585867132 h 92"/>
              <a:gd name="T6" fmla="*/ 343549549 w 92"/>
              <a:gd name="T7" fmla="*/ 1137274449 h 92"/>
              <a:gd name="T8" fmla="*/ 858869324 w 92"/>
              <a:gd name="T9" fmla="*/ 1361282027 h 92"/>
              <a:gd name="T10" fmla="*/ 1271128665 w 92"/>
              <a:gd name="T11" fmla="*/ 482478296 h 92"/>
              <a:gd name="T12" fmla="*/ 1477258336 w 92"/>
              <a:gd name="T13" fmla="*/ 499711334 h 92"/>
              <a:gd name="T14" fmla="*/ 1477258336 w 92"/>
              <a:gd name="T15" fmla="*/ 499711334 h 92"/>
              <a:gd name="T16" fmla="*/ 1494435026 w 92"/>
              <a:gd name="T17" fmla="*/ 499711334 h 92"/>
              <a:gd name="T18" fmla="*/ 1545968226 w 92"/>
              <a:gd name="T19" fmla="*/ 706489005 h 92"/>
              <a:gd name="T20" fmla="*/ 1528788406 w 92"/>
              <a:gd name="T21" fmla="*/ 706489005 h 92"/>
              <a:gd name="T22" fmla="*/ 1528788406 w 92"/>
              <a:gd name="T23" fmla="*/ 706489005 h 92"/>
              <a:gd name="T24" fmla="*/ 1460078516 w 92"/>
              <a:gd name="T25" fmla="*/ 516941242 h 92"/>
              <a:gd name="T26" fmla="*/ 687095968 w 92"/>
              <a:gd name="T27" fmla="*/ 568637224 h 92"/>
              <a:gd name="T28" fmla="*/ 704272658 w 92"/>
              <a:gd name="T29" fmla="*/ 534174279 h 92"/>
              <a:gd name="T30" fmla="*/ 103063319 w 92"/>
              <a:gd name="T31" fmla="*/ 1102811504 h 92"/>
              <a:gd name="T32" fmla="*/ 85886605 w 92"/>
              <a:gd name="T33" fmla="*/ 1102811504 h 92"/>
              <a:gd name="T34" fmla="*/ 85886605 w 92"/>
              <a:gd name="T35" fmla="*/ 1085578466 h 92"/>
              <a:gd name="T36" fmla="*/ 34353392 w 92"/>
              <a:gd name="T37" fmla="*/ 896033833 h 92"/>
              <a:gd name="T38" fmla="*/ 34353392 w 92"/>
              <a:gd name="T39" fmla="*/ 878800795 h 92"/>
              <a:gd name="T40" fmla="*/ 34353392 w 92"/>
              <a:gd name="T41" fmla="*/ 878800795 h 92"/>
              <a:gd name="T42" fmla="*/ 68709915 w 92"/>
              <a:gd name="T43" fmla="*/ 896033833 h 92"/>
              <a:gd name="T44" fmla="*/ 343549549 w 92"/>
              <a:gd name="T45" fmla="*/ 224007676 h 92"/>
              <a:gd name="T46" fmla="*/ 188953030 w 92"/>
              <a:gd name="T47" fmla="*/ 344629549 h 92"/>
              <a:gd name="T48" fmla="*/ 188953030 w 92"/>
              <a:gd name="T49" fmla="*/ 344629549 h 92"/>
              <a:gd name="T50" fmla="*/ 188953030 w 92"/>
              <a:gd name="T51" fmla="*/ 344629549 h 92"/>
              <a:gd name="T52" fmla="*/ 326369729 w 92"/>
              <a:gd name="T53" fmla="*/ 189544682 h 92"/>
              <a:gd name="T54" fmla="*/ 326369729 w 92"/>
              <a:gd name="T55" fmla="*/ 189544682 h 92"/>
              <a:gd name="T56" fmla="*/ 343549549 w 92"/>
              <a:gd name="T57" fmla="*/ 189544682 h 92"/>
              <a:gd name="T58" fmla="*/ 515322807 w 92"/>
              <a:gd name="T59" fmla="*/ 292933566 h 92"/>
              <a:gd name="T60" fmla="*/ 412256407 w 92"/>
              <a:gd name="T61" fmla="*/ 723718912 h 92"/>
              <a:gd name="T62" fmla="*/ 446612917 w 92"/>
              <a:gd name="T63" fmla="*/ 689255967 h 92"/>
              <a:gd name="T64" fmla="*/ 704272658 w 92"/>
              <a:gd name="T65" fmla="*/ 1550826659 h 92"/>
              <a:gd name="T66" fmla="*/ 704272658 w 92"/>
              <a:gd name="T67" fmla="*/ 1550826659 h 92"/>
              <a:gd name="T68" fmla="*/ 687095968 w 92"/>
              <a:gd name="T69" fmla="*/ 1550826659 h 92"/>
              <a:gd name="T70" fmla="*/ 498146117 w 92"/>
              <a:gd name="T71" fmla="*/ 1499133807 h 92"/>
              <a:gd name="T72" fmla="*/ 480966297 w 92"/>
              <a:gd name="T73" fmla="*/ 1499133807 h 92"/>
              <a:gd name="T74" fmla="*/ 480966297 w 92"/>
              <a:gd name="T75" fmla="*/ 1481900769 h 92"/>
              <a:gd name="T76" fmla="*/ 515322807 w 92"/>
              <a:gd name="T77" fmla="*/ 1481900769 h 92"/>
              <a:gd name="T78" fmla="*/ 824515944 w 92"/>
              <a:gd name="T79" fmla="*/ 930496778 h 92"/>
              <a:gd name="T80" fmla="*/ 893225834 w 92"/>
              <a:gd name="T81" fmla="*/ 68925915 h 92"/>
              <a:gd name="T82" fmla="*/ 876049144 w 92"/>
              <a:gd name="T83" fmla="*/ 51692877 h 92"/>
              <a:gd name="T84" fmla="*/ 876049144 w 92"/>
              <a:gd name="T85" fmla="*/ 34462957 h 92"/>
              <a:gd name="T86" fmla="*/ 876049144 w 92"/>
              <a:gd name="T87" fmla="*/ 34462957 h 92"/>
              <a:gd name="T88" fmla="*/ 1082175685 w 92"/>
              <a:gd name="T89" fmla="*/ 86155822 h 92"/>
              <a:gd name="T90" fmla="*/ 1082175685 w 92"/>
              <a:gd name="T91" fmla="*/ 103388884 h 92"/>
              <a:gd name="T92" fmla="*/ 1082175685 w 92"/>
              <a:gd name="T93" fmla="*/ 103388884 h 92"/>
              <a:gd name="T94" fmla="*/ 1082175685 w 92"/>
              <a:gd name="T95" fmla="*/ 310166604 h 92"/>
              <a:gd name="T96" fmla="*/ 1391368625 w 92"/>
              <a:gd name="T97" fmla="*/ 1240660154 h 92"/>
              <a:gd name="T98" fmla="*/ 1391368625 w 92"/>
              <a:gd name="T99" fmla="*/ 1240660154 h 92"/>
              <a:gd name="T100" fmla="*/ 1391368625 w 92"/>
              <a:gd name="T101" fmla="*/ 1257893191 h 92"/>
              <a:gd name="T102" fmla="*/ 1253951975 w 92"/>
              <a:gd name="T103" fmla="*/ 1395744972 h 92"/>
              <a:gd name="T104" fmla="*/ 1236772155 w 92"/>
              <a:gd name="T105" fmla="*/ 1395744972 h 92"/>
              <a:gd name="T106" fmla="*/ 1236772155 w 92"/>
              <a:gd name="T107" fmla="*/ 1395744972 h 92"/>
              <a:gd name="T108" fmla="*/ 1082175685 w 92"/>
              <a:gd name="T109" fmla="*/ 1275123099 h 92"/>
              <a:gd name="T110" fmla="*/ 1288305355 w 92"/>
              <a:gd name="T111" fmla="*/ 1068348559 h 9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92"/>
              <a:gd name="T169" fmla="*/ 0 h 92"/>
              <a:gd name="T170" fmla="*/ 92 w 92"/>
              <a:gd name="T171" fmla="*/ 92 h 92"/>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92" h="92">
                <a:moveTo>
                  <a:pt x="76" y="58"/>
                </a:moveTo>
                <a:cubicBezTo>
                  <a:pt x="78" y="50"/>
                  <a:pt x="78" y="50"/>
                  <a:pt x="78" y="50"/>
                </a:cubicBezTo>
                <a:cubicBezTo>
                  <a:pt x="92" y="42"/>
                  <a:pt x="92" y="42"/>
                  <a:pt x="92" y="42"/>
                </a:cubicBezTo>
                <a:cubicBezTo>
                  <a:pt x="88" y="26"/>
                  <a:pt x="88" y="26"/>
                  <a:pt x="88" y="26"/>
                </a:cubicBezTo>
                <a:cubicBezTo>
                  <a:pt x="72" y="26"/>
                  <a:pt x="72" y="26"/>
                  <a:pt x="72" y="26"/>
                </a:cubicBezTo>
                <a:cubicBezTo>
                  <a:pt x="66" y="20"/>
                  <a:pt x="66" y="20"/>
                  <a:pt x="66" y="20"/>
                </a:cubicBezTo>
                <a:cubicBezTo>
                  <a:pt x="66" y="20"/>
                  <a:pt x="66" y="20"/>
                  <a:pt x="66" y="20"/>
                </a:cubicBezTo>
                <a:cubicBezTo>
                  <a:pt x="66" y="4"/>
                  <a:pt x="66" y="4"/>
                  <a:pt x="66" y="4"/>
                </a:cubicBezTo>
                <a:cubicBezTo>
                  <a:pt x="50" y="0"/>
                  <a:pt x="50" y="0"/>
                  <a:pt x="50" y="0"/>
                </a:cubicBezTo>
                <a:cubicBezTo>
                  <a:pt x="41" y="14"/>
                  <a:pt x="41" y="14"/>
                  <a:pt x="41" y="14"/>
                </a:cubicBezTo>
                <a:cubicBezTo>
                  <a:pt x="33" y="16"/>
                  <a:pt x="33" y="16"/>
                  <a:pt x="33" y="16"/>
                </a:cubicBezTo>
                <a:cubicBezTo>
                  <a:pt x="19" y="8"/>
                  <a:pt x="19" y="8"/>
                  <a:pt x="19" y="8"/>
                </a:cubicBezTo>
                <a:cubicBezTo>
                  <a:pt x="8" y="20"/>
                  <a:pt x="8" y="20"/>
                  <a:pt x="8" y="20"/>
                </a:cubicBezTo>
                <a:cubicBezTo>
                  <a:pt x="16" y="34"/>
                  <a:pt x="16" y="34"/>
                  <a:pt x="16" y="34"/>
                </a:cubicBezTo>
                <a:cubicBezTo>
                  <a:pt x="16" y="34"/>
                  <a:pt x="16" y="34"/>
                  <a:pt x="16" y="34"/>
                </a:cubicBezTo>
                <a:cubicBezTo>
                  <a:pt x="14" y="42"/>
                  <a:pt x="14" y="42"/>
                  <a:pt x="14" y="42"/>
                </a:cubicBezTo>
                <a:cubicBezTo>
                  <a:pt x="0" y="50"/>
                  <a:pt x="0" y="50"/>
                  <a:pt x="0" y="50"/>
                </a:cubicBezTo>
                <a:cubicBezTo>
                  <a:pt x="4" y="66"/>
                  <a:pt x="4" y="66"/>
                  <a:pt x="4" y="66"/>
                </a:cubicBezTo>
                <a:cubicBezTo>
                  <a:pt x="20" y="66"/>
                  <a:pt x="20" y="66"/>
                  <a:pt x="20" y="66"/>
                </a:cubicBezTo>
                <a:cubicBezTo>
                  <a:pt x="20" y="66"/>
                  <a:pt x="20" y="66"/>
                  <a:pt x="20" y="66"/>
                </a:cubicBezTo>
                <a:cubicBezTo>
                  <a:pt x="26" y="72"/>
                  <a:pt x="26" y="72"/>
                  <a:pt x="26" y="72"/>
                </a:cubicBezTo>
                <a:cubicBezTo>
                  <a:pt x="26" y="72"/>
                  <a:pt x="26" y="72"/>
                  <a:pt x="26" y="72"/>
                </a:cubicBezTo>
                <a:cubicBezTo>
                  <a:pt x="26" y="88"/>
                  <a:pt x="26" y="88"/>
                  <a:pt x="26" y="88"/>
                </a:cubicBezTo>
                <a:cubicBezTo>
                  <a:pt x="42" y="92"/>
                  <a:pt x="42" y="92"/>
                  <a:pt x="42" y="92"/>
                </a:cubicBezTo>
                <a:cubicBezTo>
                  <a:pt x="50" y="79"/>
                  <a:pt x="50" y="79"/>
                  <a:pt x="50" y="79"/>
                </a:cubicBezTo>
                <a:cubicBezTo>
                  <a:pt x="58" y="76"/>
                  <a:pt x="58" y="76"/>
                  <a:pt x="58" y="76"/>
                </a:cubicBezTo>
                <a:cubicBezTo>
                  <a:pt x="72" y="84"/>
                  <a:pt x="72" y="84"/>
                  <a:pt x="72" y="84"/>
                </a:cubicBezTo>
                <a:cubicBezTo>
                  <a:pt x="84" y="72"/>
                  <a:pt x="84" y="72"/>
                  <a:pt x="84" y="72"/>
                </a:cubicBezTo>
                <a:cubicBezTo>
                  <a:pt x="76" y="58"/>
                  <a:pt x="76" y="58"/>
                  <a:pt x="76" y="58"/>
                </a:cubicBezTo>
                <a:close/>
                <a:moveTo>
                  <a:pt x="74" y="28"/>
                </a:moveTo>
                <a:cubicBezTo>
                  <a:pt x="86" y="28"/>
                  <a:pt x="86" y="28"/>
                  <a:pt x="86" y="28"/>
                </a:cubicBezTo>
                <a:cubicBezTo>
                  <a:pt x="86" y="28"/>
                  <a:pt x="86" y="28"/>
                  <a:pt x="86" y="28"/>
                </a:cubicBezTo>
                <a:cubicBezTo>
                  <a:pt x="86" y="28"/>
                  <a:pt x="86" y="28"/>
                  <a:pt x="86" y="28"/>
                </a:cubicBezTo>
                <a:cubicBezTo>
                  <a:pt x="86" y="28"/>
                  <a:pt x="86" y="28"/>
                  <a:pt x="86" y="29"/>
                </a:cubicBezTo>
                <a:cubicBezTo>
                  <a:pt x="86" y="29"/>
                  <a:pt x="86" y="29"/>
                  <a:pt x="86" y="29"/>
                </a:cubicBezTo>
                <a:cubicBezTo>
                  <a:pt x="86" y="29"/>
                  <a:pt x="86" y="29"/>
                  <a:pt x="86" y="29"/>
                </a:cubicBezTo>
                <a:cubicBezTo>
                  <a:pt x="86" y="29"/>
                  <a:pt x="86" y="29"/>
                  <a:pt x="86" y="29"/>
                </a:cubicBezTo>
                <a:cubicBezTo>
                  <a:pt x="86" y="29"/>
                  <a:pt x="86" y="29"/>
                  <a:pt x="86" y="29"/>
                </a:cubicBezTo>
                <a:cubicBezTo>
                  <a:pt x="86" y="29"/>
                  <a:pt x="86" y="29"/>
                  <a:pt x="86" y="29"/>
                </a:cubicBezTo>
                <a:cubicBezTo>
                  <a:pt x="86" y="29"/>
                  <a:pt x="86" y="29"/>
                  <a:pt x="86" y="29"/>
                </a:cubicBezTo>
                <a:cubicBezTo>
                  <a:pt x="86" y="29"/>
                  <a:pt x="86" y="29"/>
                  <a:pt x="86" y="29"/>
                </a:cubicBezTo>
                <a:cubicBezTo>
                  <a:pt x="86" y="29"/>
                  <a:pt x="86" y="29"/>
                  <a:pt x="86" y="29"/>
                </a:cubicBezTo>
                <a:cubicBezTo>
                  <a:pt x="86" y="29"/>
                  <a:pt x="86" y="29"/>
                  <a:pt x="86" y="29"/>
                </a:cubicBezTo>
                <a:cubicBezTo>
                  <a:pt x="86" y="29"/>
                  <a:pt x="86" y="29"/>
                  <a:pt x="86" y="29"/>
                </a:cubicBezTo>
                <a:cubicBezTo>
                  <a:pt x="87" y="29"/>
                  <a:pt x="87" y="29"/>
                  <a:pt x="87" y="29"/>
                </a:cubicBezTo>
                <a:cubicBezTo>
                  <a:pt x="90" y="40"/>
                  <a:pt x="90" y="40"/>
                  <a:pt x="90" y="40"/>
                </a:cubicBezTo>
                <a:cubicBezTo>
                  <a:pt x="90" y="40"/>
                  <a:pt x="90" y="40"/>
                  <a:pt x="90" y="40"/>
                </a:cubicBezTo>
                <a:cubicBezTo>
                  <a:pt x="90" y="40"/>
                  <a:pt x="90" y="40"/>
                  <a:pt x="90" y="41"/>
                </a:cubicBezTo>
                <a:cubicBezTo>
                  <a:pt x="90" y="41"/>
                  <a:pt x="90" y="41"/>
                  <a:pt x="90" y="41"/>
                </a:cubicBezTo>
                <a:cubicBezTo>
                  <a:pt x="90" y="41"/>
                  <a:pt x="90" y="41"/>
                  <a:pt x="90" y="41"/>
                </a:cubicBezTo>
                <a:cubicBezTo>
                  <a:pt x="90" y="41"/>
                  <a:pt x="90" y="41"/>
                  <a:pt x="90" y="41"/>
                </a:cubicBezTo>
                <a:cubicBezTo>
                  <a:pt x="90" y="41"/>
                  <a:pt x="90" y="41"/>
                  <a:pt x="90" y="41"/>
                </a:cubicBezTo>
                <a:cubicBezTo>
                  <a:pt x="90" y="41"/>
                  <a:pt x="90" y="41"/>
                  <a:pt x="90" y="41"/>
                </a:cubicBezTo>
                <a:cubicBezTo>
                  <a:pt x="90" y="41"/>
                  <a:pt x="90" y="41"/>
                  <a:pt x="90" y="41"/>
                </a:cubicBezTo>
                <a:cubicBezTo>
                  <a:pt x="90" y="41"/>
                  <a:pt x="89" y="41"/>
                  <a:pt x="89" y="41"/>
                </a:cubicBezTo>
                <a:cubicBezTo>
                  <a:pt x="89" y="41"/>
                  <a:pt x="89" y="41"/>
                  <a:pt x="89" y="41"/>
                </a:cubicBezTo>
                <a:cubicBezTo>
                  <a:pt x="89" y="41"/>
                  <a:pt x="89" y="41"/>
                  <a:pt x="89" y="41"/>
                </a:cubicBezTo>
                <a:cubicBezTo>
                  <a:pt x="89" y="41"/>
                  <a:pt x="89" y="41"/>
                  <a:pt x="89" y="41"/>
                </a:cubicBezTo>
                <a:cubicBezTo>
                  <a:pt x="89" y="41"/>
                  <a:pt x="89" y="41"/>
                  <a:pt x="89" y="41"/>
                </a:cubicBezTo>
                <a:cubicBezTo>
                  <a:pt x="89" y="41"/>
                  <a:pt x="89" y="41"/>
                  <a:pt x="89" y="41"/>
                </a:cubicBezTo>
                <a:cubicBezTo>
                  <a:pt x="79" y="47"/>
                  <a:pt x="79" y="47"/>
                  <a:pt x="79" y="47"/>
                </a:cubicBezTo>
                <a:cubicBezTo>
                  <a:pt x="79" y="47"/>
                  <a:pt x="79" y="47"/>
                  <a:pt x="78" y="47"/>
                </a:cubicBezTo>
                <a:cubicBezTo>
                  <a:pt x="78" y="46"/>
                  <a:pt x="78" y="46"/>
                  <a:pt x="79" y="46"/>
                </a:cubicBezTo>
                <a:cubicBezTo>
                  <a:pt x="88" y="40"/>
                  <a:pt x="88" y="40"/>
                  <a:pt x="88" y="40"/>
                </a:cubicBezTo>
                <a:cubicBezTo>
                  <a:pt x="85" y="30"/>
                  <a:pt x="85" y="30"/>
                  <a:pt x="85" y="30"/>
                </a:cubicBezTo>
                <a:cubicBezTo>
                  <a:pt x="74" y="30"/>
                  <a:pt x="74" y="30"/>
                  <a:pt x="74" y="30"/>
                </a:cubicBezTo>
                <a:cubicBezTo>
                  <a:pt x="74" y="30"/>
                  <a:pt x="74" y="30"/>
                  <a:pt x="74" y="29"/>
                </a:cubicBezTo>
                <a:cubicBezTo>
                  <a:pt x="74" y="29"/>
                  <a:pt x="74" y="28"/>
                  <a:pt x="74" y="28"/>
                </a:cubicBezTo>
                <a:close/>
                <a:moveTo>
                  <a:pt x="41" y="31"/>
                </a:moveTo>
                <a:cubicBezTo>
                  <a:pt x="42" y="32"/>
                  <a:pt x="41" y="33"/>
                  <a:pt x="40" y="33"/>
                </a:cubicBezTo>
                <a:cubicBezTo>
                  <a:pt x="37" y="35"/>
                  <a:pt x="34" y="38"/>
                  <a:pt x="32" y="42"/>
                </a:cubicBezTo>
                <a:cubicBezTo>
                  <a:pt x="32" y="43"/>
                  <a:pt x="31" y="44"/>
                  <a:pt x="31" y="44"/>
                </a:cubicBezTo>
                <a:cubicBezTo>
                  <a:pt x="30" y="43"/>
                  <a:pt x="30" y="42"/>
                  <a:pt x="30" y="41"/>
                </a:cubicBezTo>
                <a:cubicBezTo>
                  <a:pt x="32" y="37"/>
                  <a:pt x="35" y="34"/>
                  <a:pt x="39" y="31"/>
                </a:cubicBezTo>
                <a:cubicBezTo>
                  <a:pt x="40" y="31"/>
                  <a:pt x="41" y="31"/>
                  <a:pt x="41" y="31"/>
                </a:cubicBezTo>
                <a:close/>
                <a:moveTo>
                  <a:pt x="17" y="64"/>
                </a:moveTo>
                <a:cubicBezTo>
                  <a:pt x="6" y="64"/>
                  <a:pt x="6" y="64"/>
                  <a:pt x="6" y="64"/>
                </a:cubicBezTo>
                <a:cubicBezTo>
                  <a:pt x="6" y="64"/>
                  <a:pt x="6" y="64"/>
                  <a:pt x="6" y="64"/>
                </a:cubicBezTo>
                <a:cubicBezTo>
                  <a:pt x="6" y="64"/>
                  <a:pt x="6" y="64"/>
                  <a:pt x="6" y="64"/>
                </a:cubicBezTo>
                <a:cubicBezTo>
                  <a:pt x="6" y="64"/>
                  <a:pt x="6" y="64"/>
                  <a:pt x="6" y="64"/>
                </a:cubicBezTo>
                <a:cubicBezTo>
                  <a:pt x="6" y="64"/>
                  <a:pt x="6" y="64"/>
                  <a:pt x="6" y="64"/>
                </a:cubicBezTo>
                <a:cubicBezTo>
                  <a:pt x="6" y="64"/>
                  <a:pt x="6" y="64"/>
                  <a:pt x="6" y="64"/>
                </a:cubicBezTo>
                <a:cubicBezTo>
                  <a:pt x="6" y="64"/>
                  <a:pt x="6" y="64"/>
                  <a:pt x="6" y="64"/>
                </a:cubicBezTo>
                <a:cubicBezTo>
                  <a:pt x="5" y="64"/>
                  <a:pt x="5" y="64"/>
                  <a:pt x="5" y="64"/>
                </a:cubicBezTo>
                <a:cubicBezTo>
                  <a:pt x="5" y="64"/>
                  <a:pt x="5" y="64"/>
                  <a:pt x="5" y="64"/>
                </a:cubicBezTo>
                <a:cubicBezTo>
                  <a:pt x="5" y="64"/>
                  <a:pt x="5" y="64"/>
                  <a:pt x="5" y="63"/>
                </a:cubicBezTo>
                <a:cubicBezTo>
                  <a:pt x="5" y="63"/>
                  <a:pt x="5" y="63"/>
                  <a:pt x="5" y="63"/>
                </a:cubicBezTo>
                <a:cubicBezTo>
                  <a:pt x="5" y="63"/>
                  <a:pt x="5" y="63"/>
                  <a:pt x="5" y="63"/>
                </a:cubicBezTo>
                <a:cubicBezTo>
                  <a:pt x="5" y="63"/>
                  <a:pt x="5" y="63"/>
                  <a:pt x="5" y="63"/>
                </a:cubicBezTo>
                <a:cubicBezTo>
                  <a:pt x="5" y="63"/>
                  <a:pt x="5" y="63"/>
                  <a:pt x="5" y="63"/>
                </a:cubicBezTo>
                <a:cubicBezTo>
                  <a:pt x="5" y="63"/>
                  <a:pt x="5" y="63"/>
                  <a:pt x="5" y="63"/>
                </a:cubicBezTo>
                <a:cubicBezTo>
                  <a:pt x="2" y="52"/>
                  <a:pt x="2" y="52"/>
                  <a:pt x="2" y="52"/>
                </a:cubicBezTo>
                <a:cubicBezTo>
                  <a:pt x="2" y="52"/>
                  <a:pt x="2" y="52"/>
                  <a:pt x="2" y="52"/>
                </a:cubicBezTo>
                <a:cubicBezTo>
                  <a:pt x="2" y="52"/>
                  <a:pt x="2" y="52"/>
                  <a:pt x="2" y="52"/>
                </a:cubicBezTo>
                <a:cubicBezTo>
                  <a:pt x="2" y="52"/>
                  <a:pt x="2" y="52"/>
                  <a:pt x="2" y="52"/>
                </a:cubicBezTo>
                <a:cubicBezTo>
                  <a:pt x="2" y="52"/>
                  <a:pt x="2" y="52"/>
                  <a:pt x="2" y="52"/>
                </a:cubicBezTo>
                <a:cubicBezTo>
                  <a:pt x="2" y="52"/>
                  <a:pt x="2" y="52"/>
                  <a:pt x="2" y="51"/>
                </a:cubicBezTo>
                <a:cubicBezTo>
                  <a:pt x="2" y="51"/>
                  <a:pt x="2" y="51"/>
                  <a:pt x="2" y="51"/>
                </a:cubicBezTo>
                <a:cubicBezTo>
                  <a:pt x="2" y="51"/>
                  <a:pt x="2" y="51"/>
                  <a:pt x="2" y="51"/>
                </a:cubicBezTo>
                <a:cubicBezTo>
                  <a:pt x="2" y="51"/>
                  <a:pt x="2" y="51"/>
                  <a:pt x="2" y="51"/>
                </a:cubicBezTo>
                <a:cubicBezTo>
                  <a:pt x="2" y="51"/>
                  <a:pt x="2" y="51"/>
                  <a:pt x="2" y="51"/>
                </a:cubicBezTo>
                <a:cubicBezTo>
                  <a:pt x="2" y="51"/>
                  <a:pt x="2" y="51"/>
                  <a:pt x="2" y="51"/>
                </a:cubicBezTo>
                <a:cubicBezTo>
                  <a:pt x="2" y="51"/>
                  <a:pt x="2" y="51"/>
                  <a:pt x="2" y="51"/>
                </a:cubicBezTo>
                <a:cubicBezTo>
                  <a:pt x="2" y="51"/>
                  <a:pt x="2" y="51"/>
                  <a:pt x="2" y="51"/>
                </a:cubicBezTo>
                <a:cubicBezTo>
                  <a:pt x="2" y="51"/>
                  <a:pt x="2" y="51"/>
                  <a:pt x="2" y="51"/>
                </a:cubicBezTo>
                <a:cubicBezTo>
                  <a:pt x="2" y="51"/>
                  <a:pt x="2" y="51"/>
                  <a:pt x="2" y="51"/>
                </a:cubicBezTo>
                <a:cubicBezTo>
                  <a:pt x="12" y="45"/>
                  <a:pt x="12" y="45"/>
                  <a:pt x="12" y="45"/>
                </a:cubicBezTo>
                <a:cubicBezTo>
                  <a:pt x="13" y="45"/>
                  <a:pt x="13" y="45"/>
                  <a:pt x="13" y="45"/>
                </a:cubicBezTo>
                <a:cubicBezTo>
                  <a:pt x="14" y="46"/>
                  <a:pt x="13" y="46"/>
                  <a:pt x="13" y="47"/>
                </a:cubicBezTo>
                <a:cubicBezTo>
                  <a:pt x="4" y="52"/>
                  <a:pt x="4" y="52"/>
                  <a:pt x="4" y="52"/>
                </a:cubicBezTo>
                <a:cubicBezTo>
                  <a:pt x="7" y="62"/>
                  <a:pt x="7" y="62"/>
                  <a:pt x="7" y="62"/>
                </a:cubicBezTo>
                <a:cubicBezTo>
                  <a:pt x="17" y="62"/>
                  <a:pt x="17" y="62"/>
                  <a:pt x="17" y="62"/>
                </a:cubicBezTo>
                <a:cubicBezTo>
                  <a:pt x="18" y="62"/>
                  <a:pt x="18" y="63"/>
                  <a:pt x="18" y="63"/>
                </a:cubicBezTo>
                <a:cubicBezTo>
                  <a:pt x="18" y="63"/>
                  <a:pt x="18" y="64"/>
                  <a:pt x="17" y="64"/>
                </a:cubicBezTo>
                <a:close/>
                <a:moveTo>
                  <a:pt x="20" y="13"/>
                </a:moveTo>
                <a:cubicBezTo>
                  <a:pt x="12" y="20"/>
                  <a:pt x="12" y="20"/>
                  <a:pt x="12" y="20"/>
                </a:cubicBezTo>
                <a:cubicBezTo>
                  <a:pt x="18" y="29"/>
                  <a:pt x="18" y="29"/>
                  <a:pt x="18" y="29"/>
                </a:cubicBezTo>
                <a:cubicBezTo>
                  <a:pt x="18" y="30"/>
                  <a:pt x="18" y="30"/>
                  <a:pt x="17" y="31"/>
                </a:cubicBezTo>
                <a:cubicBezTo>
                  <a:pt x="17" y="31"/>
                  <a:pt x="16" y="31"/>
                  <a:pt x="16" y="3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19"/>
                  <a:pt x="11" y="19"/>
                </a:cubicBezTo>
                <a:cubicBezTo>
                  <a:pt x="11" y="19"/>
                  <a:pt x="11" y="19"/>
                  <a:pt x="11" y="19"/>
                </a:cubicBezTo>
                <a:cubicBezTo>
                  <a:pt x="19" y="11"/>
                  <a:pt x="19" y="11"/>
                  <a:pt x="19" y="11"/>
                </a:cubicBezTo>
                <a:cubicBezTo>
                  <a:pt x="19" y="11"/>
                  <a:pt x="19" y="11"/>
                  <a:pt x="19" y="11"/>
                </a:cubicBezTo>
                <a:cubicBezTo>
                  <a:pt x="19" y="11"/>
                  <a:pt x="19" y="11"/>
                  <a:pt x="19" y="11"/>
                </a:cubicBezTo>
                <a:cubicBezTo>
                  <a:pt x="19" y="11"/>
                  <a:pt x="19" y="11"/>
                  <a:pt x="19" y="11"/>
                </a:cubicBezTo>
                <a:cubicBezTo>
                  <a:pt x="19" y="11"/>
                  <a:pt x="19" y="11"/>
                  <a:pt x="19" y="11"/>
                </a:cubicBezTo>
                <a:cubicBezTo>
                  <a:pt x="19" y="11"/>
                  <a:pt x="19" y="11"/>
                  <a:pt x="19" y="11"/>
                </a:cubicBezTo>
                <a:cubicBezTo>
                  <a:pt x="19" y="11"/>
                  <a:pt x="19" y="11"/>
                  <a:pt x="19" y="11"/>
                </a:cubicBezTo>
                <a:cubicBezTo>
                  <a:pt x="19" y="11"/>
                  <a:pt x="19" y="11"/>
                  <a:pt x="19" y="11"/>
                </a:cubicBezTo>
                <a:cubicBezTo>
                  <a:pt x="19" y="11"/>
                  <a:pt x="20" y="11"/>
                  <a:pt x="20" y="11"/>
                </a:cubicBezTo>
                <a:cubicBezTo>
                  <a:pt x="20" y="11"/>
                  <a:pt x="20" y="11"/>
                  <a:pt x="20" y="11"/>
                </a:cubicBezTo>
                <a:cubicBezTo>
                  <a:pt x="20" y="11"/>
                  <a:pt x="20" y="11"/>
                  <a:pt x="20" y="11"/>
                </a:cubicBezTo>
                <a:cubicBezTo>
                  <a:pt x="20" y="11"/>
                  <a:pt x="20" y="11"/>
                  <a:pt x="20" y="11"/>
                </a:cubicBezTo>
                <a:cubicBezTo>
                  <a:pt x="20" y="11"/>
                  <a:pt x="20" y="11"/>
                  <a:pt x="20" y="11"/>
                </a:cubicBezTo>
                <a:cubicBezTo>
                  <a:pt x="20" y="11"/>
                  <a:pt x="20" y="11"/>
                  <a:pt x="20" y="11"/>
                </a:cubicBezTo>
                <a:cubicBezTo>
                  <a:pt x="20" y="11"/>
                  <a:pt x="20" y="11"/>
                  <a:pt x="20" y="11"/>
                </a:cubicBezTo>
                <a:cubicBezTo>
                  <a:pt x="30" y="17"/>
                  <a:pt x="30" y="17"/>
                  <a:pt x="30" y="17"/>
                </a:cubicBezTo>
                <a:cubicBezTo>
                  <a:pt x="30" y="17"/>
                  <a:pt x="30" y="17"/>
                  <a:pt x="30" y="18"/>
                </a:cubicBezTo>
                <a:cubicBezTo>
                  <a:pt x="30" y="18"/>
                  <a:pt x="29" y="18"/>
                  <a:pt x="29" y="18"/>
                </a:cubicBezTo>
                <a:lnTo>
                  <a:pt x="20" y="13"/>
                </a:lnTo>
                <a:close/>
                <a:moveTo>
                  <a:pt x="26" y="40"/>
                </a:moveTo>
                <a:cubicBezTo>
                  <a:pt x="25" y="41"/>
                  <a:pt x="25" y="42"/>
                  <a:pt x="24" y="42"/>
                </a:cubicBezTo>
                <a:cubicBezTo>
                  <a:pt x="23" y="42"/>
                  <a:pt x="23" y="41"/>
                  <a:pt x="24" y="40"/>
                </a:cubicBezTo>
                <a:cubicBezTo>
                  <a:pt x="26" y="33"/>
                  <a:pt x="30" y="28"/>
                  <a:pt x="36" y="25"/>
                </a:cubicBezTo>
                <a:cubicBezTo>
                  <a:pt x="37" y="24"/>
                  <a:pt x="38" y="24"/>
                  <a:pt x="39" y="25"/>
                </a:cubicBezTo>
                <a:cubicBezTo>
                  <a:pt x="39" y="26"/>
                  <a:pt x="38" y="26"/>
                  <a:pt x="37" y="27"/>
                </a:cubicBezTo>
                <a:cubicBezTo>
                  <a:pt x="32" y="30"/>
                  <a:pt x="28" y="34"/>
                  <a:pt x="26" y="40"/>
                </a:cubicBezTo>
                <a:close/>
                <a:moveTo>
                  <a:pt x="47" y="80"/>
                </a:moveTo>
                <a:cubicBezTo>
                  <a:pt x="41" y="90"/>
                  <a:pt x="41" y="90"/>
                  <a:pt x="41" y="90"/>
                </a:cubicBezTo>
                <a:cubicBezTo>
                  <a:pt x="41" y="90"/>
                  <a:pt x="41" y="90"/>
                  <a:pt x="41" y="90"/>
                </a:cubicBezTo>
                <a:cubicBezTo>
                  <a:pt x="41" y="90"/>
                  <a:pt x="41" y="90"/>
                  <a:pt x="41" y="90"/>
                </a:cubicBezTo>
                <a:cubicBezTo>
                  <a:pt x="41" y="90"/>
                  <a:pt x="41" y="90"/>
                  <a:pt x="41" y="90"/>
                </a:cubicBezTo>
                <a:cubicBezTo>
                  <a:pt x="41" y="90"/>
                  <a:pt x="41" y="90"/>
                  <a:pt x="41" y="90"/>
                </a:cubicBezTo>
                <a:cubicBezTo>
                  <a:pt x="41" y="90"/>
                  <a:pt x="41" y="90"/>
                  <a:pt x="41" y="90"/>
                </a:cubicBezTo>
                <a:cubicBezTo>
                  <a:pt x="41" y="90"/>
                  <a:pt x="41" y="90"/>
                  <a:pt x="41" y="90"/>
                </a:cubicBezTo>
                <a:cubicBezTo>
                  <a:pt x="41" y="90"/>
                  <a:pt x="41" y="90"/>
                  <a:pt x="41" y="90"/>
                </a:cubicBezTo>
                <a:cubicBezTo>
                  <a:pt x="41" y="90"/>
                  <a:pt x="41" y="90"/>
                  <a:pt x="41" y="90"/>
                </a:cubicBezTo>
                <a:cubicBezTo>
                  <a:pt x="41" y="90"/>
                  <a:pt x="41" y="90"/>
                  <a:pt x="41" y="90"/>
                </a:cubicBezTo>
                <a:cubicBezTo>
                  <a:pt x="41" y="90"/>
                  <a:pt x="41" y="90"/>
                  <a:pt x="41" y="90"/>
                </a:cubicBezTo>
                <a:cubicBezTo>
                  <a:pt x="41" y="90"/>
                  <a:pt x="41" y="90"/>
                  <a:pt x="40" y="90"/>
                </a:cubicBezTo>
                <a:cubicBezTo>
                  <a:pt x="40" y="90"/>
                  <a:pt x="40" y="90"/>
                  <a:pt x="40" y="90"/>
                </a:cubicBezTo>
                <a:cubicBezTo>
                  <a:pt x="40" y="90"/>
                  <a:pt x="40" y="90"/>
                  <a:pt x="40" y="90"/>
                </a:cubicBezTo>
                <a:cubicBezTo>
                  <a:pt x="40" y="90"/>
                  <a:pt x="40" y="90"/>
                  <a:pt x="40" y="90"/>
                </a:cubicBezTo>
                <a:cubicBezTo>
                  <a:pt x="29" y="87"/>
                  <a:pt x="29" y="87"/>
                  <a:pt x="29" y="87"/>
                </a:cubicBezTo>
                <a:cubicBezTo>
                  <a:pt x="29" y="87"/>
                  <a:pt x="29" y="87"/>
                  <a:pt x="29" y="87"/>
                </a:cubicBezTo>
                <a:cubicBezTo>
                  <a:pt x="29" y="87"/>
                  <a:pt x="29" y="87"/>
                  <a:pt x="29" y="87"/>
                </a:cubicBezTo>
                <a:cubicBezTo>
                  <a:pt x="29" y="87"/>
                  <a:pt x="29" y="87"/>
                  <a:pt x="29" y="87"/>
                </a:cubicBezTo>
                <a:cubicBezTo>
                  <a:pt x="29" y="87"/>
                  <a:pt x="29" y="87"/>
                  <a:pt x="29" y="87"/>
                </a:cubicBezTo>
                <a:cubicBezTo>
                  <a:pt x="29" y="87"/>
                  <a:pt x="29" y="87"/>
                  <a:pt x="29" y="87"/>
                </a:cubicBezTo>
                <a:cubicBezTo>
                  <a:pt x="29" y="87"/>
                  <a:pt x="29" y="87"/>
                  <a:pt x="29" y="87"/>
                </a:cubicBezTo>
                <a:cubicBezTo>
                  <a:pt x="29" y="87"/>
                  <a:pt x="29" y="87"/>
                  <a:pt x="29" y="87"/>
                </a:cubicBezTo>
                <a:cubicBezTo>
                  <a:pt x="29" y="87"/>
                  <a:pt x="29" y="87"/>
                  <a:pt x="28" y="87"/>
                </a:cubicBezTo>
                <a:cubicBezTo>
                  <a:pt x="28" y="87"/>
                  <a:pt x="28" y="86"/>
                  <a:pt x="28" y="86"/>
                </a:cubicBezTo>
                <a:cubicBezTo>
                  <a:pt x="28" y="86"/>
                  <a:pt x="28" y="86"/>
                  <a:pt x="28" y="86"/>
                </a:cubicBezTo>
                <a:cubicBezTo>
                  <a:pt x="28" y="86"/>
                  <a:pt x="28" y="86"/>
                  <a:pt x="28" y="86"/>
                </a:cubicBezTo>
                <a:cubicBezTo>
                  <a:pt x="28" y="86"/>
                  <a:pt x="28" y="86"/>
                  <a:pt x="28" y="86"/>
                </a:cubicBezTo>
                <a:cubicBezTo>
                  <a:pt x="28" y="86"/>
                  <a:pt x="28" y="86"/>
                  <a:pt x="28" y="86"/>
                </a:cubicBezTo>
                <a:cubicBezTo>
                  <a:pt x="28" y="86"/>
                  <a:pt x="28" y="86"/>
                  <a:pt x="28" y="86"/>
                </a:cubicBezTo>
                <a:cubicBezTo>
                  <a:pt x="28" y="75"/>
                  <a:pt x="28" y="75"/>
                  <a:pt x="28" y="75"/>
                </a:cubicBezTo>
                <a:cubicBezTo>
                  <a:pt x="28" y="74"/>
                  <a:pt x="29" y="74"/>
                  <a:pt x="29" y="74"/>
                </a:cubicBezTo>
                <a:cubicBezTo>
                  <a:pt x="29" y="74"/>
                  <a:pt x="30" y="74"/>
                  <a:pt x="30" y="75"/>
                </a:cubicBezTo>
                <a:cubicBezTo>
                  <a:pt x="30" y="86"/>
                  <a:pt x="30" y="86"/>
                  <a:pt x="30" y="86"/>
                </a:cubicBezTo>
                <a:cubicBezTo>
                  <a:pt x="40" y="88"/>
                  <a:pt x="40" y="88"/>
                  <a:pt x="40" y="88"/>
                </a:cubicBezTo>
                <a:cubicBezTo>
                  <a:pt x="46" y="79"/>
                  <a:pt x="46" y="79"/>
                  <a:pt x="46" y="79"/>
                </a:cubicBezTo>
                <a:cubicBezTo>
                  <a:pt x="46" y="79"/>
                  <a:pt x="46" y="78"/>
                  <a:pt x="47" y="79"/>
                </a:cubicBezTo>
                <a:cubicBezTo>
                  <a:pt x="47" y="79"/>
                  <a:pt x="47" y="79"/>
                  <a:pt x="47" y="80"/>
                </a:cubicBezTo>
                <a:close/>
                <a:moveTo>
                  <a:pt x="48" y="54"/>
                </a:moveTo>
                <a:cubicBezTo>
                  <a:pt x="44" y="55"/>
                  <a:pt x="39" y="53"/>
                  <a:pt x="38" y="48"/>
                </a:cubicBezTo>
                <a:cubicBezTo>
                  <a:pt x="37" y="44"/>
                  <a:pt x="39" y="39"/>
                  <a:pt x="44" y="38"/>
                </a:cubicBezTo>
                <a:cubicBezTo>
                  <a:pt x="48" y="37"/>
                  <a:pt x="53" y="39"/>
                  <a:pt x="54" y="44"/>
                </a:cubicBezTo>
                <a:cubicBezTo>
                  <a:pt x="55" y="48"/>
                  <a:pt x="52" y="53"/>
                  <a:pt x="48" y="54"/>
                </a:cubicBezTo>
                <a:close/>
                <a:moveTo>
                  <a:pt x="52" y="4"/>
                </a:moveTo>
                <a:cubicBezTo>
                  <a:pt x="46" y="13"/>
                  <a:pt x="46" y="13"/>
                  <a:pt x="46" y="13"/>
                </a:cubicBezTo>
                <a:cubicBezTo>
                  <a:pt x="46" y="14"/>
                  <a:pt x="45" y="14"/>
                  <a:pt x="45" y="14"/>
                </a:cubicBezTo>
                <a:cubicBezTo>
                  <a:pt x="45" y="13"/>
                  <a:pt x="45" y="13"/>
                  <a:pt x="45" y="12"/>
                </a:cubicBezTo>
                <a:cubicBezTo>
                  <a:pt x="51" y="3"/>
                  <a:pt x="51" y="3"/>
                  <a:pt x="51" y="3"/>
                </a:cubicBezTo>
                <a:cubicBezTo>
                  <a:pt x="51" y="3"/>
                  <a:pt x="51" y="3"/>
                  <a:pt x="51" y="3"/>
                </a:cubicBezTo>
                <a:cubicBezTo>
                  <a:pt x="51" y="3"/>
                  <a:pt x="51" y="3"/>
                  <a:pt x="51" y="3"/>
                </a:cubicBezTo>
                <a:cubicBezTo>
                  <a:pt x="51" y="3"/>
                  <a:pt x="51" y="3"/>
                  <a:pt x="51" y="3"/>
                </a:cubicBezTo>
                <a:cubicBezTo>
                  <a:pt x="51" y="3"/>
                  <a:pt x="51" y="3"/>
                  <a:pt x="51" y="3"/>
                </a:cubicBezTo>
                <a:cubicBezTo>
                  <a:pt x="51" y="2"/>
                  <a:pt x="51" y="2"/>
                  <a:pt x="51" y="2"/>
                </a:cubicBezTo>
                <a:cubicBezTo>
                  <a:pt x="51" y="2"/>
                  <a:pt x="51" y="2"/>
                  <a:pt x="51" y="2"/>
                </a:cubicBezTo>
                <a:cubicBezTo>
                  <a:pt x="51" y="2"/>
                  <a:pt x="51" y="2"/>
                  <a:pt x="51" y="2"/>
                </a:cubicBezTo>
                <a:cubicBezTo>
                  <a:pt x="51" y="2"/>
                  <a:pt x="51" y="2"/>
                  <a:pt x="51" y="2"/>
                </a:cubicBezTo>
                <a:cubicBezTo>
                  <a:pt x="51" y="2"/>
                  <a:pt x="51" y="2"/>
                  <a:pt x="51" y="2"/>
                </a:cubicBezTo>
                <a:cubicBezTo>
                  <a:pt x="51" y="2"/>
                  <a:pt x="51" y="2"/>
                  <a:pt x="51" y="2"/>
                </a:cubicBezTo>
                <a:cubicBezTo>
                  <a:pt x="51" y="2"/>
                  <a:pt x="51" y="2"/>
                  <a:pt x="51" y="2"/>
                </a:cubicBezTo>
                <a:cubicBezTo>
                  <a:pt x="51" y="2"/>
                  <a:pt x="51" y="2"/>
                  <a:pt x="51" y="2"/>
                </a:cubicBezTo>
                <a:cubicBezTo>
                  <a:pt x="51" y="2"/>
                  <a:pt x="51" y="2"/>
                  <a:pt x="51" y="2"/>
                </a:cubicBezTo>
                <a:cubicBezTo>
                  <a:pt x="51" y="2"/>
                  <a:pt x="51" y="2"/>
                  <a:pt x="51" y="2"/>
                </a:cubicBezTo>
                <a:cubicBezTo>
                  <a:pt x="63" y="5"/>
                  <a:pt x="63" y="5"/>
                  <a:pt x="63" y="5"/>
                </a:cubicBezTo>
                <a:cubicBezTo>
                  <a:pt x="63" y="5"/>
                  <a:pt x="63" y="5"/>
                  <a:pt x="63" y="5"/>
                </a:cubicBezTo>
                <a:cubicBezTo>
                  <a:pt x="63" y="5"/>
                  <a:pt x="63" y="5"/>
                  <a:pt x="63" y="5"/>
                </a:cubicBezTo>
                <a:cubicBezTo>
                  <a:pt x="63" y="5"/>
                  <a:pt x="63" y="5"/>
                  <a:pt x="63" y="5"/>
                </a:cubicBezTo>
                <a:cubicBezTo>
                  <a:pt x="63" y="5"/>
                  <a:pt x="63" y="5"/>
                  <a:pt x="63" y="5"/>
                </a:cubicBezTo>
                <a:cubicBezTo>
                  <a:pt x="63" y="6"/>
                  <a:pt x="63" y="6"/>
                  <a:pt x="63" y="6"/>
                </a:cubicBezTo>
                <a:cubicBezTo>
                  <a:pt x="63" y="6"/>
                  <a:pt x="63" y="6"/>
                  <a:pt x="63" y="6"/>
                </a:cubicBezTo>
                <a:cubicBezTo>
                  <a:pt x="63" y="6"/>
                  <a:pt x="63" y="6"/>
                  <a:pt x="63" y="6"/>
                </a:cubicBezTo>
                <a:cubicBezTo>
                  <a:pt x="63" y="6"/>
                  <a:pt x="63" y="6"/>
                  <a:pt x="63" y="6"/>
                </a:cubicBezTo>
                <a:cubicBezTo>
                  <a:pt x="63" y="6"/>
                  <a:pt x="63" y="6"/>
                  <a:pt x="63" y="6"/>
                </a:cubicBezTo>
                <a:cubicBezTo>
                  <a:pt x="63" y="6"/>
                  <a:pt x="63" y="6"/>
                  <a:pt x="63" y="6"/>
                </a:cubicBezTo>
                <a:cubicBezTo>
                  <a:pt x="63" y="6"/>
                  <a:pt x="63" y="6"/>
                  <a:pt x="63" y="6"/>
                </a:cubicBezTo>
                <a:cubicBezTo>
                  <a:pt x="63" y="6"/>
                  <a:pt x="63" y="6"/>
                  <a:pt x="63" y="6"/>
                </a:cubicBezTo>
                <a:cubicBezTo>
                  <a:pt x="63" y="6"/>
                  <a:pt x="63" y="6"/>
                  <a:pt x="63" y="6"/>
                </a:cubicBezTo>
                <a:cubicBezTo>
                  <a:pt x="63" y="6"/>
                  <a:pt x="63" y="6"/>
                  <a:pt x="63" y="6"/>
                </a:cubicBezTo>
                <a:cubicBezTo>
                  <a:pt x="63" y="17"/>
                  <a:pt x="63" y="17"/>
                  <a:pt x="63" y="17"/>
                </a:cubicBezTo>
                <a:cubicBezTo>
                  <a:pt x="63" y="18"/>
                  <a:pt x="63" y="18"/>
                  <a:pt x="63" y="18"/>
                </a:cubicBezTo>
                <a:cubicBezTo>
                  <a:pt x="62" y="18"/>
                  <a:pt x="62" y="18"/>
                  <a:pt x="62" y="17"/>
                </a:cubicBezTo>
                <a:cubicBezTo>
                  <a:pt x="62" y="7"/>
                  <a:pt x="62" y="7"/>
                  <a:pt x="62" y="7"/>
                </a:cubicBezTo>
                <a:lnTo>
                  <a:pt x="52" y="4"/>
                </a:lnTo>
                <a:close/>
                <a:moveTo>
                  <a:pt x="81" y="72"/>
                </a:moveTo>
                <a:cubicBezTo>
                  <a:pt x="81" y="72"/>
                  <a:pt x="81" y="72"/>
                  <a:pt x="81" y="72"/>
                </a:cubicBezTo>
                <a:cubicBezTo>
                  <a:pt x="81" y="72"/>
                  <a:pt x="81" y="72"/>
                  <a:pt x="81" y="72"/>
                </a:cubicBezTo>
                <a:cubicBezTo>
                  <a:pt x="81" y="72"/>
                  <a:pt x="81" y="72"/>
                  <a:pt x="81" y="72"/>
                </a:cubicBezTo>
                <a:cubicBezTo>
                  <a:pt x="81" y="72"/>
                  <a:pt x="81" y="72"/>
                  <a:pt x="81" y="72"/>
                </a:cubicBezTo>
                <a:cubicBezTo>
                  <a:pt x="81" y="72"/>
                  <a:pt x="81" y="72"/>
                  <a:pt x="81" y="72"/>
                </a:cubicBezTo>
                <a:cubicBezTo>
                  <a:pt x="81" y="72"/>
                  <a:pt x="81" y="72"/>
                  <a:pt x="81" y="72"/>
                </a:cubicBezTo>
                <a:cubicBezTo>
                  <a:pt x="81" y="72"/>
                  <a:pt x="81" y="72"/>
                  <a:pt x="81" y="72"/>
                </a:cubicBezTo>
                <a:cubicBezTo>
                  <a:pt x="81" y="72"/>
                  <a:pt x="81" y="72"/>
                  <a:pt x="81" y="73"/>
                </a:cubicBezTo>
                <a:cubicBezTo>
                  <a:pt x="81" y="73"/>
                  <a:pt x="81" y="73"/>
                  <a:pt x="81" y="73"/>
                </a:cubicBezTo>
                <a:cubicBezTo>
                  <a:pt x="81" y="73"/>
                  <a:pt x="81" y="73"/>
                  <a:pt x="81" y="73"/>
                </a:cubicBezTo>
                <a:cubicBezTo>
                  <a:pt x="81" y="73"/>
                  <a:pt x="81" y="73"/>
                  <a:pt x="81" y="73"/>
                </a:cubicBezTo>
                <a:cubicBezTo>
                  <a:pt x="81" y="73"/>
                  <a:pt x="81" y="73"/>
                  <a:pt x="81" y="73"/>
                </a:cubicBezTo>
                <a:cubicBezTo>
                  <a:pt x="81" y="73"/>
                  <a:pt x="81" y="73"/>
                  <a:pt x="81" y="73"/>
                </a:cubicBezTo>
                <a:cubicBezTo>
                  <a:pt x="73" y="81"/>
                  <a:pt x="73" y="81"/>
                  <a:pt x="73" y="81"/>
                </a:cubicBezTo>
                <a:cubicBezTo>
                  <a:pt x="73" y="81"/>
                  <a:pt x="73" y="81"/>
                  <a:pt x="73" y="81"/>
                </a:cubicBezTo>
                <a:cubicBezTo>
                  <a:pt x="73" y="81"/>
                  <a:pt x="73" y="81"/>
                  <a:pt x="73" y="81"/>
                </a:cubicBezTo>
                <a:cubicBezTo>
                  <a:pt x="73" y="81"/>
                  <a:pt x="73" y="81"/>
                  <a:pt x="73" y="81"/>
                </a:cubicBezTo>
                <a:cubicBezTo>
                  <a:pt x="72" y="81"/>
                  <a:pt x="72" y="81"/>
                  <a:pt x="72" y="81"/>
                </a:cubicBezTo>
                <a:cubicBezTo>
                  <a:pt x="72" y="81"/>
                  <a:pt x="72" y="81"/>
                  <a:pt x="72" y="81"/>
                </a:cubicBezTo>
                <a:cubicBezTo>
                  <a:pt x="72" y="81"/>
                  <a:pt x="72" y="81"/>
                  <a:pt x="72" y="81"/>
                </a:cubicBezTo>
                <a:cubicBezTo>
                  <a:pt x="72" y="81"/>
                  <a:pt x="72" y="81"/>
                  <a:pt x="72" y="81"/>
                </a:cubicBezTo>
                <a:cubicBezTo>
                  <a:pt x="72" y="81"/>
                  <a:pt x="72" y="81"/>
                  <a:pt x="72" y="81"/>
                </a:cubicBezTo>
                <a:cubicBezTo>
                  <a:pt x="72" y="81"/>
                  <a:pt x="72" y="81"/>
                  <a:pt x="72" y="81"/>
                </a:cubicBezTo>
                <a:cubicBezTo>
                  <a:pt x="72" y="81"/>
                  <a:pt x="72" y="81"/>
                  <a:pt x="72" y="81"/>
                </a:cubicBezTo>
                <a:cubicBezTo>
                  <a:pt x="72" y="81"/>
                  <a:pt x="72" y="81"/>
                  <a:pt x="72" y="81"/>
                </a:cubicBezTo>
                <a:cubicBezTo>
                  <a:pt x="72" y="81"/>
                  <a:pt x="72" y="81"/>
                  <a:pt x="72" y="81"/>
                </a:cubicBezTo>
                <a:cubicBezTo>
                  <a:pt x="72" y="81"/>
                  <a:pt x="72" y="81"/>
                  <a:pt x="72" y="81"/>
                </a:cubicBezTo>
                <a:cubicBezTo>
                  <a:pt x="72" y="81"/>
                  <a:pt x="72" y="81"/>
                  <a:pt x="72" y="81"/>
                </a:cubicBezTo>
                <a:cubicBezTo>
                  <a:pt x="62" y="76"/>
                  <a:pt x="62" y="76"/>
                  <a:pt x="62" y="76"/>
                </a:cubicBezTo>
                <a:cubicBezTo>
                  <a:pt x="61" y="75"/>
                  <a:pt x="61" y="75"/>
                  <a:pt x="62" y="75"/>
                </a:cubicBezTo>
                <a:cubicBezTo>
                  <a:pt x="62" y="74"/>
                  <a:pt x="62" y="74"/>
                  <a:pt x="63" y="74"/>
                </a:cubicBezTo>
                <a:cubicBezTo>
                  <a:pt x="72" y="80"/>
                  <a:pt x="72" y="80"/>
                  <a:pt x="72" y="80"/>
                </a:cubicBezTo>
                <a:cubicBezTo>
                  <a:pt x="79" y="72"/>
                  <a:pt x="79" y="72"/>
                  <a:pt x="79" y="72"/>
                </a:cubicBezTo>
                <a:cubicBezTo>
                  <a:pt x="74" y="63"/>
                  <a:pt x="74" y="63"/>
                  <a:pt x="74" y="63"/>
                </a:cubicBezTo>
                <a:cubicBezTo>
                  <a:pt x="74" y="62"/>
                  <a:pt x="74" y="62"/>
                  <a:pt x="74" y="62"/>
                </a:cubicBezTo>
                <a:cubicBezTo>
                  <a:pt x="75" y="61"/>
                  <a:pt x="75" y="62"/>
                  <a:pt x="75" y="62"/>
                </a:cubicBezTo>
                <a:cubicBezTo>
                  <a:pt x="81" y="72"/>
                  <a:pt x="81" y="72"/>
                  <a:pt x="81" y="72"/>
                </a:cubicBezTo>
                <a:cubicBezTo>
                  <a:pt x="81" y="72"/>
                  <a:pt x="81" y="72"/>
                  <a:pt x="81" y="72"/>
                </a:cubicBezTo>
                <a:close/>
              </a:path>
            </a:pathLst>
          </a:custGeom>
          <a:solidFill>
            <a:srgbClr val="0F3D4C"/>
          </a:solidFill>
          <a:ln w="9525">
            <a:noFill/>
            <a:round/>
            <a:headEnd/>
            <a:tailEnd/>
          </a:ln>
        </p:spPr>
        <p:txBody>
          <a:bodyPr/>
          <a:lstStyle/>
          <a:p>
            <a:endParaRPr lang="zh-CN" altLang="en-US"/>
          </a:p>
        </p:txBody>
      </p:sp>
      <p:sp>
        <p:nvSpPr>
          <p:cNvPr id="28680" name="矩形 8"/>
          <p:cNvSpPr>
            <a:spLocks noChangeArrowheads="1"/>
          </p:cNvSpPr>
          <p:nvPr/>
        </p:nvSpPr>
        <p:spPr bwMode="auto">
          <a:xfrm>
            <a:off x="1043363" y="4658234"/>
            <a:ext cx="10451269" cy="1814092"/>
          </a:xfrm>
          <a:prstGeom prst="rect">
            <a:avLst/>
          </a:prstGeom>
          <a:noFill/>
          <a:ln w="9525">
            <a:noFill/>
            <a:miter lim="800000"/>
            <a:headEnd/>
            <a:tailEnd/>
          </a:ln>
        </p:spPr>
        <p:txBody>
          <a:bodyPr>
            <a:spAutoFit/>
          </a:bodyPr>
          <a:lstStyle/>
          <a:p>
            <a:r>
              <a:rPr lang="en-US" altLang="zh-CN" sz="2000">
                <a:latin typeface="黑体" pitchFamily="49" charset="-122"/>
                <a:ea typeface="黑体" pitchFamily="49" charset="-122"/>
              </a:rPr>
              <a:t>9</a:t>
            </a:r>
            <a:r>
              <a:rPr lang="zh-CN" altLang="en-US" sz="2000">
                <a:latin typeface="黑体" pitchFamily="49" charset="-122"/>
                <a:ea typeface="黑体" pitchFamily="49" charset="-122"/>
              </a:rPr>
              <a:t>医疗机构医疗质量管理实行</a:t>
            </a:r>
            <a:r>
              <a:rPr lang="zh-CN" altLang="en-US" sz="2000">
                <a:solidFill>
                  <a:srgbClr val="FF0000"/>
                </a:solidFill>
                <a:latin typeface="黑体" pitchFamily="49" charset="-122"/>
                <a:ea typeface="黑体" pitchFamily="49" charset="-122"/>
              </a:rPr>
              <a:t>院、科两级责任制</a:t>
            </a:r>
            <a:r>
              <a:rPr lang="zh-CN" altLang="en-US" sz="2000">
                <a:latin typeface="黑体" pitchFamily="49" charset="-122"/>
                <a:ea typeface="黑体" pitchFamily="49" charset="-122"/>
              </a:rPr>
              <a:t>。</a:t>
            </a:r>
          </a:p>
          <a:p>
            <a:r>
              <a:rPr lang="zh-CN" altLang="en-US" sz="2000">
                <a:solidFill>
                  <a:srgbClr val="FF0000"/>
                </a:solidFill>
                <a:latin typeface="黑体" pitchFamily="49" charset="-122"/>
                <a:ea typeface="黑体" pitchFamily="49" charset="-122"/>
              </a:rPr>
              <a:t>医疗机构主要负责人是本机构医疗质量管理的第一责任人</a:t>
            </a:r>
            <a:r>
              <a:rPr lang="en-US" altLang="zh-CN" sz="2000">
                <a:solidFill>
                  <a:srgbClr val="FF0000"/>
                </a:solidFill>
                <a:latin typeface="黑体" pitchFamily="49" charset="-122"/>
                <a:ea typeface="黑体" pitchFamily="49" charset="-122"/>
              </a:rPr>
              <a:t>;</a:t>
            </a:r>
            <a:r>
              <a:rPr lang="zh-CN" altLang="en-US" sz="2000">
                <a:solidFill>
                  <a:srgbClr val="FF0000"/>
                </a:solidFill>
                <a:latin typeface="黑体" pitchFamily="49" charset="-122"/>
                <a:ea typeface="黑体" pitchFamily="49" charset="-122"/>
              </a:rPr>
              <a:t>临床科室以及药学、护理、医技等部门（以下称业务科室）主要负责人是本科室医疗质量管理的第一责任人</a:t>
            </a:r>
            <a:r>
              <a:rPr lang="zh-CN" altLang="en-US" sz="2000">
                <a:latin typeface="黑体" pitchFamily="49" charset="-122"/>
                <a:ea typeface="黑体" pitchFamily="49" charset="-122"/>
              </a:rPr>
              <a:t>。</a:t>
            </a:r>
            <a:endParaRPr lang="en-US" altLang="zh-CN" sz="2000">
              <a:latin typeface="黑体" pitchFamily="49" charset="-122"/>
              <a:ea typeface="黑体" pitchFamily="49" charset="-122"/>
            </a:endParaRPr>
          </a:p>
          <a:p>
            <a:endParaRPr lang="en-US" altLang="zh-CN" sz="1200">
              <a:latin typeface="黑体" pitchFamily="49" charset="-122"/>
              <a:ea typeface="黑体" pitchFamily="49" charset="-122"/>
            </a:endParaRPr>
          </a:p>
          <a:p>
            <a:r>
              <a:rPr lang="en-US" altLang="zh-CN" sz="2000">
                <a:latin typeface="黑体" pitchFamily="49" charset="-122"/>
                <a:ea typeface="黑体" pitchFamily="49" charset="-122"/>
              </a:rPr>
              <a:t>13</a:t>
            </a:r>
            <a:r>
              <a:rPr lang="zh-CN" altLang="en-US" sz="2000">
                <a:latin typeface="黑体" pitchFamily="49" charset="-122"/>
                <a:ea typeface="黑体" pitchFamily="49" charset="-122"/>
              </a:rPr>
              <a:t>各级卫生计生行政部门和医疗机构应当建立健全</a:t>
            </a:r>
            <a:r>
              <a:rPr lang="zh-CN" altLang="en-US" sz="2000">
                <a:solidFill>
                  <a:srgbClr val="FF0000"/>
                </a:solidFill>
                <a:latin typeface="黑体" pitchFamily="49" charset="-122"/>
                <a:ea typeface="黑体" pitchFamily="49" charset="-122"/>
              </a:rPr>
              <a:t>医疗质量管理人员</a:t>
            </a:r>
            <a:r>
              <a:rPr lang="zh-CN" altLang="en-US" sz="2000">
                <a:latin typeface="黑体" pitchFamily="49" charset="-122"/>
                <a:ea typeface="黑体" pitchFamily="49" charset="-122"/>
              </a:rPr>
              <a:t>的培养和考核制度，充分发挥专业人员在医疗质量管理工作中的作用。</a:t>
            </a:r>
          </a:p>
        </p:txBody>
      </p:sp>
      <p:sp>
        <p:nvSpPr>
          <p:cNvPr id="28681" name="Freeform 501"/>
          <p:cNvSpPr>
            <a:spLocks noEditPoints="1"/>
          </p:cNvSpPr>
          <p:nvPr/>
        </p:nvSpPr>
        <p:spPr bwMode="auto">
          <a:xfrm>
            <a:off x="765616" y="4724894"/>
            <a:ext cx="287271" cy="287271"/>
          </a:xfrm>
          <a:custGeom>
            <a:avLst/>
            <a:gdLst>
              <a:gd name="T0" fmla="*/ 1236772155 w 92"/>
              <a:gd name="T1" fmla="*/ 448015351 h 92"/>
              <a:gd name="T2" fmla="*/ 704272658 w 92"/>
              <a:gd name="T3" fmla="*/ 241240713 h 92"/>
              <a:gd name="T4" fmla="*/ 274839659 w 92"/>
              <a:gd name="T5" fmla="*/ 585867132 h 92"/>
              <a:gd name="T6" fmla="*/ 343549549 w 92"/>
              <a:gd name="T7" fmla="*/ 1137274449 h 92"/>
              <a:gd name="T8" fmla="*/ 858869324 w 92"/>
              <a:gd name="T9" fmla="*/ 1361282027 h 92"/>
              <a:gd name="T10" fmla="*/ 1271128665 w 92"/>
              <a:gd name="T11" fmla="*/ 482478296 h 92"/>
              <a:gd name="T12" fmla="*/ 1477258336 w 92"/>
              <a:gd name="T13" fmla="*/ 499711334 h 92"/>
              <a:gd name="T14" fmla="*/ 1477258336 w 92"/>
              <a:gd name="T15" fmla="*/ 499711334 h 92"/>
              <a:gd name="T16" fmla="*/ 1494435026 w 92"/>
              <a:gd name="T17" fmla="*/ 499711334 h 92"/>
              <a:gd name="T18" fmla="*/ 1545968226 w 92"/>
              <a:gd name="T19" fmla="*/ 706489005 h 92"/>
              <a:gd name="T20" fmla="*/ 1528788406 w 92"/>
              <a:gd name="T21" fmla="*/ 706489005 h 92"/>
              <a:gd name="T22" fmla="*/ 1528788406 w 92"/>
              <a:gd name="T23" fmla="*/ 706489005 h 92"/>
              <a:gd name="T24" fmla="*/ 1460078516 w 92"/>
              <a:gd name="T25" fmla="*/ 516941242 h 92"/>
              <a:gd name="T26" fmla="*/ 687095968 w 92"/>
              <a:gd name="T27" fmla="*/ 568637224 h 92"/>
              <a:gd name="T28" fmla="*/ 704272658 w 92"/>
              <a:gd name="T29" fmla="*/ 534174279 h 92"/>
              <a:gd name="T30" fmla="*/ 103063319 w 92"/>
              <a:gd name="T31" fmla="*/ 1102811504 h 92"/>
              <a:gd name="T32" fmla="*/ 85886605 w 92"/>
              <a:gd name="T33" fmla="*/ 1102811504 h 92"/>
              <a:gd name="T34" fmla="*/ 85886605 w 92"/>
              <a:gd name="T35" fmla="*/ 1085578466 h 92"/>
              <a:gd name="T36" fmla="*/ 34353392 w 92"/>
              <a:gd name="T37" fmla="*/ 896033833 h 92"/>
              <a:gd name="T38" fmla="*/ 34353392 w 92"/>
              <a:gd name="T39" fmla="*/ 878800795 h 92"/>
              <a:gd name="T40" fmla="*/ 34353392 w 92"/>
              <a:gd name="T41" fmla="*/ 878800795 h 92"/>
              <a:gd name="T42" fmla="*/ 68709915 w 92"/>
              <a:gd name="T43" fmla="*/ 896033833 h 92"/>
              <a:gd name="T44" fmla="*/ 343549549 w 92"/>
              <a:gd name="T45" fmla="*/ 224007676 h 92"/>
              <a:gd name="T46" fmla="*/ 188953030 w 92"/>
              <a:gd name="T47" fmla="*/ 344629549 h 92"/>
              <a:gd name="T48" fmla="*/ 188953030 w 92"/>
              <a:gd name="T49" fmla="*/ 344629549 h 92"/>
              <a:gd name="T50" fmla="*/ 188953030 w 92"/>
              <a:gd name="T51" fmla="*/ 344629549 h 92"/>
              <a:gd name="T52" fmla="*/ 326369729 w 92"/>
              <a:gd name="T53" fmla="*/ 189544682 h 92"/>
              <a:gd name="T54" fmla="*/ 326369729 w 92"/>
              <a:gd name="T55" fmla="*/ 189544682 h 92"/>
              <a:gd name="T56" fmla="*/ 343549549 w 92"/>
              <a:gd name="T57" fmla="*/ 189544682 h 92"/>
              <a:gd name="T58" fmla="*/ 515322807 w 92"/>
              <a:gd name="T59" fmla="*/ 292933566 h 92"/>
              <a:gd name="T60" fmla="*/ 412256407 w 92"/>
              <a:gd name="T61" fmla="*/ 723718912 h 92"/>
              <a:gd name="T62" fmla="*/ 446612917 w 92"/>
              <a:gd name="T63" fmla="*/ 689255967 h 92"/>
              <a:gd name="T64" fmla="*/ 704272658 w 92"/>
              <a:gd name="T65" fmla="*/ 1550826659 h 92"/>
              <a:gd name="T66" fmla="*/ 704272658 w 92"/>
              <a:gd name="T67" fmla="*/ 1550826659 h 92"/>
              <a:gd name="T68" fmla="*/ 687095968 w 92"/>
              <a:gd name="T69" fmla="*/ 1550826659 h 92"/>
              <a:gd name="T70" fmla="*/ 498146117 w 92"/>
              <a:gd name="T71" fmla="*/ 1499133807 h 92"/>
              <a:gd name="T72" fmla="*/ 480966297 w 92"/>
              <a:gd name="T73" fmla="*/ 1499133807 h 92"/>
              <a:gd name="T74" fmla="*/ 480966297 w 92"/>
              <a:gd name="T75" fmla="*/ 1481900769 h 92"/>
              <a:gd name="T76" fmla="*/ 515322807 w 92"/>
              <a:gd name="T77" fmla="*/ 1481900769 h 92"/>
              <a:gd name="T78" fmla="*/ 824515944 w 92"/>
              <a:gd name="T79" fmla="*/ 930496778 h 92"/>
              <a:gd name="T80" fmla="*/ 893225834 w 92"/>
              <a:gd name="T81" fmla="*/ 68925915 h 92"/>
              <a:gd name="T82" fmla="*/ 876049144 w 92"/>
              <a:gd name="T83" fmla="*/ 51692877 h 92"/>
              <a:gd name="T84" fmla="*/ 876049144 w 92"/>
              <a:gd name="T85" fmla="*/ 34462957 h 92"/>
              <a:gd name="T86" fmla="*/ 876049144 w 92"/>
              <a:gd name="T87" fmla="*/ 34462957 h 92"/>
              <a:gd name="T88" fmla="*/ 1082175685 w 92"/>
              <a:gd name="T89" fmla="*/ 86155822 h 92"/>
              <a:gd name="T90" fmla="*/ 1082175685 w 92"/>
              <a:gd name="T91" fmla="*/ 103388884 h 92"/>
              <a:gd name="T92" fmla="*/ 1082175685 w 92"/>
              <a:gd name="T93" fmla="*/ 103388884 h 92"/>
              <a:gd name="T94" fmla="*/ 1082175685 w 92"/>
              <a:gd name="T95" fmla="*/ 310166604 h 92"/>
              <a:gd name="T96" fmla="*/ 1391368625 w 92"/>
              <a:gd name="T97" fmla="*/ 1240660154 h 92"/>
              <a:gd name="T98" fmla="*/ 1391368625 w 92"/>
              <a:gd name="T99" fmla="*/ 1240660154 h 92"/>
              <a:gd name="T100" fmla="*/ 1391368625 w 92"/>
              <a:gd name="T101" fmla="*/ 1257893191 h 92"/>
              <a:gd name="T102" fmla="*/ 1253951975 w 92"/>
              <a:gd name="T103" fmla="*/ 1395744972 h 92"/>
              <a:gd name="T104" fmla="*/ 1236772155 w 92"/>
              <a:gd name="T105" fmla="*/ 1395744972 h 92"/>
              <a:gd name="T106" fmla="*/ 1236772155 w 92"/>
              <a:gd name="T107" fmla="*/ 1395744972 h 92"/>
              <a:gd name="T108" fmla="*/ 1082175685 w 92"/>
              <a:gd name="T109" fmla="*/ 1275123099 h 92"/>
              <a:gd name="T110" fmla="*/ 1288305355 w 92"/>
              <a:gd name="T111" fmla="*/ 1068348559 h 9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92"/>
              <a:gd name="T169" fmla="*/ 0 h 92"/>
              <a:gd name="T170" fmla="*/ 92 w 92"/>
              <a:gd name="T171" fmla="*/ 92 h 92"/>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92" h="92">
                <a:moveTo>
                  <a:pt x="76" y="58"/>
                </a:moveTo>
                <a:cubicBezTo>
                  <a:pt x="78" y="50"/>
                  <a:pt x="78" y="50"/>
                  <a:pt x="78" y="50"/>
                </a:cubicBezTo>
                <a:cubicBezTo>
                  <a:pt x="92" y="42"/>
                  <a:pt x="92" y="42"/>
                  <a:pt x="92" y="42"/>
                </a:cubicBezTo>
                <a:cubicBezTo>
                  <a:pt x="88" y="26"/>
                  <a:pt x="88" y="26"/>
                  <a:pt x="88" y="26"/>
                </a:cubicBezTo>
                <a:cubicBezTo>
                  <a:pt x="72" y="26"/>
                  <a:pt x="72" y="26"/>
                  <a:pt x="72" y="26"/>
                </a:cubicBezTo>
                <a:cubicBezTo>
                  <a:pt x="66" y="20"/>
                  <a:pt x="66" y="20"/>
                  <a:pt x="66" y="20"/>
                </a:cubicBezTo>
                <a:cubicBezTo>
                  <a:pt x="66" y="20"/>
                  <a:pt x="66" y="20"/>
                  <a:pt x="66" y="20"/>
                </a:cubicBezTo>
                <a:cubicBezTo>
                  <a:pt x="66" y="4"/>
                  <a:pt x="66" y="4"/>
                  <a:pt x="66" y="4"/>
                </a:cubicBezTo>
                <a:cubicBezTo>
                  <a:pt x="50" y="0"/>
                  <a:pt x="50" y="0"/>
                  <a:pt x="50" y="0"/>
                </a:cubicBezTo>
                <a:cubicBezTo>
                  <a:pt x="41" y="14"/>
                  <a:pt x="41" y="14"/>
                  <a:pt x="41" y="14"/>
                </a:cubicBezTo>
                <a:cubicBezTo>
                  <a:pt x="33" y="16"/>
                  <a:pt x="33" y="16"/>
                  <a:pt x="33" y="16"/>
                </a:cubicBezTo>
                <a:cubicBezTo>
                  <a:pt x="19" y="8"/>
                  <a:pt x="19" y="8"/>
                  <a:pt x="19" y="8"/>
                </a:cubicBezTo>
                <a:cubicBezTo>
                  <a:pt x="8" y="20"/>
                  <a:pt x="8" y="20"/>
                  <a:pt x="8" y="20"/>
                </a:cubicBezTo>
                <a:cubicBezTo>
                  <a:pt x="16" y="34"/>
                  <a:pt x="16" y="34"/>
                  <a:pt x="16" y="34"/>
                </a:cubicBezTo>
                <a:cubicBezTo>
                  <a:pt x="16" y="34"/>
                  <a:pt x="16" y="34"/>
                  <a:pt x="16" y="34"/>
                </a:cubicBezTo>
                <a:cubicBezTo>
                  <a:pt x="14" y="42"/>
                  <a:pt x="14" y="42"/>
                  <a:pt x="14" y="42"/>
                </a:cubicBezTo>
                <a:cubicBezTo>
                  <a:pt x="0" y="50"/>
                  <a:pt x="0" y="50"/>
                  <a:pt x="0" y="50"/>
                </a:cubicBezTo>
                <a:cubicBezTo>
                  <a:pt x="4" y="66"/>
                  <a:pt x="4" y="66"/>
                  <a:pt x="4" y="66"/>
                </a:cubicBezTo>
                <a:cubicBezTo>
                  <a:pt x="20" y="66"/>
                  <a:pt x="20" y="66"/>
                  <a:pt x="20" y="66"/>
                </a:cubicBezTo>
                <a:cubicBezTo>
                  <a:pt x="20" y="66"/>
                  <a:pt x="20" y="66"/>
                  <a:pt x="20" y="66"/>
                </a:cubicBezTo>
                <a:cubicBezTo>
                  <a:pt x="26" y="72"/>
                  <a:pt x="26" y="72"/>
                  <a:pt x="26" y="72"/>
                </a:cubicBezTo>
                <a:cubicBezTo>
                  <a:pt x="26" y="72"/>
                  <a:pt x="26" y="72"/>
                  <a:pt x="26" y="72"/>
                </a:cubicBezTo>
                <a:cubicBezTo>
                  <a:pt x="26" y="88"/>
                  <a:pt x="26" y="88"/>
                  <a:pt x="26" y="88"/>
                </a:cubicBezTo>
                <a:cubicBezTo>
                  <a:pt x="42" y="92"/>
                  <a:pt x="42" y="92"/>
                  <a:pt x="42" y="92"/>
                </a:cubicBezTo>
                <a:cubicBezTo>
                  <a:pt x="50" y="79"/>
                  <a:pt x="50" y="79"/>
                  <a:pt x="50" y="79"/>
                </a:cubicBezTo>
                <a:cubicBezTo>
                  <a:pt x="58" y="76"/>
                  <a:pt x="58" y="76"/>
                  <a:pt x="58" y="76"/>
                </a:cubicBezTo>
                <a:cubicBezTo>
                  <a:pt x="72" y="84"/>
                  <a:pt x="72" y="84"/>
                  <a:pt x="72" y="84"/>
                </a:cubicBezTo>
                <a:cubicBezTo>
                  <a:pt x="84" y="72"/>
                  <a:pt x="84" y="72"/>
                  <a:pt x="84" y="72"/>
                </a:cubicBezTo>
                <a:cubicBezTo>
                  <a:pt x="76" y="58"/>
                  <a:pt x="76" y="58"/>
                  <a:pt x="76" y="58"/>
                </a:cubicBezTo>
                <a:close/>
                <a:moveTo>
                  <a:pt x="74" y="28"/>
                </a:moveTo>
                <a:cubicBezTo>
                  <a:pt x="86" y="28"/>
                  <a:pt x="86" y="28"/>
                  <a:pt x="86" y="28"/>
                </a:cubicBezTo>
                <a:cubicBezTo>
                  <a:pt x="86" y="28"/>
                  <a:pt x="86" y="28"/>
                  <a:pt x="86" y="28"/>
                </a:cubicBezTo>
                <a:cubicBezTo>
                  <a:pt x="86" y="28"/>
                  <a:pt x="86" y="28"/>
                  <a:pt x="86" y="28"/>
                </a:cubicBezTo>
                <a:cubicBezTo>
                  <a:pt x="86" y="28"/>
                  <a:pt x="86" y="28"/>
                  <a:pt x="86" y="29"/>
                </a:cubicBezTo>
                <a:cubicBezTo>
                  <a:pt x="86" y="29"/>
                  <a:pt x="86" y="29"/>
                  <a:pt x="86" y="29"/>
                </a:cubicBezTo>
                <a:cubicBezTo>
                  <a:pt x="86" y="29"/>
                  <a:pt x="86" y="29"/>
                  <a:pt x="86" y="29"/>
                </a:cubicBezTo>
                <a:cubicBezTo>
                  <a:pt x="86" y="29"/>
                  <a:pt x="86" y="29"/>
                  <a:pt x="86" y="29"/>
                </a:cubicBezTo>
                <a:cubicBezTo>
                  <a:pt x="86" y="29"/>
                  <a:pt x="86" y="29"/>
                  <a:pt x="86" y="29"/>
                </a:cubicBezTo>
                <a:cubicBezTo>
                  <a:pt x="86" y="29"/>
                  <a:pt x="86" y="29"/>
                  <a:pt x="86" y="29"/>
                </a:cubicBezTo>
                <a:cubicBezTo>
                  <a:pt x="86" y="29"/>
                  <a:pt x="86" y="29"/>
                  <a:pt x="86" y="29"/>
                </a:cubicBezTo>
                <a:cubicBezTo>
                  <a:pt x="86" y="29"/>
                  <a:pt x="86" y="29"/>
                  <a:pt x="86" y="29"/>
                </a:cubicBezTo>
                <a:cubicBezTo>
                  <a:pt x="86" y="29"/>
                  <a:pt x="86" y="29"/>
                  <a:pt x="86" y="29"/>
                </a:cubicBezTo>
                <a:cubicBezTo>
                  <a:pt x="86" y="29"/>
                  <a:pt x="86" y="29"/>
                  <a:pt x="86" y="29"/>
                </a:cubicBezTo>
                <a:cubicBezTo>
                  <a:pt x="86" y="29"/>
                  <a:pt x="86" y="29"/>
                  <a:pt x="86" y="29"/>
                </a:cubicBezTo>
                <a:cubicBezTo>
                  <a:pt x="87" y="29"/>
                  <a:pt x="87" y="29"/>
                  <a:pt x="87" y="29"/>
                </a:cubicBezTo>
                <a:cubicBezTo>
                  <a:pt x="90" y="40"/>
                  <a:pt x="90" y="40"/>
                  <a:pt x="90" y="40"/>
                </a:cubicBezTo>
                <a:cubicBezTo>
                  <a:pt x="90" y="40"/>
                  <a:pt x="90" y="40"/>
                  <a:pt x="90" y="40"/>
                </a:cubicBezTo>
                <a:cubicBezTo>
                  <a:pt x="90" y="40"/>
                  <a:pt x="90" y="40"/>
                  <a:pt x="90" y="41"/>
                </a:cubicBezTo>
                <a:cubicBezTo>
                  <a:pt x="90" y="41"/>
                  <a:pt x="90" y="41"/>
                  <a:pt x="90" y="41"/>
                </a:cubicBezTo>
                <a:cubicBezTo>
                  <a:pt x="90" y="41"/>
                  <a:pt x="90" y="41"/>
                  <a:pt x="90" y="41"/>
                </a:cubicBezTo>
                <a:cubicBezTo>
                  <a:pt x="90" y="41"/>
                  <a:pt x="90" y="41"/>
                  <a:pt x="90" y="41"/>
                </a:cubicBezTo>
                <a:cubicBezTo>
                  <a:pt x="90" y="41"/>
                  <a:pt x="90" y="41"/>
                  <a:pt x="90" y="41"/>
                </a:cubicBezTo>
                <a:cubicBezTo>
                  <a:pt x="90" y="41"/>
                  <a:pt x="90" y="41"/>
                  <a:pt x="90" y="41"/>
                </a:cubicBezTo>
                <a:cubicBezTo>
                  <a:pt x="90" y="41"/>
                  <a:pt x="90" y="41"/>
                  <a:pt x="90" y="41"/>
                </a:cubicBezTo>
                <a:cubicBezTo>
                  <a:pt x="90" y="41"/>
                  <a:pt x="89" y="41"/>
                  <a:pt x="89" y="41"/>
                </a:cubicBezTo>
                <a:cubicBezTo>
                  <a:pt x="89" y="41"/>
                  <a:pt x="89" y="41"/>
                  <a:pt x="89" y="41"/>
                </a:cubicBezTo>
                <a:cubicBezTo>
                  <a:pt x="89" y="41"/>
                  <a:pt x="89" y="41"/>
                  <a:pt x="89" y="41"/>
                </a:cubicBezTo>
                <a:cubicBezTo>
                  <a:pt x="89" y="41"/>
                  <a:pt x="89" y="41"/>
                  <a:pt x="89" y="41"/>
                </a:cubicBezTo>
                <a:cubicBezTo>
                  <a:pt x="89" y="41"/>
                  <a:pt x="89" y="41"/>
                  <a:pt x="89" y="41"/>
                </a:cubicBezTo>
                <a:cubicBezTo>
                  <a:pt x="89" y="41"/>
                  <a:pt x="89" y="41"/>
                  <a:pt x="89" y="41"/>
                </a:cubicBezTo>
                <a:cubicBezTo>
                  <a:pt x="79" y="47"/>
                  <a:pt x="79" y="47"/>
                  <a:pt x="79" y="47"/>
                </a:cubicBezTo>
                <a:cubicBezTo>
                  <a:pt x="79" y="47"/>
                  <a:pt x="79" y="47"/>
                  <a:pt x="78" y="47"/>
                </a:cubicBezTo>
                <a:cubicBezTo>
                  <a:pt x="78" y="46"/>
                  <a:pt x="78" y="46"/>
                  <a:pt x="79" y="46"/>
                </a:cubicBezTo>
                <a:cubicBezTo>
                  <a:pt x="88" y="40"/>
                  <a:pt x="88" y="40"/>
                  <a:pt x="88" y="40"/>
                </a:cubicBezTo>
                <a:cubicBezTo>
                  <a:pt x="85" y="30"/>
                  <a:pt x="85" y="30"/>
                  <a:pt x="85" y="30"/>
                </a:cubicBezTo>
                <a:cubicBezTo>
                  <a:pt x="74" y="30"/>
                  <a:pt x="74" y="30"/>
                  <a:pt x="74" y="30"/>
                </a:cubicBezTo>
                <a:cubicBezTo>
                  <a:pt x="74" y="30"/>
                  <a:pt x="74" y="30"/>
                  <a:pt x="74" y="29"/>
                </a:cubicBezTo>
                <a:cubicBezTo>
                  <a:pt x="74" y="29"/>
                  <a:pt x="74" y="28"/>
                  <a:pt x="74" y="28"/>
                </a:cubicBezTo>
                <a:close/>
                <a:moveTo>
                  <a:pt x="41" y="31"/>
                </a:moveTo>
                <a:cubicBezTo>
                  <a:pt x="42" y="32"/>
                  <a:pt x="41" y="33"/>
                  <a:pt x="40" y="33"/>
                </a:cubicBezTo>
                <a:cubicBezTo>
                  <a:pt x="37" y="35"/>
                  <a:pt x="34" y="38"/>
                  <a:pt x="32" y="42"/>
                </a:cubicBezTo>
                <a:cubicBezTo>
                  <a:pt x="32" y="43"/>
                  <a:pt x="31" y="44"/>
                  <a:pt x="31" y="44"/>
                </a:cubicBezTo>
                <a:cubicBezTo>
                  <a:pt x="30" y="43"/>
                  <a:pt x="30" y="42"/>
                  <a:pt x="30" y="41"/>
                </a:cubicBezTo>
                <a:cubicBezTo>
                  <a:pt x="32" y="37"/>
                  <a:pt x="35" y="34"/>
                  <a:pt x="39" y="31"/>
                </a:cubicBezTo>
                <a:cubicBezTo>
                  <a:pt x="40" y="31"/>
                  <a:pt x="41" y="31"/>
                  <a:pt x="41" y="31"/>
                </a:cubicBezTo>
                <a:close/>
                <a:moveTo>
                  <a:pt x="17" y="64"/>
                </a:moveTo>
                <a:cubicBezTo>
                  <a:pt x="6" y="64"/>
                  <a:pt x="6" y="64"/>
                  <a:pt x="6" y="64"/>
                </a:cubicBezTo>
                <a:cubicBezTo>
                  <a:pt x="6" y="64"/>
                  <a:pt x="6" y="64"/>
                  <a:pt x="6" y="64"/>
                </a:cubicBezTo>
                <a:cubicBezTo>
                  <a:pt x="6" y="64"/>
                  <a:pt x="6" y="64"/>
                  <a:pt x="6" y="64"/>
                </a:cubicBezTo>
                <a:cubicBezTo>
                  <a:pt x="6" y="64"/>
                  <a:pt x="6" y="64"/>
                  <a:pt x="6" y="64"/>
                </a:cubicBezTo>
                <a:cubicBezTo>
                  <a:pt x="6" y="64"/>
                  <a:pt x="6" y="64"/>
                  <a:pt x="6" y="64"/>
                </a:cubicBezTo>
                <a:cubicBezTo>
                  <a:pt x="6" y="64"/>
                  <a:pt x="6" y="64"/>
                  <a:pt x="6" y="64"/>
                </a:cubicBezTo>
                <a:cubicBezTo>
                  <a:pt x="6" y="64"/>
                  <a:pt x="6" y="64"/>
                  <a:pt x="6" y="64"/>
                </a:cubicBezTo>
                <a:cubicBezTo>
                  <a:pt x="5" y="64"/>
                  <a:pt x="5" y="64"/>
                  <a:pt x="5" y="64"/>
                </a:cubicBezTo>
                <a:cubicBezTo>
                  <a:pt x="5" y="64"/>
                  <a:pt x="5" y="64"/>
                  <a:pt x="5" y="64"/>
                </a:cubicBezTo>
                <a:cubicBezTo>
                  <a:pt x="5" y="64"/>
                  <a:pt x="5" y="64"/>
                  <a:pt x="5" y="63"/>
                </a:cubicBezTo>
                <a:cubicBezTo>
                  <a:pt x="5" y="63"/>
                  <a:pt x="5" y="63"/>
                  <a:pt x="5" y="63"/>
                </a:cubicBezTo>
                <a:cubicBezTo>
                  <a:pt x="5" y="63"/>
                  <a:pt x="5" y="63"/>
                  <a:pt x="5" y="63"/>
                </a:cubicBezTo>
                <a:cubicBezTo>
                  <a:pt x="5" y="63"/>
                  <a:pt x="5" y="63"/>
                  <a:pt x="5" y="63"/>
                </a:cubicBezTo>
                <a:cubicBezTo>
                  <a:pt x="5" y="63"/>
                  <a:pt x="5" y="63"/>
                  <a:pt x="5" y="63"/>
                </a:cubicBezTo>
                <a:cubicBezTo>
                  <a:pt x="5" y="63"/>
                  <a:pt x="5" y="63"/>
                  <a:pt x="5" y="63"/>
                </a:cubicBezTo>
                <a:cubicBezTo>
                  <a:pt x="2" y="52"/>
                  <a:pt x="2" y="52"/>
                  <a:pt x="2" y="52"/>
                </a:cubicBezTo>
                <a:cubicBezTo>
                  <a:pt x="2" y="52"/>
                  <a:pt x="2" y="52"/>
                  <a:pt x="2" y="52"/>
                </a:cubicBezTo>
                <a:cubicBezTo>
                  <a:pt x="2" y="52"/>
                  <a:pt x="2" y="52"/>
                  <a:pt x="2" y="52"/>
                </a:cubicBezTo>
                <a:cubicBezTo>
                  <a:pt x="2" y="52"/>
                  <a:pt x="2" y="52"/>
                  <a:pt x="2" y="52"/>
                </a:cubicBezTo>
                <a:cubicBezTo>
                  <a:pt x="2" y="52"/>
                  <a:pt x="2" y="52"/>
                  <a:pt x="2" y="52"/>
                </a:cubicBezTo>
                <a:cubicBezTo>
                  <a:pt x="2" y="52"/>
                  <a:pt x="2" y="52"/>
                  <a:pt x="2" y="51"/>
                </a:cubicBezTo>
                <a:cubicBezTo>
                  <a:pt x="2" y="51"/>
                  <a:pt x="2" y="51"/>
                  <a:pt x="2" y="51"/>
                </a:cubicBezTo>
                <a:cubicBezTo>
                  <a:pt x="2" y="51"/>
                  <a:pt x="2" y="51"/>
                  <a:pt x="2" y="51"/>
                </a:cubicBezTo>
                <a:cubicBezTo>
                  <a:pt x="2" y="51"/>
                  <a:pt x="2" y="51"/>
                  <a:pt x="2" y="51"/>
                </a:cubicBezTo>
                <a:cubicBezTo>
                  <a:pt x="2" y="51"/>
                  <a:pt x="2" y="51"/>
                  <a:pt x="2" y="51"/>
                </a:cubicBezTo>
                <a:cubicBezTo>
                  <a:pt x="2" y="51"/>
                  <a:pt x="2" y="51"/>
                  <a:pt x="2" y="51"/>
                </a:cubicBezTo>
                <a:cubicBezTo>
                  <a:pt x="2" y="51"/>
                  <a:pt x="2" y="51"/>
                  <a:pt x="2" y="51"/>
                </a:cubicBezTo>
                <a:cubicBezTo>
                  <a:pt x="2" y="51"/>
                  <a:pt x="2" y="51"/>
                  <a:pt x="2" y="51"/>
                </a:cubicBezTo>
                <a:cubicBezTo>
                  <a:pt x="2" y="51"/>
                  <a:pt x="2" y="51"/>
                  <a:pt x="2" y="51"/>
                </a:cubicBezTo>
                <a:cubicBezTo>
                  <a:pt x="2" y="51"/>
                  <a:pt x="2" y="51"/>
                  <a:pt x="2" y="51"/>
                </a:cubicBezTo>
                <a:cubicBezTo>
                  <a:pt x="12" y="45"/>
                  <a:pt x="12" y="45"/>
                  <a:pt x="12" y="45"/>
                </a:cubicBezTo>
                <a:cubicBezTo>
                  <a:pt x="13" y="45"/>
                  <a:pt x="13" y="45"/>
                  <a:pt x="13" y="45"/>
                </a:cubicBezTo>
                <a:cubicBezTo>
                  <a:pt x="14" y="46"/>
                  <a:pt x="13" y="46"/>
                  <a:pt x="13" y="47"/>
                </a:cubicBezTo>
                <a:cubicBezTo>
                  <a:pt x="4" y="52"/>
                  <a:pt x="4" y="52"/>
                  <a:pt x="4" y="52"/>
                </a:cubicBezTo>
                <a:cubicBezTo>
                  <a:pt x="7" y="62"/>
                  <a:pt x="7" y="62"/>
                  <a:pt x="7" y="62"/>
                </a:cubicBezTo>
                <a:cubicBezTo>
                  <a:pt x="17" y="62"/>
                  <a:pt x="17" y="62"/>
                  <a:pt x="17" y="62"/>
                </a:cubicBezTo>
                <a:cubicBezTo>
                  <a:pt x="18" y="62"/>
                  <a:pt x="18" y="63"/>
                  <a:pt x="18" y="63"/>
                </a:cubicBezTo>
                <a:cubicBezTo>
                  <a:pt x="18" y="63"/>
                  <a:pt x="18" y="64"/>
                  <a:pt x="17" y="64"/>
                </a:cubicBezTo>
                <a:close/>
                <a:moveTo>
                  <a:pt x="20" y="13"/>
                </a:moveTo>
                <a:cubicBezTo>
                  <a:pt x="12" y="20"/>
                  <a:pt x="12" y="20"/>
                  <a:pt x="12" y="20"/>
                </a:cubicBezTo>
                <a:cubicBezTo>
                  <a:pt x="18" y="29"/>
                  <a:pt x="18" y="29"/>
                  <a:pt x="18" y="29"/>
                </a:cubicBezTo>
                <a:cubicBezTo>
                  <a:pt x="18" y="30"/>
                  <a:pt x="18" y="30"/>
                  <a:pt x="17" y="31"/>
                </a:cubicBezTo>
                <a:cubicBezTo>
                  <a:pt x="17" y="31"/>
                  <a:pt x="16" y="31"/>
                  <a:pt x="16" y="3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19"/>
                  <a:pt x="11" y="19"/>
                </a:cubicBezTo>
                <a:cubicBezTo>
                  <a:pt x="11" y="19"/>
                  <a:pt x="11" y="19"/>
                  <a:pt x="11" y="19"/>
                </a:cubicBezTo>
                <a:cubicBezTo>
                  <a:pt x="19" y="11"/>
                  <a:pt x="19" y="11"/>
                  <a:pt x="19" y="11"/>
                </a:cubicBezTo>
                <a:cubicBezTo>
                  <a:pt x="19" y="11"/>
                  <a:pt x="19" y="11"/>
                  <a:pt x="19" y="11"/>
                </a:cubicBezTo>
                <a:cubicBezTo>
                  <a:pt x="19" y="11"/>
                  <a:pt x="19" y="11"/>
                  <a:pt x="19" y="11"/>
                </a:cubicBezTo>
                <a:cubicBezTo>
                  <a:pt x="19" y="11"/>
                  <a:pt x="19" y="11"/>
                  <a:pt x="19" y="11"/>
                </a:cubicBezTo>
                <a:cubicBezTo>
                  <a:pt x="19" y="11"/>
                  <a:pt x="19" y="11"/>
                  <a:pt x="19" y="11"/>
                </a:cubicBezTo>
                <a:cubicBezTo>
                  <a:pt x="19" y="11"/>
                  <a:pt x="19" y="11"/>
                  <a:pt x="19" y="11"/>
                </a:cubicBezTo>
                <a:cubicBezTo>
                  <a:pt x="19" y="11"/>
                  <a:pt x="19" y="11"/>
                  <a:pt x="19" y="11"/>
                </a:cubicBezTo>
                <a:cubicBezTo>
                  <a:pt x="19" y="11"/>
                  <a:pt x="19" y="11"/>
                  <a:pt x="19" y="11"/>
                </a:cubicBezTo>
                <a:cubicBezTo>
                  <a:pt x="19" y="11"/>
                  <a:pt x="20" y="11"/>
                  <a:pt x="20" y="11"/>
                </a:cubicBezTo>
                <a:cubicBezTo>
                  <a:pt x="20" y="11"/>
                  <a:pt x="20" y="11"/>
                  <a:pt x="20" y="11"/>
                </a:cubicBezTo>
                <a:cubicBezTo>
                  <a:pt x="20" y="11"/>
                  <a:pt x="20" y="11"/>
                  <a:pt x="20" y="11"/>
                </a:cubicBezTo>
                <a:cubicBezTo>
                  <a:pt x="20" y="11"/>
                  <a:pt x="20" y="11"/>
                  <a:pt x="20" y="11"/>
                </a:cubicBezTo>
                <a:cubicBezTo>
                  <a:pt x="20" y="11"/>
                  <a:pt x="20" y="11"/>
                  <a:pt x="20" y="11"/>
                </a:cubicBezTo>
                <a:cubicBezTo>
                  <a:pt x="20" y="11"/>
                  <a:pt x="20" y="11"/>
                  <a:pt x="20" y="11"/>
                </a:cubicBezTo>
                <a:cubicBezTo>
                  <a:pt x="20" y="11"/>
                  <a:pt x="20" y="11"/>
                  <a:pt x="20" y="11"/>
                </a:cubicBezTo>
                <a:cubicBezTo>
                  <a:pt x="30" y="17"/>
                  <a:pt x="30" y="17"/>
                  <a:pt x="30" y="17"/>
                </a:cubicBezTo>
                <a:cubicBezTo>
                  <a:pt x="30" y="17"/>
                  <a:pt x="30" y="17"/>
                  <a:pt x="30" y="18"/>
                </a:cubicBezTo>
                <a:cubicBezTo>
                  <a:pt x="30" y="18"/>
                  <a:pt x="29" y="18"/>
                  <a:pt x="29" y="18"/>
                </a:cubicBezTo>
                <a:lnTo>
                  <a:pt x="20" y="13"/>
                </a:lnTo>
                <a:close/>
                <a:moveTo>
                  <a:pt x="26" y="40"/>
                </a:moveTo>
                <a:cubicBezTo>
                  <a:pt x="25" y="41"/>
                  <a:pt x="25" y="42"/>
                  <a:pt x="24" y="42"/>
                </a:cubicBezTo>
                <a:cubicBezTo>
                  <a:pt x="23" y="42"/>
                  <a:pt x="23" y="41"/>
                  <a:pt x="24" y="40"/>
                </a:cubicBezTo>
                <a:cubicBezTo>
                  <a:pt x="26" y="33"/>
                  <a:pt x="30" y="28"/>
                  <a:pt x="36" y="25"/>
                </a:cubicBezTo>
                <a:cubicBezTo>
                  <a:pt x="37" y="24"/>
                  <a:pt x="38" y="24"/>
                  <a:pt x="39" y="25"/>
                </a:cubicBezTo>
                <a:cubicBezTo>
                  <a:pt x="39" y="26"/>
                  <a:pt x="38" y="26"/>
                  <a:pt x="37" y="27"/>
                </a:cubicBezTo>
                <a:cubicBezTo>
                  <a:pt x="32" y="30"/>
                  <a:pt x="28" y="34"/>
                  <a:pt x="26" y="40"/>
                </a:cubicBezTo>
                <a:close/>
                <a:moveTo>
                  <a:pt x="47" y="80"/>
                </a:moveTo>
                <a:cubicBezTo>
                  <a:pt x="41" y="90"/>
                  <a:pt x="41" y="90"/>
                  <a:pt x="41" y="90"/>
                </a:cubicBezTo>
                <a:cubicBezTo>
                  <a:pt x="41" y="90"/>
                  <a:pt x="41" y="90"/>
                  <a:pt x="41" y="90"/>
                </a:cubicBezTo>
                <a:cubicBezTo>
                  <a:pt x="41" y="90"/>
                  <a:pt x="41" y="90"/>
                  <a:pt x="41" y="90"/>
                </a:cubicBezTo>
                <a:cubicBezTo>
                  <a:pt x="41" y="90"/>
                  <a:pt x="41" y="90"/>
                  <a:pt x="41" y="90"/>
                </a:cubicBezTo>
                <a:cubicBezTo>
                  <a:pt x="41" y="90"/>
                  <a:pt x="41" y="90"/>
                  <a:pt x="41" y="90"/>
                </a:cubicBezTo>
                <a:cubicBezTo>
                  <a:pt x="41" y="90"/>
                  <a:pt x="41" y="90"/>
                  <a:pt x="41" y="90"/>
                </a:cubicBezTo>
                <a:cubicBezTo>
                  <a:pt x="41" y="90"/>
                  <a:pt x="41" y="90"/>
                  <a:pt x="41" y="90"/>
                </a:cubicBezTo>
                <a:cubicBezTo>
                  <a:pt x="41" y="90"/>
                  <a:pt x="41" y="90"/>
                  <a:pt x="41" y="90"/>
                </a:cubicBezTo>
                <a:cubicBezTo>
                  <a:pt x="41" y="90"/>
                  <a:pt x="41" y="90"/>
                  <a:pt x="41" y="90"/>
                </a:cubicBezTo>
                <a:cubicBezTo>
                  <a:pt x="41" y="90"/>
                  <a:pt x="41" y="90"/>
                  <a:pt x="41" y="90"/>
                </a:cubicBezTo>
                <a:cubicBezTo>
                  <a:pt x="41" y="90"/>
                  <a:pt x="41" y="90"/>
                  <a:pt x="41" y="90"/>
                </a:cubicBezTo>
                <a:cubicBezTo>
                  <a:pt x="41" y="90"/>
                  <a:pt x="41" y="90"/>
                  <a:pt x="40" y="90"/>
                </a:cubicBezTo>
                <a:cubicBezTo>
                  <a:pt x="40" y="90"/>
                  <a:pt x="40" y="90"/>
                  <a:pt x="40" y="90"/>
                </a:cubicBezTo>
                <a:cubicBezTo>
                  <a:pt x="40" y="90"/>
                  <a:pt x="40" y="90"/>
                  <a:pt x="40" y="90"/>
                </a:cubicBezTo>
                <a:cubicBezTo>
                  <a:pt x="40" y="90"/>
                  <a:pt x="40" y="90"/>
                  <a:pt x="40" y="90"/>
                </a:cubicBezTo>
                <a:cubicBezTo>
                  <a:pt x="29" y="87"/>
                  <a:pt x="29" y="87"/>
                  <a:pt x="29" y="87"/>
                </a:cubicBezTo>
                <a:cubicBezTo>
                  <a:pt x="29" y="87"/>
                  <a:pt x="29" y="87"/>
                  <a:pt x="29" y="87"/>
                </a:cubicBezTo>
                <a:cubicBezTo>
                  <a:pt x="29" y="87"/>
                  <a:pt x="29" y="87"/>
                  <a:pt x="29" y="87"/>
                </a:cubicBezTo>
                <a:cubicBezTo>
                  <a:pt x="29" y="87"/>
                  <a:pt x="29" y="87"/>
                  <a:pt x="29" y="87"/>
                </a:cubicBezTo>
                <a:cubicBezTo>
                  <a:pt x="29" y="87"/>
                  <a:pt x="29" y="87"/>
                  <a:pt x="29" y="87"/>
                </a:cubicBezTo>
                <a:cubicBezTo>
                  <a:pt x="29" y="87"/>
                  <a:pt x="29" y="87"/>
                  <a:pt x="29" y="87"/>
                </a:cubicBezTo>
                <a:cubicBezTo>
                  <a:pt x="29" y="87"/>
                  <a:pt x="29" y="87"/>
                  <a:pt x="29" y="87"/>
                </a:cubicBezTo>
                <a:cubicBezTo>
                  <a:pt x="29" y="87"/>
                  <a:pt x="29" y="87"/>
                  <a:pt x="29" y="87"/>
                </a:cubicBezTo>
                <a:cubicBezTo>
                  <a:pt x="29" y="87"/>
                  <a:pt x="29" y="87"/>
                  <a:pt x="28" y="87"/>
                </a:cubicBezTo>
                <a:cubicBezTo>
                  <a:pt x="28" y="87"/>
                  <a:pt x="28" y="86"/>
                  <a:pt x="28" y="86"/>
                </a:cubicBezTo>
                <a:cubicBezTo>
                  <a:pt x="28" y="86"/>
                  <a:pt x="28" y="86"/>
                  <a:pt x="28" y="86"/>
                </a:cubicBezTo>
                <a:cubicBezTo>
                  <a:pt x="28" y="86"/>
                  <a:pt x="28" y="86"/>
                  <a:pt x="28" y="86"/>
                </a:cubicBezTo>
                <a:cubicBezTo>
                  <a:pt x="28" y="86"/>
                  <a:pt x="28" y="86"/>
                  <a:pt x="28" y="86"/>
                </a:cubicBezTo>
                <a:cubicBezTo>
                  <a:pt x="28" y="86"/>
                  <a:pt x="28" y="86"/>
                  <a:pt x="28" y="86"/>
                </a:cubicBezTo>
                <a:cubicBezTo>
                  <a:pt x="28" y="86"/>
                  <a:pt x="28" y="86"/>
                  <a:pt x="28" y="86"/>
                </a:cubicBezTo>
                <a:cubicBezTo>
                  <a:pt x="28" y="75"/>
                  <a:pt x="28" y="75"/>
                  <a:pt x="28" y="75"/>
                </a:cubicBezTo>
                <a:cubicBezTo>
                  <a:pt x="28" y="74"/>
                  <a:pt x="29" y="74"/>
                  <a:pt x="29" y="74"/>
                </a:cubicBezTo>
                <a:cubicBezTo>
                  <a:pt x="29" y="74"/>
                  <a:pt x="30" y="74"/>
                  <a:pt x="30" y="75"/>
                </a:cubicBezTo>
                <a:cubicBezTo>
                  <a:pt x="30" y="86"/>
                  <a:pt x="30" y="86"/>
                  <a:pt x="30" y="86"/>
                </a:cubicBezTo>
                <a:cubicBezTo>
                  <a:pt x="40" y="88"/>
                  <a:pt x="40" y="88"/>
                  <a:pt x="40" y="88"/>
                </a:cubicBezTo>
                <a:cubicBezTo>
                  <a:pt x="46" y="79"/>
                  <a:pt x="46" y="79"/>
                  <a:pt x="46" y="79"/>
                </a:cubicBezTo>
                <a:cubicBezTo>
                  <a:pt x="46" y="79"/>
                  <a:pt x="46" y="78"/>
                  <a:pt x="47" y="79"/>
                </a:cubicBezTo>
                <a:cubicBezTo>
                  <a:pt x="47" y="79"/>
                  <a:pt x="47" y="79"/>
                  <a:pt x="47" y="80"/>
                </a:cubicBezTo>
                <a:close/>
                <a:moveTo>
                  <a:pt x="48" y="54"/>
                </a:moveTo>
                <a:cubicBezTo>
                  <a:pt x="44" y="55"/>
                  <a:pt x="39" y="53"/>
                  <a:pt x="38" y="48"/>
                </a:cubicBezTo>
                <a:cubicBezTo>
                  <a:pt x="37" y="44"/>
                  <a:pt x="39" y="39"/>
                  <a:pt x="44" y="38"/>
                </a:cubicBezTo>
                <a:cubicBezTo>
                  <a:pt x="48" y="37"/>
                  <a:pt x="53" y="39"/>
                  <a:pt x="54" y="44"/>
                </a:cubicBezTo>
                <a:cubicBezTo>
                  <a:pt x="55" y="48"/>
                  <a:pt x="52" y="53"/>
                  <a:pt x="48" y="54"/>
                </a:cubicBezTo>
                <a:close/>
                <a:moveTo>
                  <a:pt x="52" y="4"/>
                </a:moveTo>
                <a:cubicBezTo>
                  <a:pt x="46" y="13"/>
                  <a:pt x="46" y="13"/>
                  <a:pt x="46" y="13"/>
                </a:cubicBezTo>
                <a:cubicBezTo>
                  <a:pt x="46" y="14"/>
                  <a:pt x="45" y="14"/>
                  <a:pt x="45" y="14"/>
                </a:cubicBezTo>
                <a:cubicBezTo>
                  <a:pt x="45" y="13"/>
                  <a:pt x="45" y="13"/>
                  <a:pt x="45" y="12"/>
                </a:cubicBezTo>
                <a:cubicBezTo>
                  <a:pt x="51" y="3"/>
                  <a:pt x="51" y="3"/>
                  <a:pt x="51" y="3"/>
                </a:cubicBezTo>
                <a:cubicBezTo>
                  <a:pt x="51" y="3"/>
                  <a:pt x="51" y="3"/>
                  <a:pt x="51" y="3"/>
                </a:cubicBezTo>
                <a:cubicBezTo>
                  <a:pt x="51" y="3"/>
                  <a:pt x="51" y="3"/>
                  <a:pt x="51" y="3"/>
                </a:cubicBezTo>
                <a:cubicBezTo>
                  <a:pt x="51" y="3"/>
                  <a:pt x="51" y="3"/>
                  <a:pt x="51" y="3"/>
                </a:cubicBezTo>
                <a:cubicBezTo>
                  <a:pt x="51" y="3"/>
                  <a:pt x="51" y="3"/>
                  <a:pt x="51" y="3"/>
                </a:cubicBezTo>
                <a:cubicBezTo>
                  <a:pt x="51" y="2"/>
                  <a:pt x="51" y="2"/>
                  <a:pt x="51" y="2"/>
                </a:cubicBezTo>
                <a:cubicBezTo>
                  <a:pt x="51" y="2"/>
                  <a:pt x="51" y="2"/>
                  <a:pt x="51" y="2"/>
                </a:cubicBezTo>
                <a:cubicBezTo>
                  <a:pt x="51" y="2"/>
                  <a:pt x="51" y="2"/>
                  <a:pt x="51" y="2"/>
                </a:cubicBezTo>
                <a:cubicBezTo>
                  <a:pt x="51" y="2"/>
                  <a:pt x="51" y="2"/>
                  <a:pt x="51" y="2"/>
                </a:cubicBezTo>
                <a:cubicBezTo>
                  <a:pt x="51" y="2"/>
                  <a:pt x="51" y="2"/>
                  <a:pt x="51" y="2"/>
                </a:cubicBezTo>
                <a:cubicBezTo>
                  <a:pt x="51" y="2"/>
                  <a:pt x="51" y="2"/>
                  <a:pt x="51" y="2"/>
                </a:cubicBezTo>
                <a:cubicBezTo>
                  <a:pt x="51" y="2"/>
                  <a:pt x="51" y="2"/>
                  <a:pt x="51" y="2"/>
                </a:cubicBezTo>
                <a:cubicBezTo>
                  <a:pt x="51" y="2"/>
                  <a:pt x="51" y="2"/>
                  <a:pt x="51" y="2"/>
                </a:cubicBezTo>
                <a:cubicBezTo>
                  <a:pt x="51" y="2"/>
                  <a:pt x="51" y="2"/>
                  <a:pt x="51" y="2"/>
                </a:cubicBezTo>
                <a:cubicBezTo>
                  <a:pt x="51" y="2"/>
                  <a:pt x="51" y="2"/>
                  <a:pt x="51" y="2"/>
                </a:cubicBezTo>
                <a:cubicBezTo>
                  <a:pt x="63" y="5"/>
                  <a:pt x="63" y="5"/>
                  <a:pt x="63" y="5"/>
                </a:cubicBezTo>
                <a:cubicBezTo>
                  <a:pt x="63" y="5"/>
                  <a:pt x="63" y="5"/>
                  <a:pt x="63" y="5"/>
                </a:cubicBezTo>
                <a:cubicBezTo>
                  <a:pt x="63" y="5"/>
                  <a:pt x="63" y="5"/>
                  <a:pt x="63" y="5"/>
                </a:cubicBezTo>
                <a:cubicBezTo>
                  <a:pt x="63" y="5"/>
                  <a:pt x="63" y="5"/>
                  <a:pt x="63" y="5"/>
                </a:cubicBezTo>
                <a:cubicBezTo>
                  <a:pt x="63" y="5"/>
                  <a:pt x="63" y="5"/>
                  <a:pt x="63" y="5"/>
                </a:cubicBezTo>
                <a:cubicBezTo>
                  <a:pt x="63" y="6"/>
                  <a:pt x="63" y="6"/>
                  <a:pt x="63" y="6"/>
                </a:cubicBezTo>
                <a:cubicBezTo>
                  <a:pt x="63" y="6"/>
                  <a:pt x="63" y="6"/>
                  <a:pt x="63" y="6"/>
                </a:cubicBezTo>
                <a:cubicBezTo>
                  <a:pt x="63" y="6"/>
                  <a:pt x="63" y="6"/>
                  <a:pt x="63" y="6"/>
                </a:cubicBezTo>
                <a:cubicBezTo>
                  <a:pt x="63" y="6"/>
                  <a:pt x="63" y="6"/>
                  <a:pt x="63" y="6"/>
                </a:cubicBezTo>
                <a:cubicBezTo>
                  <a:pt x="63" y="6"/>
                  <a:pt x="63" y="6"/>
                  <a:pt x="63" y="6"/>
                </a:cubicBezTo>
                <a:cubicBezTo>
                  <a:pt x="63" y="6"/>
                  <a:pt x="63" y="6"/>
                  <a:pt x="63" y="6"/>
                </a:cubicBezTo>
                <a:cubicBezTo>
                  <a:pt x="63" y="6"/>
                  <a:pt x="63" y="6"/>
                  <a:pt x="63" y="6"/>
                </a:cubicBezTo>
                <a:cubicBezTo>
                  <a:pt x="63" y="6"/>
                  <a:pt x="63" y="6"/>
                  <a:pt x="63" y="6"/>
                </a:cubicBezTo>
                <a:cubicBezTo>
                  <a:pt x="63" y="6"/>
                  <a:pt x="63" y="6"/>
                  <a:pt x="63" y="6"/>
                </a:cubicBezTo>
                <a:cubicBezTo>
                  <a:pt x="63" y="6"/>
                  <a:pt x="63" y="6"/>
                  <a:pt x="63" y="6"/>
                </a:cubicBezTo>
                <a:cubicBezTo>
                  <a:pt x="63" y="17"/>
                  <a:pt x="63" y="17"/>
                  <a:pt x="63" y="17"/>
                </a:cubicBezTo>
                <a:cubicBezTo>
                  <a:pt x="63" y="18"/>
                  <a:pt x="63" y="18"/>
                  <a:pt x="63" y="18"/>
                </a:cubicBezTo>
                <a:cubicBezTo>
                  <a:pt x="62" y="18"/>
                  <a:pt x="62" y="18"/>
                  <a:pt x="62" y="17"/>
                </a:cubicBezTo>
                <a:cubicBezTo>
                  <a:pt x="62" y="7"/>
                  <a:pt x="62" y="7"/>
                  <a:pt x="62" y="7"/>
                </a:cubicBezTo>
                <a:lnTo>
                  <a:pt x="52" y="4"/>
                </a:lnTo>
                <a:close/>
                <a:moveTo>
                  <a:pt x="81" y="72"/>
                </a:moveTo>
                <a:cubicBezTo>
                  <a:pt x="81" y="72"/>
                  <a:pt x="81" y="72"/>
                  <a:pt x="81" y="72"/>
                </a:cubicBezTo>
                <a:cubicBezTo>
                  <a:pt x="81" y="72"/>
                  <a:pt x="81" y="72"/>
                  <a:pt x="81" y="72"/>
                </a:cubicBezTo>
                <a:cubicBezTo>
                  <a:pt x="81" y="72"/>
                  <a:pt x="81" y="72"/>
                  <a:pt x="81" y="72"/>
                </a:cubicBezTo>
                <a:cubicBezTo>
                  <a:pt x="81" y="72"/>
                  <a:pt x="81" y="72"/>
                  <a:pt x="81" y="72"/>
                </a:cubicBezTo>
                <a:cubicBezTo>
                  <a:pt x="81" y="72"/>
                  <a:pt x="81" y="72"/>
                  <a:pt x="81" y="72"/>
                </a:cubicBezTo>
                <a:cubicBezTo>
                  <a:pt x="81" y="72"/>
                  <a:pt x="81" y="72"/>
                  <a:pt x="81" y="72"/>
                </a:cubicBezTo>
                <a:cubicBezTo>
                  <a:pt x="81" y="72"/>
                  <a:pt x="81" y="72"/>
                  <a:pt x="81" y="72"/>
                </a:cubicBezTo>
                <a:cubicBezTo>
                  <a:pt x="81" y="72"/>
                  <a:pt x="81" y="72"/>
                  <a:pt x="81" y="73"/>
                </a:cubicBezTo>
                <a:cubicBezTo>
                  <a:pt x="81" y="73"/>
                  <a:pt x="81" y="73"/>
                  <a:pt x="81" y="73"/>
                </a:cubicBezTo>
                <a:cubicBezTo>
                  <a:pt x="81" y="73"/>
                  <a:pt x="81" y="73"/>
                  <a:pt x="81" y="73"/>
                </a:cubicBezTo>
                <a:cubicBezTo>
                  <a:pt x="81" y="73"/>
                  <a:pt x="81" y="73"/>
                  <a:pt x="81" y="73"/>
                </a:cubicBezTo>
                <a:cubicBezTo>
                  <a:pt x="81" y="73"/>
                  <a:pt x="81" y="73"/>
                  <a:pt x="81" y="73"/>
                </a:cubicBezTo>
                <a:cubicBezTo>
                  <a:pt x="81" y="73"/>
                  <a:pt x="81" y="73"/>
                  <a:pt x="81" y="73"/>
                </a:cubicBezTo>
                <a:cubicBezTo>
                  <a:pt x="73" y="81"/>
                  <a:pt x="73" y="81"/>
                  <a:pt x="73" y="81"/>
                </a:cubicBezTo>
                <a:cubicBezTo>
                  <a:pt x="73" y="81"/>
                  <a:pt x="73" y="81"/>
                  <a:pt x="73" y="81"/>
                </a:cubicBezTo>
                <a:cubicBezTo>
                  <a:pt x="73" y="81"/>
                  <a:pt x="73" y="81"/>
                  <a:pt x="73" y="81"/>
                </a:cubicBezTo>
                <a:cubicBezTo>
                  <a:pt x="73" y="81"/>
                  <a:pt x="73" y="81"/>
                  <a:pt x="73" y="81"/>
                </a:cubicBezTo>
                <a:cubicBezTo>
                  <a:pt x="72" y="81"/>
                  <a:pt x="72" y="81"/>
                  <a:pt x="72" y="81"/>
                </a:cubicBezTo>
                <a:cubicBezTo>
                  <a:pt x="72" y="81"/>
                  <a:pt x="72" y="81"/>
                  <a:pt x="72" y="81"/>
                </a:cubicBezTo>
                <a:cubicBezTo>
                  <a:pt x="72" y="81"/>
                  <a:pt x="72" y="81"/>
                  <a:pt x="72" y="81"/>
                </a:cubicBezTo>
                <a:cubicBezTo>
                  <a:pt x="72" y="81"/>
                  <a:pt x="72" y="81"/>
                  <a:pt x="72" y="81"/>
                </a:cubicBezTo>
                <a:cubicBezTo>
                  <a:pt x="72" y="81"/>
                  <a:pt x="72" y="81"/>
                  <a:pt x="72" y="81"/>
                </a:cubicBezTo>
                <a:cubicBezTo>
                  <a:pt x="72" y="81"/>
                  <a:pt x="72" y="81"/>
                  <a:pt x="72" y="81"/>
                </a:cubicBezTo>
                <a:cubicBezTo>
                  <a:pt x="72" y="81"/>
                  <a:pt x="72" y="81"/>
                  <a:pt x="72" y="81"/>
                </a:cubicBezTo>
                <a:cubicBezTo>
                  <a:pt x="72" y="81"/>
                  <a:pt x="72" y="81"/>
                  <a:pt x="72" y="81"/>
                </a:cubicBezTo>
                <a:cubicBezTo>
                  <a:pt x="72" y="81"/>
                  <a:pt x="72" y="81"/>
                  <a:pt x="72" y="81"/>
                </a:cubicBezTo>
                <a:cubicBezTo>
                  <a:pt x="72" y="81"/>
                  <a:pt x="72" y="81"/>
                  <a:pt x="72" y="81"/>
                </a:cubicBezTo>
                <a:cubicBezTo>
                  <a:pt x="72" y="81"/>
                  <a:pt x="72" y="81"/>
                  <a:pt x="72" y="81"/>
                </a:cubicBezTo>
                <a:cubicBezTo>
                  <a:pt x="62" y="76"/>
                  <a:pt x="62" y="76"/>
                  <a:pt x="62" y="76"/>
                </a:cubicBezTo>
                <a:cubicBezTo>
                  <a:pt x="61" y="75"/>
                  <a:pt x="61" y="75"/>
                  <a:pt x="62" y="75"/>
                </a:cubicBezTo>
                <a:cubicBezTo>
                  <a:pt x="62" y="74"/>
                  <a:pt x="62" y="74"/>
                  <a:pt x="63" y="74"/>
                </a:cubicBezTo>
                <a:cubicBezTo>
                  <a:pt x="72" y="80"/>
                  <a:pt x="72" y="80"/>
                  <a:pt x="72" y="80"/>
                </a:cubicBezTo>
                <a:cubicBezTo>
                  <a:pt x="79" y="72"/>
                  <a:pt x="79" y="72"/>
                  <a:pt x="79" y="72"/>
                </a:cubicBezTo>
                <a:cubicBezTo>
                  <a:pt x="74" y="63"/>
                  <a:pt x="74" y="63"/>
                  <a:pt x="74" y="63"/>
                </a:cubicBezTo>
                <a:cubicBezTo>
                  <a:pt x="74" y="62"/>
                  <a:pt x="74" y="62"/>
                  <a:pt x="74" y="62"/>
                </a:cubicBezTo>
                <a:cubicBezTo>
                  <a:pt x="75" y="61"/>
                  <a:pt x="75" y="62"/>
                  <a:pt x="75" y="62"/>
                </a:cubicBezTo>
                <a:cubicBezTo>
                  <a:pt x="81" y="72"/>
                  <a:pt x="81" y="72"/>
                  <a:pt x="81" y="72"/>
                </a:cubicBezTo>
                <a:cubicBezTo>
                  <a:pt x="81" y="72"/>
                  <a:pt x="81" y="72"/>
                  <a:pt x="81" y="72"/>
                </a:cubicBezTo>
                <a:close/>
              </a:path>
            </a:pathLst>
          </a:custGeom>
          <a:solidFill>
            <a:srgbClr val="0F3D4C"/>
          </a:solidFill>
          <a:ln w="9525">
            <a:noFill/>
            <a:round/>
            <a:headEnd/>
            <a:tailEnd/>
          </a:ln>
        </p:spPr>
        <p:txBody>
          <a:bodyPr/>
          <a:lstStyle/>
          <a:p>
            <a:endParaRPr lang="zh-CN" altLang="en-US"/>
          </a:p>
        </p:txBody>
      </p:sp>
      <p:sp>
        <p:nvSpPr>
          <p:cNvPr id="28682" name="Freeform 501"/>
          <p:cNvSpPr>
            <a:spLocks noEditPoints="1"/>
          </p:cNvSpPr>
          <p:nvPr/>
        </p:nvSpPr>
        <p:spPr bwMode="auto">
          <a:xfrm>
            <a:off x="765616" y="5804145"/>
            <a:ext cx="287271" cy="288858"/>
          </a:xfrm>
          <a:custGeom>
            <a:avLst/>
            <a:gdLst>
              <a:gd name="T0" fmla="*/ 1236772155 w 92"/>
              <a:gd name="T1" fmla="*/ 448015351 h 92"/>
              <a:gd name="T2" fmla="*/ 704272658 w 92"/>
              <a:gd name="T3" fmla="*/ 241240713 h 92"/>
              <a:gd name="T4" fmla="*/ 274839659 w 92"/>
              <a:gd name="T5" fmla="*/ 585867132 h 92"/>
              <a:gd name="T6" fmla="*/ 343549549 w 92"/>
              <a:gd name="T7" fmla="*/ 1137274449 h 92"/>
              <a:gd name="T8" fmla="*/ 858869324 w 92"/>
              <a:gd name="T9" fmla="*/ 1361282027 h 92"/>
              <a:gd name="T10" fmla="*/ 1271128665 w 92"/>
              <a:gd name="T11" fmla="*/ 482478296 h 92"/>
              <a:gd name="T12" fmla="*/ 1477258336 w 92"/>
              <a:gd name="T13" fmla="*/ 499711334 h 92"/>
              <a:gd name="T14" fmla="*/ 1477258336 w 92"/>
              <a:gd name="T15" fmla="*/ 499711334 h 92"/>
              <a:gd name="T16" fmla="*/ 1494435026 w 92"/>
              <a:gd name="T17" fmla="*/ 499711334 h 92"/>
              <a:gd name="T18" fmla="*/ 1545968226 w 92"/>
              <a:gd name="T19" fmla="*/ 706489005 h 92"/>
              <a:gd name="T20" fmla="*/ 1528788406 w 92"/>
              <a:gd name="T21" fmla="*/ 706489005 h 92"/>
              <a:gd name="T22" fmla="*/ 1528788406 w 92"/>
              <a:gd name="T23" fmla="*/ 706489005 h 92"/>
              <a:gd name="T24" fmla="*/ 1460078516 w 92"/>
              <a:gd name="T25" fmla="*/ 516941242 h 92"/>
              <a:gd name="T26" fmla="*/ 687095968 w 92"/>
              <a:gd name="T27" fmla="*/ 568637224 h 92"/>
              <a:gd name="T28" fmla="*/ 704272658 w 92"/>
              <a:gd name="T29" fmla="*/ 534174279 h 92"/>
              <a:gd name="T30" fmla="*/ 103063319 w 92"/>
              <a:gd name="T31" fmla="*/ 1102811504 h 92"/>
              <a:gd name="T32" fmla="*/ 85886605 w 92"/>
              <a:gd name="T33" fmla="*/ 1102811504 h 92"/>
              <a:gd name="T34" fmla="*/ 85886605 w 92"/>
              <a:gd name="T35" fmla="*/ 1085578466 h 92"/>
              <a:gd name="T36" fmla="*/ 34353392 w 92"/>
              <a:gd name="T37" fmla="*/ 896033833 h 92"/>
              <a:gd name="T38" fmla="*/ 34353392 w 92"/>
              <a:gd name="T39" fmla="*/ 878800795 h 92"/>
              <a:gd name="T40" fmla="*/ 34353392 w 92"/>
              <a:gd name="T41" fmla="*/ 878800795 h 92"/>
              <a:gd name="T42" fmla="*/ 68709915 w 92"/>
              <a:gd name="T43" fmla="*/ 896033833 h 92"/>
              <a:gd name="T44" fmla="*/ 343549549 w 92"/>
              <a:gd name="T45" fmla="*/ 224007676 h 92"/>
              <a:gd name="T46" fmla="*/ 188953030 w 92"/>
              <a:gd name="T47" fmla="*/ 344629549 h 92"/>
              <a:gd name="T48" fmla="*/ 188953030 w 92"/>
              <a:gd name="T49" fmla="*/ 344629549 h 92"/>
              <a:gd name="T50" fmla="*/ 188953030 w 92"/>
              <a:gd name="T51" fmla="*/ 344629549 h 92"/>
              <a:gd name="T52" fmla="*/ 326369729 w 92"/>
              <a:gd name="T53" fmla="*/ 189544682 h 92"/>
              <a:gd name="T54" fmla="*/ 326369729 w 92"/>
              <a:gd name="T55" fmla="*/ 189544682 h 92"/>
              <a:gd name="T56" fmla="*/ 343549549 w 92"/>
              <a:gd name="T57" fmla="*/ 189544682 h 92"/>
              <a:gd name="T58" fmla="*/ 515322807 w 92"/>
              <a:gd name="T59" fmla="*/ 292933566 h 92"/>
              <a:gd name="T60" fmla="*/ 412256407 w 92"/>
              <a:gd name="T61" fmla="*/ 723718912 h 92"/>
              <a:gd name="T62" fmla="*/ 446612917 w 92"/>
              <a:gd name="T63" fmla="*/ 689255967 h 92"/>
              <a:gd name="T64" fmla="*/ 704272658 w 92"/>
              <a:gd name="T65" fmla="*/ 1550826659 h 92"/>
              <a:gd name="T66" fmla="*/ 704272658 w 92"/>
              <a:gd name="T67" fmla="*/ 1550826659 h 92"/>
              <a:gd name="T68" fmla="*/ 687095968 w 92"/>
              <a:gd name="T69" fmla="*/ 1550826659 h 92"/>
              <a:gd name="T70" fmla="*/ 498146117 w 92"/>
              <a:gd name="T71" fmla="*/ 1499133807 h 92"/>
              <a:gd name="T72" fmla="*/ 480966297 w 92"/>
              <a:gd name="T73" fmla="*/ 1499133807 h 92"/>
              <a:gd name="T74" fmla="*/ 480966297 w 92"/>
              <a:gd name="T75" fmla="*/ 1481900769 h 92"/>
              <a:gd name="T76" fmla="*/ 515322807 w 92"/>
              <a:gd name="T77" fmla="*/ 1481900769 h 92"/>
              <a:gd name="T78" fmla="*/ 824515944 w 92"/>
              <a:gd name="T79" fmla="*/ 930496778 h 92"/>
              <a:gd name="T80" fmla="*/ 893225834 w 92"/>
              <a:gd name="T81" fmla="*/ 68925915 h 92"/>
              <a:gd name="T82" fmla="*/ 876049144 w 92"/>
              <a:gd name="T83" fmla="*/ 51692877 h 92"/>
              <a:gd name="T84" fmla="*/ 876049144 w 92"/>
              <a:gd name="T85" fmla="*/ 34462957 h 92"/>
              <a:gd name="T86" fmla="*/ 876049144 w 92"/>
              <a:gd name="T87" fmla="*/ 34462957 h 92"/>
              <a:gd name="T88" fmla="*/ 1082175685 w 92"/>
              <a:gd name="T89" fmla="*/ 86155822 h 92"/>
              <a:gd name="T90" fmla="*/ 1082175685 w 92"/>
              <a:gd name="T91" fmla="*/ 103388884 h 92"/>
              <a:gd name="T92" fmla="*/ 1082175685 w 92"/>
              <a:gd name="T93" fmla="*/ 103388884 h 92"/>
              <a:gd name="T94" fmla="*/ 1082175685 w 92"/>
              <a:gd name="T95" fmla="*/ 310166604 h 92"/>
              <a:gd name="T96" fmla="*/ 1391368625 w 92"/>
              <a:gd name="T97" fmla="*/ 1240660154 h 92"/>
              <a:gd name="T98" fmla="*/ 1391368625 w 92"/>
              <a:gd name="T99" fmla="*/ 1240660154 h 92"/>
              <a:gd name="T100" fmla="*/ 1391368625 w 92"/>
              <a:gd name="T101" fmla="*/ 1257893191 h 92"/>
              <a:gd name="T102" fmla="*/ 1253951975 w 92"/>
              <a:gd name="T103" fmla="*/ 1395744972 h 92"/>
              <a:gd name="T104" fmla="*/ 1236772155 w 92"/>
              <a:gd name="T105" fmla="*/ 1395744972 h 92"/>
              <a:gd name="T106" fmla="*/ 1236772155 w 92"/>
              <a:gd name="T107" fmla="*/ 1395744972 h 92"/>
              <a:gd name="T108" fmla="*/ 1082175685 w 92"/>
              <a:gd name="T109" fmla="*/ 1275123099 h 92"/>
              <a:gd name="T110" fmla="*/ 1288305355 w 92"/>
              <a:gd name="T111" fmla="*/ 1068348559 h 9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92"/>
              <a:gd name="T169" fmla="*/ 0 h 92"/>
              <a:gd name="T170" fmla="*/ 92 w 92"/>
              <a:gd name="T171" fmla="*/ 92 h 92"/>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92" h="92">
                <a:moveTo>
                  <a:pt x="76" y="58"/>
                </a:moveTo>
                <a:cubicBezTo>
                  <a:pt x="78" y="50"/>
                  <a:pt x="78" y="50"/>
                  <a:pt x="78" y="50"/>
                </a:cubicBezTo>
                <a:cubicBezTo>
                  <a:pt x="92" y="42"/>
                  <a:pt x="92" y="42"/>
                  <a:pt x="92" y="42"/>
                </a:cubicBezTo>
                <a:cubicBezTo>
                  <a:pt x="88" y="26"/>
                  <a:pt x="88" y="26"/>
                  <a:pt x="88" y="26"/>
                </a:cubicBezTo>
                <a:cubicBezTo>
                  <a:pt x="72" y="26"/>
                  <a:pt x="72" y="26"/>
                  <a:pt x="72" y="26"/>
                </a:cubicBezTo>
                <a:cubicBezTo>
                  <a:pt x="66" y="20"/>
                  <a:pt x="66" y="20"/>
                  <a:pt x="66" y="20"/>
                </a:cubicBezTo>
                <a:cubicBezTo>
                  <a:pt x="66" y="20"/>
                  <a:pt x="66" y="20"/>
                  <a:pt x="66" y="20"/>
                </a:cubicBezTo>
                <a:cubicBezTo>
                  <a:pt x="66" y="4"/>
                  <a:pt x="66" y="4"/>
                  <a:pt x="66" y="4"/>
                </a:cubicBezTo>
                <a:cubicBezTo>
                  <a:pt x="50" y="0"/>
                  <a:pt x="50" y="0"/>
                  <a:pt x="50" y="0"/>
                </a:cubicBezTo>
                <a:cubicBezTo>
                  <a:pt x="41" y="14"/>
                  <a:pt x="41" y="14"/>
                  <a:pt x="41" y="14"/>
                </a:cubicBezTo>
                <a:cubicBezTo>
                  <a:pt x="33" y="16"/>
                  <a:pt x="33" y="16"/>
                  <a:pt x="33" y="16"/>
                </a:cubicBezTo>
                <a:cubicBezTo>
                  <a:pt x="19" y="8"/>
                  <a:pt x="19" y="8"/>
                  <a:pt x="19" y="8"/>
                </a:cubicBezTo>
                <a:cubicBezTo>
                  <a:pt x="8" y="20"/>
                  <a:pt x="8" y="20"/>
                  <a:pt x="8" y="20"/>
                </a:cubicBezTo>
                <a:cubicBezTo>
                  <a:pt x="16" y="34"/>
                  <a:pt x="16" y="34"/>
                  <a:pt x="16" y="34"/>
                </a:cubicBezTo>
                <a:cubicBezTo>
                  <a:pt x="16" y="34"/>
                  <a:pt x="16" y="34"/>
                  <a:pt x="16" y="34"/>
                </a:cubicBezTo>
                <a:cubicBezTo>
                  <a:pt x="14" y="42"/>
                  <a:pt x="14" y="42"/>
                  <a:pt x="14" y="42"/>
                </a:cubicBezTo>
                <a:cubicBezTo>
                  <a:pt x="0" y="50"/>
                  <a:pt x="0" y="50"/>
                  <a:pt x="0" y="50"/>
                </a:cubicBezTo>
                <a:cubicBezTo>
                  <a:pt x="4" y="66"/>
                  <a:pt x="4" y="66"/>
                  <a:pt x="4" y="66"/>
                </a:cubicBezTo>
                <a:cubicBezTo>
                  <a:pt x="20" y="66"/>
                  <a:pt x="20" y="66"/>
                  <a:pt x="20" y="66"/>
                </a:cubicBezTo>
                <a:cubicBezTo>
                  <a:pt x="20" y="66"/>
                  <a:pt x="20" y="66"/>
                  <a:pt x="20" y="66"/>
                </a:cubicBezTo>
                <a:cubicBezTo>
                  <a:pt x="26" y="72"/>
                  <a:pt x="26" y="72"/>
                  <a:pt x="26" y="72"/>
                </a:cubicBezTo>
                <a:cubicBezTo>
                  <a:pt x="26" y="72"/>
                  <a:pt x="26" y="72"/>
                  <a:pt x="26" y="72"/>
                </a:cubicBezTo>
                <a:cubicBezTo>
                  <a:pt x="26" y="88"/>
                  <a:pt x="26" y="88"/>
                  <a:pt x="26" y="88"/>
                </a:cubicBezTo>
                <a:cubicBezTo>
                  <a:pt x="42" y="92"/>
                  <a:pt x="42" y="92"/>
                  <a:pt x="42" y="92"/>
                </a:cubicBezTo>
                <a:cubicBezTo>
                  <a:pt x="50" y="79"/>
                  <a:pt x="50" y="79"/>
                  <a:pt x="50" y="79"/>
                </a:cubicBezTo>
                <a:cubicBezTo>
                  <a:pt x="58" y="76"/>
                  <a:pt x="58" y="76"/>
                  <a:pt x="58" y="76"/>
                </a:cubicBezTo>
                <a:cubicBezTo>
                  <a:pt x="72" y="84"/>
                  <a:pt x="72" y="84"/>
                  <a:pt x="72" y="84"/>
                </a:cubicBezTo>
                <a:cubicBezTo>
                  <a:pt x="84" y="72"/>
                  <a:pt x="84" y="72"/>
                  <a:pt x="84" y="72"/>
                </a:cubicBezTo>
                <a:cubicBezTo>
                  <a:pt x="76" y="58"/>
                  <a:pt x="76" y="58"/>
                  <a:pt x="76" y="58"/>
                </a:cubicBezTo>
                <a:close/>
                <a:moveTo>
                  <a:pt x="74" y="28"/>
                </a:moveTo>
                <a:cubicBezTo>
                  <a:pt x="86" y="28"/>
                  <a:pt x="86" y="28"/>
                  <a:pt x="86" y="28"/>
                </a:cubicBezTo>
                <a:cubicBezTo>
                  <a:pt x="86" y="28"/>
                  <a:pt x="86" y="28"/>
                  <a:pt x="86" y="28"/>
                </a:cubicBezTo>
                <a:cubicBezTo>
                  <a:pt x="86" y="28"/>
                  <a:pt x="86" y="28"/>
                  <a:pt x="86" y="28"/>
                </a:cubicBezTo>
                <a:cubicBezTo>
                  <a:pt x="86" y="28"/>
                  <a:pt x="86" y="28"/>
                  <a:pt x="86" y="29"/>
                </a:cubicBezTo>
                <a:cubicBezTo>
                  <a:pt x="86" y="29"/>
                  <a:pt x="86" y="29"/>
                  <a:pt x="86" y="29"/>
                </a:cubicBezTo>
                <a:cubicBezTo>
                  <a:pt x="86" y="29"/>
                  <a:pt x="86" y="29"/>
                  <a:pt x="86" y="29"/>
                </a:cubicBezTo>
                <a:cubicBezTo>
                  <a:pt x="86" y="29"/>
                  <a:pt x="86" y="29"/>
                  <a:pt x="86" y="29"/>
                </a:cubicBezTo>
                <a:cubicBezTo>
                  <a:pt x="86" y="29"/>
                  <a:pt x="86" y="29"/>
                  <a:pt x="86" y="29"/>
                </a:cubicBezTo>
                <a:cubicBezTo>
                  <a:pt x="86" y="29"/>
                  <a:pt x="86" y="29"/>
                  <a:pt x="86" y="29"/>
                </a:cubicBezTo>
                <a:cubicBezTo>
                  <a:pt x="86" y="29"/>
                  <a:pt x="86" y="29"/>
                  <a:pt x="86" y="29"/>
                </a:cubicBezTo>
                <a:cubicBezTo>
                  <a:pt x="86" y="29"/>
                  <a:pt x="86" y="29"/>
                  <a:pt x="86" y="29"/>
                </a:cubicBezTo>
                <a:cubicBezTo>
                  <a:pt x="86" y="29"/>
                  <a:pt x="86" y="29"/>
                  <a:pt x="86" y="29"/>
                </a:cubicBezTo>
                <a:cubicBezTo>
                  <a:pt x="86" y="29"/>
                  <a:pt x="86" y="29"/>
                  <a:pt x="86" y="29"/>
                </a:cubicBezTo>
                <a:cubicBezTo>
                  <a:pt x="86" y="29"/>
                  <a:pt x="86" y="29"/>
                  <a:pt x="86" y="29"/>
                </a:cubicBezTo>
                <a:cubicBezTo>
                  <a:pt x="87" y="29"/>
                  <a:pt x="87" y="29"/>
                  <a:pt x="87" y="29"/>
                </a:cubicBezTo>
                <a:cubicBezTo>
                  <a:pt x="90" y="40"/>
                  <a:pt x="90" y="40"/>
                  <a:pt x="90" y="40"/>
                </a:cubicBezTo>
                <a:cubicBezTo>
                  <a:pt x="90" y="40"/>
                  <a:pt x="90" y="40"/>
                  <a:pt x="90" y="40"/>
                </a:cubicBezTo>
                <a:cubicBezTo>
                  <a:pt x="90" y="40"/>
                  <a:pt x="90" y="40"/>
                  <a:pt x="90" y="41"/>
                </a:cubicBezTo>
                <a:cubicBezTo>
                  <a:pt x="90" y="41"/>
                  <a:pt x="90" y="41"/>
                  <a:pt x="90" y="41"/>
                </a:cubicBezTo>
                <a:cubicBezTo>
                  <a:pt x="90" y="41"/>
                  <a:pt x="90" y="41"/>
                  <a:pt x="90" y="41"/>
                </a:cubicBezTo>
                <a:cubicBezTo>
                  <a:pt x="90" y="41"/>
                  <a:pt x="90" y="41"/>
                  <a:pt x="90" y="41"/>
                </a:cubicBezTo>
                <a:cubicBezTo>
                  <a:pt x="90" y="41"/>
                  <a:pt x="90" y="41"/>
                  <a:pt x="90" y="41"/>
                </a:cubicBezTo>
                <a:cubicBezTo>
                  <a:pt x="90" y="41"/>
                  <a:pt x="90" y="41"/>
                  <a:pt x="90" y="41"/>
                </a:cubicBezTo>
                <a:cubicBezTo>
                  <a:pt x="90" y="41"/>
                  <a:pt x="90" y="41"/>
                  <a:pt x="90" y="41"/>
                </a:cubicBezTo>
                <a:cubicBezTo>
                  <a:pt x="90" y="41"/>
                  <a:pt x="89" y="41"/>
                  <a:pt x="89" y="41"/>
                </a:cubicBezTo>
                <a:cubicBezTo>
                  <a:pt x="89" y="41"/>
                  <a:pt x="89" y="41"/>
                  <a:pt x="89" y="41"/>
                </a:cubicBezTo>
                <a:cubicBezTo>
                  <a:pt x="89" y="41"/>
                  <a:pt x="89" y="41"/>
                  <a:pt x="89" y="41"/>
                </a:cubicBezTo>
                <a:cubicBezTo>
                  <a:pt x="89" y="41"/>
                  <a:pt x="89" y="41"/>
                  <a:pt x="89" y="41"/>
                </a:cubicBezTo>
                <a:cubicBezTo>
                  <a:pt x="89" y="41"/>
                  <a:pt x="89" y="41"/>
                  <a:pt x="89" y="41"/>
                </a:cubicBezTo>
                <a:cubicBezTo>
                  <a:pt x="89" y="41"/>
                  <a:pt x="89" y="41"/>
                  <a:pt x="89" y="41"/>
                </a:cubicBezTo>
                <a:cubicBezTo>
                  <a:pt x="79" y="47"/>
                  <a:pt x="79" y="47"/>
                  <a:pt x="79" y="47"/>
                </a:cubicBezTo>
                <a:cubicBezTo>
                  <a:pt x="79" y="47"/>
                  <a:pt x="79" y="47"/>
                  <a:pt x="78" y="47"/>
                </a:cubicBezTo>
                <a:cubicBezTo>
                  <a:pt x="78" y="46"/>
                  <a:pt x="78" y="46"/>
                  <a:pt x="79" y="46"/>
                </a:cubicBezTo>
                <a:cubicBezTo>
                  <a:pt x="88" y="40"/>
                  <a:pt x="88" y="40"/>
                  <a:pt x="88" y="40"/>
                </a:cubicBezTo>
                <a:cubicBezTo>
                  <a:pt x="85" y="30"/>
                  <a:pt x="85" y="30"/>
                  <a:pt x="85" y="30"/>
                </a:cubicBezTo>
                <a:cubicBezTo>
                  <a:pt x="74" y="30"/>
                  <a:pt x="74" y="30"/>
                  <a:pt x="74" y="30"/>
                </a:cubicBezTo>
                <a:cubicBezTo>
                  <a:pt x="74" y="30"/>
                  <a:pt x="74" y="30"/>
                  <a:pt x="74" y="29"/>
                </a:cubicBezTo>
                <a:cubicBezTo>
                  <a:pt x="74" y="29"/>
                  <a:pt x="74" y="28"/>
                  <a:pt x="74" y="28"/>
                </a:cubicBezTo>
                <a:close/>
                <a:moveTo>
                  <a:pt x="41" y="31"/>
                </a:moveTo>
                <a:cubicBezTo>
                  <a:pt x="42" y="32"/>
                  <a:pt x="41" y="33"/>
                  <a:pt x="40" y="33"/>
                </a:cubicBezTo>
                <a:cubicBezTo>
                  <a:pt x="37" y="35"/>
                  <a:pt x="34" y="38"/>
                  <a:pt x="32" y="42"/>
                </a:cubicBezTo>
                <a:cubicBezTo>
                  <a:pt x="32" y="43"/>
                  <a:pt x="31" y="44"/>
                  <a:pt x="31" y="44"/>
                </a:cubicBezTo>
                <a:cubicBezTo>
                  <a:pt x="30" y="43"/>
                  <a:pt x="30" y="42"/>
                  <a:pt x="30" y="41"/>
                </a:cubicBezTo>
                <a:cubicBezTo>
                  <a:pt x="32" y="37"/>
                  <a:pt x="35" y="34"/>
                  <a:pt x="39" y="31"/>
                </a:cubicBezTo>
                <a:cubicBezTo>
                  <a:pt x="40" y="31"/>
                  <a:pt x="41" y="31"/>
                  <a:pt x="41" y="31"/>
                </a:cubicBezTo>
                <a:close/>
                <a:moveTo>
                  <a:pt x="17" y="64"/>
                </a:moveTo>
                <a:cubicBezTo>
                  <a:pt x="6" y="64"/>
                  <a:pt x="6" y="64"/>
                  <a:pt x="6" y="64"/>
                </a:cubicBezTo>
                <a:cubicBezTo>
                  <a:pt x="6" y="64"/>
                  <a:pt x="6" y="64"/>
                  <a:pt x="6" y="64"/>
                </a:cubicBezTo>
                <a:cubicBezTo>
                  <a:pt x="6" y="64"/>
                  <a:pt x="6" y="64"/>
                  <a:pt x="6" y="64"/>
                </a:cubicBezTo>
                <a:cubicBezTo>
                  <a:pt x="6" y="64"/>
                  <a:pt x="6" y="64"/>
                  <a:pt x="6" y="64"/>
                </a:cubicBezTo>
                <a:cubicBezTo>
                  <a:pt x="6" y="64"/>
                  <a:pt x="6" y="64"/>
                  <a:pt x="6" y="64"/>
                </a:cubicBezTo>
                <a:cubicBezTo>
                  <a:pt x="6" y="64"/>
                  <a:pt x="6" y="64"/>
                  <a:pt x="6" y="64"/>
                </a:cubicBezTo>
                <a:cubicBezTo>
                  <a:pt x="6" y="64"/>
                  <a:pt x="6" y="64"/>
                  <a:pt x="6" y="64"/>
                </a:cubicBezTo>
                <a:cubicBezTo>
                  <a:pt x="5" y="64"/>
                  <a:pt x="5" y="64"/>
                  <a:pt x="5" y="64"/>
                </a:cubicBezTo>
                <a:cubicBezTo>
                  <a:pt x="5" y="64"/>
                  <a:pt x="5" y="64"/>
                  <a:pt x="5" y="64"/>
                </a:cubicBezTo>
                <a:cubicBezTo>
                  <a:pt x="5" y="64"/>
                  <a:pt x="5" y="64"/>
                  <a:pt x="5" y="63"/>
                </a:cubicBezTo>
                <a:cubicBezTo>
                  <a:pt x="5" y="63"/>
                  <a:pt x="5" y="63"/>
                  <a:pt x="5" y="63"/>
                </a:cubicBezTo>
                <a:cubicBezTo>
                  <a:pt x="5" y="63"/>
                  <a:pt x="5" y="63"/>
                  <a:pt x="5" y="63"/>
                </a:cubicBezTo>
                <a:cubicBezTo>
                  <a:pt x="5" y="63"/>
                  <a:pt x="5" y="63"/>
                  <a:pt x="5" y="63"/>
                </a:cubicBezTo>
                <a:cubicBezTo>
                  <a:pt x="5" y="63"/>
                  <a:pt x="5" y="63"/>
                  <a:pt x="5" y="63"/>
                </a:cubicBezTo>
                <a:cubicBezTo>
                  <a:pt x="5" y="63"/>
                  <a:pt x="5" y="63"/>
                  <a:pt x="5" y="63"/>
                </a:cubicBezTo>
                <a:cubicBezTo>
                  <a:pt x="2" y="52"/>
                  <a:pt x="2" y="52"/>
                  <a:pt x="2" y="52"/>
                </a:cubicBezTo>
                <a:cubicBezTo>
                  <a:pt x="2" y="52"/>
                  <a:pt x="2" y="52"/>
                  <a:pt x="2" y="52"/>
                </a:cubicBezTo>
                <a:cubicBezTo>
                  <a:pt x="2" y="52"/>
                  <a:pt x="2" y="52"/>
                  <a:pt x="2" y="52"/>
                </a:cubicBezTo>
                <a:cubicBezTo>
                  <a:pt x="2" y="52"/>
                  <a:pt x="2" y="52"/>
                  <a:pt x="2" y="52"/>
                </a:cubicBezTo>
                <a:cubicBezTo>
                  <a:pt x="2" y="52"/>
                  <a:pt x="2" y="52"/>
                  <a:pt x="2" y="52"/>
                </a:cubicBezTo>
                <a:cubicBezTo>
                  <a:pt x="2" y="52"/>
                  <a:pt x="2" y="52"/>
                  <a:pt x="2" y="51"/>
                </a:cubicBezTo>
                <a:cubicBezTo>
                  <a:pt x="2" y="51"/>
                  <a:pt x="2" y="51"/>
                  <a:pt x="2" y="51"/>
                </a:cubicBezTo>
                <a:cubicBezTo>
                  <a:pt x="2" y="51"/>
                  <a:pt x="2" y="51"/>
                  <a:pt x="2" y="51"/>
                </a:cubicBezTo>
                <a:cubicBezTo>
                  <a:pt x="2" y="51"/>
                  <a:pt x="2" y="51"/>
                  <a:pt x="2" y="51"/>
                </a:cubicBezTo>
                <a:cubicBezTo>
                  <a:pt x="2" y="51"/>
                  <a:pt x="2" y="51"/>
                  <a:pt x="2" y="51"/>
                </a:cubicBezTo>
                <a:cubicBezTo>
                  <a:pt x="2" y="51"/>
                  <a:pt x="2" y="51"/>
                  <a:pt x="2" y="51"/>
                </a:cubicBezTo>
                <a:cubicBezTo>
                  <a:pt x="2" y="51"/>
                  <a:pt x="2" y="51"/>
                  <a:pt x="2" y="51"/>
                </a:cubicBezTo>
                <a:cubicBezTo>
                  <a:pt x="2" y="51"/>
                  <a:pt x="2" y="51"/>
                  <a:pt x="2" y="51"/>
                </a:cubicBezTo>
                <a:cubicBezTo>
                  <a:pt x="2" y="51"/>
                  <a:pt x="2" y="51"/>
                  <a:pt x="2" y="51"/>
                </a:cubicBezTo>
                <a:cubicBezTo>
                  <a:pt x="2" y="51"/>
                  <a:pt x="2" y="51"/>
                  <a:pt x="2" y="51"/>
                </a:cubicBezTo>
                <a:cubicBezTo>
                  <a:pt x="12" y="45"/>
                  <a:pt x="12" y="45"/>
                  <a:pt x="12" y="45"/>
                </a:cubicBezTo>
                <a:cubicBezTo>
                  <a:pt x="13" y="45"/>
                  <a:pt x="13" y="45"/>
                  <a:pt x="13" y="45"/>
                </a:cubicBezTo>
                <a:cubicBezTo>
                  <a:pt x="14" y="46"/>
                  <a:pt x="13" y="46"/>
                  <a:pt x="13" y="47"/>
                </a:cubicBezTo>
                <a:cubicBezTo>
                  <a:pt x="4" y="52"/>
                  <a:pt x="4" y="52"/>
                  <a:pt x="4" y="52"/>
                </a:cubicBezTo>
                <a:cubicBezTo>
                  <a:pt x="7" y="62"/>
                  <a:pt x="7" y="62"/>
                  <a:pt x="7" y="62"/>
                </a:cubicBezTo>
                <a:cubicBezTo>
                  <a:pt x="17" y="62"/>
                  <a:pt x="17" y="62"/>
                  <a:pt x="17" y="62"/>
                </a:cubicBezTo>
                <a:cubicBezTo>
                  <a:pt x="18" y="62"/>
                  <a:pt x="18" y="63"/>
                  <a:pt x="18" y="63"/>
                </a:cubicBezTo>
                <a:cubicBezTo>
                  <a:pt x="18" y="63"/>
                  <a:pt x="18" y="64"/>
                  <a:pt x="17" y="64"/>
                </a:cubicBezTo>
                <a:close/>
                <a:moveTo>
                  <a:pt x="20" y="13"/>
                </a:moveTo>
                <a:cubicBezTo>
                  <a:pt x="12" y="20"/>
                  <a:pt x="12" y="20"/>
                  <a:pt x="12" y="20"/>
                </a:cubicBezTo>
                <a:cubicBezTo>
                  <a:pt x="18" y="29"/>
                  <a:pt x="18" y="29"/>
                  <a:pt x="18" y="29"/>
                </a:cubicBezTo>
                <a:cubicBezTo>
                  <a:pt x="18" y="30"/>
                  <a:pt x="18" y="30"/>
                  <a:pt x="17" y="31"/>
                </a:cubicBezTo>
                <a:cubicBezTo>
                  <a:pt x="17" y="31"/>
                  <a:pt x="16" y="31"/>
                  <a:pt x="16" y="3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19"/>
                  <a:pt x="11" y="19"/>
                </a:cubicBezTo>
                <a:cubicBezTo>
                  <a:pt x="11" y="19"/>
                  <a:pt x="11" y="19"/>
                  <a:pt x="11" y="19"/>
                </a:cubicBezTo>
                <a:cubicBezTo>
                  <a:pt x="19" y="11"/>
                  <a:pt x="19" y="11"/>
                  <a:pt x="19" y="11"/>
                </a:cubicBezTo>
                <a:cubicBezTo>
                  <a:pt x="19" y="11"/>
                  <a:pt x="19" y="11"/>
                  <a:pt x="19" y="11"/>
                </a:cubicBezTo>
                <a:cubicBezTo>
                  <a:pt x="19" y="11"/>
                  <a:pt x="19" y="11"/>
                  <a:pt x="19" y="11"/>
                </a:cubicBezTo>
                <a:cubicBezTo>
                  <a:pt x="19" y="11"/>
                  <a:pt x="19" y="11"/>
                  <a:pt x="19" y="11"/>
                </a:cubicBezTo>
                <a:cubicBezTo>
                  <a:pt x="19" y="11"/>
                  <a:pt x="19" y="11"/>
                  <a:pt x="19" y="11"/>
                </a:cubicBezTo>
                <a:cubicBezTo>
                  <a:pt x="19" y="11"/>
                  <a:pt x="19" y="11"/>
                  <a:pt x="19" y="11"/>
                </a:cubicBezTo>
                <a:cubicBezTo>
                  <a:pt x="19" y="11"/>
                  <a:pt x="19" y="11"/>
                  <a:pt x="19" y="11"/>
                </a:cubicBezTo>
                <a:cubicBezTo>
                  <a:pt x="19" y="11"/>
                  <a:pt x="19" y="11"/>
                  <a:pt x="19" y="11"/>
                </a:cubicBezTo>
                <a:cubicBezTo>
                  <a:pt x="19" y="11"/>
                  <a:pt x="20" y="11"/>
                  <a:pt x="20" y="11"/>
                </a:cubicBezTo>
                <a:cubicBezTo>
                  <a:pt x="20" y="11"/>
                  <a:pt x="20" y="11"/>
                  <a:pt x="20" y="11"/>
                </a:cubicBezTo>
                <a:cubicBezTo>
                  <a:pt x="20" y="11"/>
                  <a:pt x="20" y="11"/>
                  <a:pt x="20" y="11"/>
                </a:cubicBezTo>
                <a:cubicBezTo>
                  <a:pt x="20" y="11"/>
                  <a:pt x="20" y="11"/>
                  <a:pt x="20" y="11"/>
                </a:cubicBezTo>
                <a:cubicBezTo>
                  <a:pt x="20" y="11"/>
                  <a:pt x="20" y="11"/>
                  <a:pt x="20" y="11"/>
                </a:cubicBezTo>
                <a:cubicBezTo>
                  <a:pt x="20" y="11"/>
                  <a:pt x="20" y="11"/>
                  <a:pt x="20" y="11"/>
                </a:cubicBezTo>
                <a:cubicBezTo>
                  <a:pt x="20" y="11"/>
                  <a:pt x="20" y="11"/>
                  <a:pt x="20" y="11"/>
                </a:cubicBezTo>
                <a:cubicBezTo>
                  <a:pt x="30" y="17"/>
                  <a:pt x="30" y="17"/>
                  <a:pt x="30" y="17"/>
                </a:cubicBezTo>
                <a:cubicBezTo>
                  <a:pt x="30" y="17"/>
                  <a:pt x="30" y="17"/>
                  <a:pt x="30" y="18"/>
                </a:cubicBezTo>
                <a:cubicBezTo>
                  <a:pt x="30" y="18"/>
                  <a:pt x="29" y="18"/>
                  <a:pt x="29" y="18"/>
                </a:cubicBezTo>
                <a:lnTo>
                  <a:pt x="20" y="13"/>
                </a:lnTo>
                <a:close/>
                <a:moveTo>
                  <a:pt x="26" y="40"/>
                </a:moveTo>
                <a:cubicBezTo>
                  <a:pt x="25" y="41"/>
                  <a:pt x="25" y="42"/>
                  <a:pt x="24" y="42"/>
                </a:cubicBezTo>
                <a:cubicBezTo>
                  <a:pt x="23" y="42"/>
                  <a:pt x="23" y="41"/>
                  <a:pt x="24" y="40"/>
                </a:cubicBezTo>
                <a:cubicBezTo>
                  <a:pt x="26" y="33"/>
                  <a:pt x="30" y="28"/>
                  <a:pt x="36" y="25"/>
                </a:cubicBezTo>
                <a:cubicBezTo>
                  <a:pt x="37" y="24"/>
                  <a:pt x="38" y="24"/>
                  <a:pt x="39" y="25"/>
                </a:cubicBezTo>
                <a:cubicBezTo>
                  <a:pt x="39" y="26"/>
                  <a:pt x="38" y="26"/>
                  <a:pt x="37" y="27"/>
                </a:cubicBezTo>
                <a:cubicBezTo>
                  <a:pt x="32" y="30"/>
                  <a:pt x="28" y="34"/>
                  <a:pt x="26" y="40"/>
                </a:cubicBezTo>
                <a:close/>
                <a:moveTo>
                  <a:pt x="47" y="80"/>
                </a:moveTo>
                <a:cubicBezTo>
                  <a:pt x="41" y="90"/>
                  <a:pt x="41" y="90"/>
                  <a:pt x="41" y="90"/>
                </a:cubicBezTo>
                <a:cubicBezTo>
                  <a:pt x="41" y="90"/>
                  <a:pt x="41" y="90"/>
                  <a:pt x="41" y="90"/>
                </a:cubicBezTo>
                <a:cubicBezTo>
                  <a:pt x="41" y="90"/>
                  <a:pt x="41" y="90"/>
                  <a:pt x="41" y="90"/>
                </a:cubicBezTo>
                <a:cubicBezTo>
                  <a:pt x="41" y="90"/>
                  <a:pt x="41" y="90"/>
                  <a:pt x="41" y="90"/>
                </a:cubicBezTo>
                <a:cubicBezTo>
                  <a:pt x="41" y="90"/>
                  <a:pt x="41" y="90"/>
                  <a:pt x="41" y="90"/>
                </a:cubicBezTo>
                <a:cubicBezTo>
                  <a:pt x="41" y="90"/>
                  <a:pt x="41" y="90"/>
                  <a:pt x="41" y="90"/>
                </a:cubicBezTo>
                <a:cubicBezTo>
                  <a:pt x="41" y="90"/>
                  <a:pt x="41" y="90"/>
                  <a:pt x="41" y="90"/>
                </a:cubicBezTo>
                <a:cubicBezTo>
                  <a:pt x="41" y="90"/>
                  <a:pt x="41" y="90"/>
                  <a:pt x="41" y="90"/>
                </a:cubicBezTo>
                <a:cubicBezTo>
                  <a:pt x="41" y="90"/>
                  <a:pt x="41" y="90"/>
                  <a:pt x="41" y="90"/>
                </a:cubicBezTo>
                <a:cubicBezTo>
                  <a:pt x="41" y="90"/>
                  <a:pt x="41" y="90"/>
                  <a:pt x="41" y="90"/>
                </a:cubicBezTo>
                <a:cubicBezTo>
                  <a:pt x="41" y="90"/>
                  <a:pt x="41" y="90"/>
                  <a:pt x="41" y="90"/>
                </a:cubicBezTo>
                <a:cubicBezTo>
                  <a:pt x="41" y="90"/>
                  <a:pt x="41" y="90"/>
                  <a:pt x="40" y="90"/>
                </a:cubicBezTo>
                <a:cubicBezTo>
                  <a:pt x="40" y="90"/>
                  <a:pt x="40" y="90"/>
                  <a:pt x="40" y="90"/>
                </a:cubicBezTo>
                <a:cubicBezTo>
                  <a:pt x="40" y="90"/>
                  <a:pt x="40" y="90"/>
                  <a:pt x="40" y="90"/>
                </a:cubicBezTo>
                <a:cubicBezTo>
                  <a:pt x="40" y="90"/>
                  <a:pt x="40" y="90"/>
                  <a:pt x="40" y="90"/>
                </a:cubicBezTo>
                <a:cubicBezTo>
                  <a:pt x="29" y="87"/>
                  <a:pt x="29" y="87"/>
                  <a:pt x="29" y="87"/>
                </a:cubicBezTo>
                <a:cubicBezTo>
                  <a:pt x="29" y="87"/>
                  <a:pt x="29" y="87"/>
                  <a:pt x="29" y="87"/>
                </a:cubicBezTo>
                <a:cubicBezTo>
                  <a:pt x="29" y="87"/>
                  <a:pt x="29" y="87"/>
                  <a:pt x="29" y="87"/>
                </a:cubicBezTo>
                <a:cubicBezTo>
                  <a:pt x="29" y="87"/>
                  <a:pt x="29" y="87"/>
                  <a:pt x="29" y="87"/>
                </a:cubicBezTo>
                <a:cubicBezTo>
                  <a:pt x="29" y="87"/>
                  <a:pt x="29" y="87"/>
                  <a:pt x="29" y="87"/>
                </a:cubicBezTo>
                <a:cubicBezTo>
                  <a:pt x="29" y="87"/>
                  <a:pt x="29" y="87"/>
                  <a:pt x="29" y="87"/>
                </a:cubicBezTo>
                <a:cubicBezTo>
                  <a:pt x="29" y="87"/>
                  <a:pt x="29" y="87"/>
                  <a:pt x="29" y="87"/>
                </a:cubicBezTo>
                <a:cubicBezTo>
                  <a:pt x="29" y="87"/>
                  <a:pt x="29" y="87"/>
                  <a:pt x="29" y="87"/>
                </a:cubicBezTo>
                <a:cubicBezTo>
                  <a:pt x="29" y="87"/>
                  <a:pt x="29" y="87"/>
                  <a:pt x="28" y="87"/>
                </a:cubicBezTo>
                <a:cubicBezTo>
                  <a:pt x="28" y="87"/>
                  <a:pt x="28" y="86"/>
                  <a:pt x="28" y="86"/>
                </a:cubicBezTo>
                <a:cubicBezTo>
                  <a:pt x="28" y="86"/>
                  <a:pt x="28" y="86"/>
                  <a:pt x="28" y="86"/>
                </a:cubicBezTo>
                <a:cubicBezTo>
                  <a:pt x="28" y="86"/>
                  <a:pt x="28" y="86"/>
                  <a:pt x="28" y="86"/>
                </a:cubicBezTo>
                <a:cubicBezTo>
                  <a:pt x="28" y="86"/>
                  <a:pt x="28" y="86"/>
                  <a:pt x="28" y="86"/>
                </a:cubicBezTo>
                <a:cubicBezTo>
                  <a:pt x="28" y="86"/>
                  <a:pt x="28" y="86"/>
                  <a:pt x="28" y="86"/>
                </a:cubicBezTo>
                <a:cubicBezTo>
                  <a:pt x="28" y="86"/>
                  <a:pt x="28" y="86"/>
                  <a:pt x="28" y="86"/>
                </a:cubicBezTo>
                <a:cubicBezTo>
                  <a:pt x="28" y="75"/>
                  <a:pt x="28" y="75"/>
                  <a:pt x="28" y="75"/>
                </a:cubicBezTo>
                <a:cubicBezTo>
                  <a:pt x="28" y="74"/>
                  <a:pt x="29" y="74"/>
                  <a:pt x="29" y="74"/>
                </a:cubicBezTo>
                <a:cubicBezTo>
                  <a:pt x="29" y="74"/>
                  <a:pt x="30" y="74"/>
                  <a:pt x="30" y="75"/>
                </a:cubicBezTo>
                <a:cubicBezTo>
                  <a:pt x="30" y="86"/>
                  <a:pt x="30" y="86"/>
                  <a:pt x="30" y="86"/>
                </a:cubicBezTo>
                <a:cubicBezTo>
                  <a:pt x="40" y="88"/>
                  <a:pt x="40" y="88"/>
                  <a:pt x="40" y="88"/>
                </a:cubicBezTo>
                <a:cubicBezTo>
                  <a:pt x="46" y="79"/>
                  <a:pt x="46" y="79"/>
                  <a:pt x="46" y="79"/>
                </a:cubicBezTo>
                <a:cubicBezTo>
                  <a:pt x="46" y="79"/>
                  <a:pt x="46" y="78"/>
                  <a:pt x="47" y="79"/>
                </a:cubicBezTo>
                <a:cubicBezTo>
                  <a:pt x="47" y="79"/>
                  <a:pt x="47" y="79"/>
                  <a:pt x="47" y="80"/>
                </a:cubicBezTo>
                <a:close/>
                <a:moveTo>
                  <a:pt x="48" y="54"/>
                </a:moveTo>
                <a:cubicBezTo>
                  <a:pt x="44" y="55"/>
                  <a:pt x="39" y="53"/>
                  <a:pt x="38" y="48"/>
                </a:cubicBezTo>
                <a:cubicBezTo>
                  <a:pt x="37" y="44"/>
                  <a:pt x="39" y="39"/>
                  <a:pt x="44" y="38"/>
                </a:cubicBezTo>
                <a:cubicBezTo>
                  <a:pt x="48" y="37"/>
                  <a:pt x="53" y="39"/>
                  <a:pt x="54" y="44"/>
                </a:cubicBezTo>
                <a:cubicBezTo>
                  <a:pt x="55" y="48"/>
                  <a:pt x="52" y="53"/>
                  <a:pt x="48" y="54"/>
                </a:cubicBezTo>
                <a:close/>
                <a:moveTo>
                  <a:pt x="52" y="4"/>
                </a:moveTo>
                <a:cubicBezTo>
                  <a:pt x="46" y="13"/>
                  <a:pt x="46" y="13"/>
                  <a:pt x="46" y="13"/>
                </a:cubicBezTo>
                <a:cubicBezTo>
                  <a:pt x="46" y="14"/>
                  <a:pt x="45" y="14"/>
                  <a:pt x="45" y="14"/>
                </a:cubicBezTo>
                <a:cubicBezTo>
                  <a:pt x="45" y="13"/>
                  <a:pt x="45" y="13"/>
                  <a:pt x="45" y="12"/>
                </a:cubicBezTo>
                <a:cubicBezTo>
                  <a:pt x="51" y="3"/>
                  <a:pt x="51" y="3"/>
                  <a:pt x="51" y="3"/>
                </a:cubicBezTo>
                <a:cubicBezTo>
                  <a:pt x="51" y="3"/>
                  <a:pt x="51" y="3"/>
                  <a:pt x="51" y="3"/>
                </a:cubicBezTo>
                <a:cubicBezTo>
                  <a:pt x="51" y="3"/>
                  <a:pt x="51" y="3"/>
                  <a:pt x="51" y="3"/>
                </a:cubicBezTo>
                <a:cubicBezTo>
                  <a:pt x="51" y="3"/>
                  <a:pt x="51" y="3"/>
                  <a:pt x="51" y="3"/>
                </a:cubicBezTo>
                <a:cubicBezTo>
                  <a:pt x="51" y="3"/>
                  <a:pt x="51" y="3"/>
                  <a:pt x="51" y="3"/>
                </a:cubicBezTo>
                <a:cubicBezTo>
                  <a:pt x="51" y="2"/>
                  <a:pt x="51" y="2"/>
                  <a:pt x="51" y="2"/>
                </a:cubicBezTo>
                <a:cubicBezTo>
                  <a:pt x="51" y="2"/>
                  <a:pt x="51" y="2"/>
                  <a:pt x="51" y="2"/>
                </a:cubicBezTo>
                <a:cubicBezTo>
                  <a:pt x="51" y="2"/>
                  <a:pt x="51" y="2"/>
                  <a:pt x="51" y="2"/>
                </a:cubicBezTo>
                <a:cubicBezTo>
                  <a:pt x="51" y="2"/>
                  <a:pt x="51" y="2"/>
                  <a:pt x="51" y="2"/>
                </a:cubicBezTo>
                <a:cubicBezTo>
                  <a:pt x="51" y="2"/>
                  <a:pt x="51" y="2"/>
                  <a:pt x="51" y="2"/>
                </a:cubicBezTo>
                <a:cubicBezTo>
                  <a:pt x="51" y="2"/>
                  <a:pt x="51" y="2"/>
                  <a:pt x="51" y="2"/>
                </a:cubicBezTo>
                <a:cubicBezTo>
                  <a:pt x="51" y="2"/>
                  <a:pt x="51" y="2"/>
                  <a:pt x="51" y="2"/>
                </a:cubicBezTo>
                <a:cubicBezTo>
                  <a:pt x="51" y="2"/>
                  <a:pt x="51" y="2"/>
                  <a:pt x="51" y="2"/>
                </a:cubicBezTo>
                <a:cubicBezTo>
                  <a:pt x="51" y="2"/>
                  <a:pt x="51" y="2"/>
                  <a:pt x="51" y="2"/>
                </a:cubicBezTo>
                <a:cubicBezTo>
                  <a:pt x="51" y="2"/>
                  <a:pt x="51" y="2"/>
                  <a:pt x="51" y="2"/>
                </a:cubicBezTo>
                <a:cubicBezTo>
                  <a:pt x="63" y="5"/>
                  <a:pt x="63" y="5"/>
                  <a:pt x="63" y="5"/>
                </a:cubicBezTo>
                <a:cubicBezTo>
                  <a:pt x="63" y="5"/>
                  <a:pt x="63" y="5"/>
                  <a:pt x="63" y="5"/>
                </a:cubicBezTo>
                <a:cubicBezTo>
                  <a:pt x="63" y="5"/>
                  <a:pt x="63" y="5"/>
                  <a:pt x="63" y="5"/>
                </a:cubicBezTo>
                <a:cubicBezTo>
                  <a:pt x="63" y="5"/>
                  <a:pt x="63" y="5"/>
                  <a:pt x="63" y="5"/>
                </a:cubicBezTo>
                <a:cubicBezTo>
                  <a:pt x="63" y="5"/>
                  <a:pt x="63" y="5"/>
                  <a:pt x="63" y="5"/>
                </a:cubicBezTo>
                <a:cubicBezTo>
                  <a:pt x="63" y="6"/>
                  <a:pt x="63" y="6"/>
                  <a:pt x="63" y="6"/>
                </a:cubicBezTo>
                <a:cubicBezTo>
                  <a:pt x="63" y="6"/>
                  <a:pt x="63" y="6"/>
                  <a:pt x="63" y="6"/>
                </a:cubicBezTo>
                <a:cubicBezTo>
                  <a:pt x="63" y="6"/>
                  <a:pt x="63" y="6"/>
                  <a:pt x="63" y="6"/>
                </a:cubicBezTo>
                <a:cubicBezTo>
                  <a:pt x="63" y="6"/>
                  <a:pt x="63" y="6"/>
                  <a:pt x="63" y="6"/>
                </a:cubicBezTo>
                <a:cubicBezTo>
                  <a:pt x="63" y="6"/>
                  <a:pt x="63" y="6"/>
                  <a:pt x="63" y="6"/>
                </a:cubicBezTo>
                <a:cubicBezTo>
                  <a:pt x="63" y="6"/>
                  <a:pt x="63" y="6"/>
                  <a:pt x="63" y="6"/>
                </a:cubicBezTo>
                <a:cubicBezTo>
                  <a:pt x="63" y="6"/>
                  <a:pt x="63" y="6"/>
                  <a:pt x="63" y="6"/>
                </a:cubicBezTo>
                <a:cubicBezTo>
                  <a:pt x="63" y="6"/>
                  <a:pt x="63" y="6"/>
                  <a:pt x="63" y="6"/>
                </a:cubicBezTo>
                <a:cubicBezTo>
                  <a:pt x="63" y="6"/>
                  <a:pt x="63" y="6"/>
                  <a:pt x="63" y="6"/>
                </a:cubicBezTo>
                <a:cubicBezTo>
                  <a:pt x="63" y="6"/>
                  <a:pt x="63" y="6"/>
                  <a:pt x="63" y="6"/>
                </a:cubicBezTo>
                <a:cubicBezTo>
                  <a:pt x="63" y="17"/>
                  <a:pt x="63" y="17"/>
                  <a:pt x="63" y="17"/>
                </a:cubicBezTo>
                <a:cubicBezTo>
                  <a:pt x="63" y="18"/>
                  <a:pt x="63" y="18"/>
                  <a:pt x="63" y="18"/>
                </a:cubicBezTo>
                <a:cubicBezTo>
                  <a:pt x="62" y="18"/>
                  <a:pt x="62" y="18"/>
                  <a:pt x="62" y="17"/>
                </a:cubicBezTo>
                <a:cubicBezTo>
                  <a:pt x="62" y="7"/>
                  <a:pt x="62" y="7"/>
                  <a:pt x="62" y="7"/>
                </a:cubicBezTo>
                <a:lnTo>
                  <a:pt x="52" y="4"/>
                </a:lnTo>
                <a:close/>
                <a:moveTo>
                  <a:pt x="81" y="72"/>
                </a:moveTo>
                <a:cubicBezTo>
                  <a:pt x="81" y="72"/>
                  <a:pt x="81" y="72"/>
                  <a:pt x="81" y="72"/>
                </a:cubicBezTo>
                <a:cubicBezTo>
                  <a:pt x="81" y="72"/>
                  <a:pt x="81" y="72"/>
                  <a:pt x="81" y="72"/>
                </a:cubicBezTo>
                <a:cubicBezTo>
                  <a:pt x="81" y="72"/>
                  <a:pt x="81" y="72"/>
                  <a:pt x="81" y="72"/>
                </a:cubicBezTo>
                <a:cubicBezTo>
                  <a:pt x="81" y="72"/>
                  <a:pt x="81" y="72"/>
                  <a:pt x="81" y="72"/>
                </a:cubicBezTo>
                <a:cubicBezTo>
                  <a:pt x="81" y="72"/>
                  <a:pt x="81" y="72"/>
                  <a:pt x="81" y="72"/>
                </a:cubicBezTo>
                <a:cubicBezTo>
                  <a:pt x="81" y="72"/>
                  <a:pt x="81" y="72"/>
                  <a:pt x="81" y="72"/>
                </a:cubicBezTo>
                <a:cubicBezTo>
                  <a:pt x="81" y="72"/>
                  <a:pt x="81" y="72"/>
                  <a:pt x="81" y="72"/>
                </a:cubicBezTo>
                <a:cubicBezTo>
                  <a:pt x="81" y="72"/>
                  <a:pt x="81" y="72"/>
                  <a:pt x="81" y="73"/>
                </a:cubicBezTo>
                <a:cubicBezTo>
                  <a:pt x="81" y="73"/>
                  <a:pt x="81" y="73"/>
                  <a:pt x="81" y="73"/>
                </a:cubicBezTo>
                <a:cubicBezTo>
                  <a:pt x="81" y="73"/>
                  <a:pt x="81" y="73"/>
                  <a:pt x="81" y="73"/>
                </a:cubicBezTo>
                <a:cubicBezTo>
                  <a:pt x="81" y="73"/>
                  <a:pt x="81" y="73"/>
                  <a:pt x="81" y="73"/>
                </a:cubicBezTo>
                <a:cubicBezTo>
                  <a:pt x="81" y="73"/>
                  <a:pt x="81" y="73"/>
                  <a:pt x="81" y="73"/>
                </a:cubicBezTo>
                <a:cubicBezTo>
                  <a:pt x="81" y="73"/>
                  <a:pt x="81" y="73"/>
                  <a:pt x="81" y="73"/>
                </a:cubicBezTo>
                <a:cubicBezTo>
                  <a:pt x="73" y="81"/>
                  <a:pt x="73" y="81"/>
                  <a:pt x="73" y="81"/>
                </a:cubicBezTo>
                <a:cubicBezTo>
                  <a:pt x="73" y="81"/>
                  <a:pt x="73" y="81"/>
                  <a:pt x="73" y="81"/>
                </a:cubicBezTo>
                <a:cubicBezTo>
                  <a:pt x="73" y="81"/>
                  <a:pt x="73" y="81"/>
                  <a:pt x="73" y="81"/>
                </a:cubicBezTo>
                <a:cubicBezTo>
                  <a:pt x="73" y="81"/>
                  <a:pt x="73" y="81"/>
                  <a:pt x="73" y="81"/>
                </a:cubicBezTo>
                <a:cubicBezTo>
                  <a:pt x="72" y="81"/>
                  <a:pt x="72" y="81"/>
                  <a:pt x="72" y="81"/>
                </a:cubicBezTo>
                <a:cubicBezTo>
                  <a:pt x="72" y="81"/>
                  <a:pt x="72" y="81"/>
                  <a:pt x="72" y="81"/>
                </a:cubicBezTo>
                <a:cubicBezTo>
                  <a:pt x="72" y="81"/>
                  <a:pt x="72" y="81"/>
                  <a:pt x="72" y="81"/>
                </a:cubicBezTo>
                <a:cubicBezTo>
                  <a:pt x="72" y="81"/>
                  <a:pt x="72" y="81"/>
                  <a:pt x="72" y="81"/>
                </a:cubicBezTo>
                <a:cubicBezTo>
                  <a:pt x="72" y="81"/>
                  <a:pt x="72" y="81"/>
                  <a:pt x="72" y="81"/>
                </a:cubicBezTo>
                <a:cubicBezTo>
                  <a:pt x="72" y="81"/>
                  <a:pt x="72" y="81"/>
                  <a:pt x="72" y="81"/>
                </a:cubicBezTo>
                <a:cubicBezTo>
                  <a:pt x="72" y="81"/>
                  <a:pt x="72" y="81"/>
                  <a:pt x="72" y="81"/>
                </a:cubicBezTo>
                <a:cubicBezTo>
                  <a:pt x="72" y="81"/>
                  <a:pt x="72" y="81"/>
                  <a:pt x="72" y="81"/>
                </a:cubicBezTo>
                <a:cubicBezTo>
                  <a:pt x="72" y="81"/>
                  <a:pt x="72" y="81"/>
                  <a:pt x="72" y="81"/>
                </a:cubicBezTo>
                <a:cubicBezTo>
                  <a:pt x="72" y="81"/>
                  <a:pt x="72" y="81"/>
                  <a:pt x="72" y="81"/>
                </a:cubicBezTo>
                <a:cubicBezTo>
                  <a:pt x="72" y="81"/>
                  <a:pt x="72" y="81"/>
                  <a:pt x="72" y="81"/>
                </a:cubicBezTo>
                <a:cubicBezTo>
                  <a:pt x="62" y="76"/>
                  <a:pt x="62" y="76"/>
                  <a:pt x="62" y="76"/>
                </a:cubicBezTo>
                <a:cubicBezTo>
                  <a:pt x="61" y="75"/>
                  <a:pt x="61" y="75"/>
                  <a:pt x="62" y="75"/>
                </a:cubicBezTo>
                <a:cubicBezTo>
                  <a:pt x="62" y="74"/>
                  <a:pt x="62" y="74"/>
                  <a:pt x="63" y="74"/>
                </a:cubicBezTo>
                <a:cubicBezTo>
                  <a:pt x="72" y="80"/>
                  <a:pt x="72" y="80"/>
                  <a:pt x="72" y="80"/>
                </a:cubicBezTo>
                <a:cubicBezTo>
                  <a:pt x="79" y="72"/>
                  <a:pt x="79" y="72"/>
                  <a:pt x="79" y="72"/>
                </a:cubicBezTo>
                <a:cubicBezTo>
                  <a:pt x="74" y="63"/>
                  <a:pt x="74" y="63"/>
                  <a:pt x="74" y="63"/>
                </a:cubicBezTo>
                <a:cubicBezTo>
                  <a:pt x="74" y="62"/>
                  <a:pt x="74" y="62"/>
                  <a:pt x="74" y="62"/>
                </a:cubicBezTo>
                <a:cubicBezTo>
                  <a:pt x="75" y="61"/>
                  <a:pt x="75" y="62"/>
                  <a:pt x="75" y="62"/>
                </a:cubicBezTo>
                <a:cubicBezTo>
                  <a:pt x="81" y="72"/>
                  <a:pt x="81" y="72"/>
                  <a:pt x="81" y="72"/>
                </a:cubicBezTo>
                <a:cubicBezTo>
                  <a:pt x="81" y="72"/>
                  <a:pt x="81" y="72"/>
                  <a:pt x="81" y="72"/>
                </a:cubicBezTo>
                <a:close/>
              </a:path>
            </a:pathLst>
          </a:custGeom>
          <a:solidFill>
            <a:srgbClr val="0F3D4C"/>
          </a:solidFill>
          <a:ln w="9525">
            <a:noFill/>
            <a:round/>
            <a:headEnd/>
            <a:tailEnd/>
          </a:ln>
        </p:spPr>
        <p:txBody>
          <a:bodyPr/>
          <a:lstStyle/>
          <a:p>
            <a:endParaRPr lang="zh-CN" altLang="en-US"/>
          </a:p>
        </p:txBody>
      </p:sp>
    </p:spTree>
    <p:extLst>
      <p:ext uri="{BB962C8B-B14F-4D97-AF65-F5344CB8AC3E}">
        <p14:creationId xmlns:p14="http://schemas.microsoft.com/office/powerpoint/2010/main" val="23312786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文本占位符 1"/>
          <p:cNvSpPr>
            <a:spLocks noGrp="1"/>
          </p:cNvSpPr>
          <p:nvPr>
            <p:ph type="body" sz="quarter" idx="4294967295"/>
          </p:nvPr>
        </p:nvSpPr>
        <p:spPr bwMode="auto">
          <a:xfrm>
            <a:off x="121240" y="117448"/>
            <a:ext cx="5254996" cy="474553"/>
          </a:xfrm>
          <a:prstGeom prst="rect">
            <a:avLst/>
          </a:prstGeom>
          <a:noFill/>
          <a:ln>
            <a:miter lim="800000"/>
            <a:headEnd/>
            <a:tailEnd/>
          </a:ln>
        </p:spPr>
        <p:txBody>
          <a:bodyPr anchor="ctr"/>
          <a:lstStyle/>
          <a:p>
            <a:pPr marL="0" indent="0">
              <a:buNone/>
            </a:pPr>
            <a:r>
              <a:rPr lang="zh-CN" altLang="en-US" sz="2000" b="1">
                <a:solidFill>
                  <a:schemeClr val="bg1"/>
                </a:solidFill>
                <a:latin typeface="方正正中黑简体"/>
                <a:ea typeface="方正正中黑简体"/>
                <a:cs typeface="方正正中黑简体"/>
              </a:rPr>
              <a:t>医疗质量管理办法</a:t>
            </a:r>
          </a:p>
        </p:txBody>
      </p:sp>
      <p:sp>
        <p:nvSpPr>
          <p:cNvPr id="74754" name="标题 2"/>
          <p:cNvSpPr>
            <a:spLocks noGrp="1"/>
          </p:cNvSpPr>
          <p:nvPr>
            <p:ph type="title" idx="4294967295"/>
          </p:nvPr>
        </p:nvSpPr>
        <p:spPr bwMode="auto">
          <a:xfrm>
            <a:off x="1390947" y="726907"/>
            <a:ext cx="2833031" cy="341234"/>
          </a:xfrm>
          <a:prstGeom prst="rect">
            <a:avLst/>
          </a:prstGeom>
          <a:noFill/>
          <a:ln>
            <a:miter lim="800000"/>
            <a:headEnd/>
            <a:tailEnd/>
          </a:ln>
        </p:spPr>
        <p:txBody>
          <a:bodyPr anchor="ctr"/>
          <a:lstStyle/>
          <a:p>
            <a:pPr algn="l"/>
            <a:r>
              <a:rPr lang="zh-CN" altLang="en-US" sz="1600" b="1">
                <a:solidFill>
                  <a:srgbClr val="595959"/>
                </a:solidFill>
                <a:latin typeface="微软雅黑" pitchFamily="34" charset="-122"/>
                <a:ea typeface="微软雅黑" pitchFamily="34" charset="-122"/>
              </a:rPr>
              <a:t>主要内容</a:t>
            </a:r>
          </a:p>
        </p:txBody>
      </p:sp>
      <p:sp>
        <p:nvSpPr>
          <p:cNvPr id="74755" name="内容占位符 3"/>
          <p:cNvSpPr>
            <a:spLocks noGrp="1"/>
          </p:cNvSpPr>
          <p:nvPr>
            <p:ph sz="half" idx="4294967295"/>
          </p:nvPr>
        </p:nvSpPr>
        <p:spPr bwMode="auto">
          <a:xfrm>
            <a:off x="251385" y="726907"/>
            <a:ext cx="1020526" cy="341234"/>
          </a:xfrm>
          <a:prstGeom prst="rect">
            <a:avLst/>
          </a:prstGeom>
          <a:noFill/>
          <a:ln>
            <a:miter lim="800000"/>
            <a:headEnd/>
            <a:tailEnd/>
          </a:ln>
        </p:spPr>
        <p:txBody>
          <a:bodyPr anchor="ctr"/>
          <a:lstStyle/>
          <a:p>
            <a:pPr marL="0" indent="0">
              <a:buNone/>
            </a:pPr>
            <a:r>
              <a:rPr lang="zh-CN" altLang="en-US" sz="1600" b="1">
                <a:solidFill>
                  <a:srgbClr val="595959"/>
                </a:solidFill>
                <a:latin typeface="微软雅黑" pitchFamily="34" charset="-122"/>
                <a:ea typeface="微软雅黑" pitchFamily="34" charset="-122"/>
              </a:rPr>
              <a:t>第二部分</a:t>
            </a:r>
          </a:p>
        </p:txBody>
      </p:sp>
      <p:sp>
        <p:nvSpPr>
          <p:cNvPr id="74756" name="文本占位符 1"/>
          <p:cNvSpPr>
            <a:spLocks noGrp="1"/>
          </p:cNvSpPr>
          <p:nvPr>
            <p:ph type="body" sz="quarter" idx="4294967295"/>
          </p:nvPr>
        </p:nvSpPr>
        <p:spPr bwMode="auto">
          <a:xfrm>
            <a:off x="9694824" y="138081"/>
            <a:ext cx="2152152" cy="474552"/>
          </a:xfrm>
          <a:prstGeom prst="rect">
            <a:avLst/>
          </a:prstGeom>
          <a:noFill/>
          <a:ln>
            <a:miter lim="800000"/>
            <a:headEnd/>
            <a:tailEnd/>
          </a:ln>
        </p:spPr>
        <p:txBody>
          <a:bodyPr anchor="ctr"/>
          <a:lstStyle/>
          <a:p>
            <a:pPr marL="0" indent="0" algn="r">
              <a:buNone/>
            </a:pPr>
            <a:r>
              <a:rPr lang="en-US" altLang="zh-CN" sz="2000" b="1">
                <a:solidFill>
                  <a:schemeClr val="bg1"/>
                </a:solidFill>
                <a:latin typeface="方正舒体"/>
                <a:ea typeface="方正舒体"/>
                <a:cs typeface="方正舒体"/>
              </a:rPr>
              <a:t>NHFPC</a:t>
            </a:r>
            <a:endParaRPr lang="zh-CN" altLang="en-US" sz="2000" b="1">
              <a:solidFill>
                <a:schemeClr val="bg1"/>
              </a:solidFill>
              <a:latin typeface="方正舒体"/>
              <a:ea typeface="方正舒体"/>
              <a:cs typeface="方正舒体"/>
            </a:endParaRPr>
          </a:p>
        </p:txBody>
      </p:sp>
      <p:sp>
        <p:nvSpPr>
          <p:cNvPr id="74757" name="矩形 6"/>
          <p:cNvSpPr>
            <a:spLocks noChangeArrowheads="1"/>
          </p:cNvSpPr>
          <p:nvPr/>
        </p:nvSpPr>
        <p:spPr bwMode="auto">
          <a:xfrm>
            <a:off x="1043363" y="1226854"/>
            <a:ext cx="10451269" cy="2521953"/>
          </a:xfrm>
          <a:prstGeom prst="rect">
            <a:avLst/>
          </a:prstGeom>
          <a:noFill/>
          <a:ln w="9525">
            <a:noFill/>
            <a:miter lim="800000"/>
            <a:headEnd/>
            <a:tailEnd/>
          </a:ln>
        </p:spPr>
        <p:txBody>
          <a:bodyPr>
            <a:spAutoFit/>
          </a:bodyPr>
          <a:lstStyle/>
          <a:p>
            <a:pPr algn="ctr"/>
            <a:r>
              <a:rPr lang="zh-CN" altLang="en-US" sz="2400" b="1">
                <a:latin typeface="黑体" pitchFamily="49" charset="-122"/>
                <a:ea typeface="黑体" pitchFamily="49" charset="-122"/>
              </a:rPr>
              <a:t>第七章 法律责任</a:t>
            </a:r>
            <a:endParaRPr lang="en-US" altLang="zh-CN" sz="2400" b="1">
              <a:latin typeface="黑体" pitchFamily="49" charset="-122"/>
              <a:ea typeface="黑体" pitchFamily="49" charset="-122"/>
            </a:endParaRPr>
          </a:p>
          <a:p>
            <a:pPr algn="ctr"/>
            <a:endParaRPr lang="zh-CN" altLang="en-US" sz="2000" b="1">
              <a:latin typeface="黑体" pitchFamily="49" charset="-122"/>
              <a:ea typeface="黑体" pitchFamily="49" charset="-122"/>
            </a:endParaRPr>
          </a:p>
          <a:p>
            <a:r>
              <a:rPr lang="en-US" altLang="zh-CN" sz="2000">
                <a:latin typeface="黑体" pitchFamily="49" charset="-122"/>
                <a:ea typeface="黑体" pitchFamily="49" charset="-122"/>
              </a:rPr>
              <a:t>43</a:t>
            </a:r>
            <a:r>
              <a:rPr lang="zh-CN" altLang="en-US" sz="2000">
                <a:latin typeface="黑体" pitchFamily="49" charset="-122"/>
                <a:ea typeface="黑体" pitchFamily="49" charset="-122"/>
              </a:rPr>
              <a:t>医疗机构开展</a:t>
            </a:r>
            <a:r>
              <a:rPr lang="zh-CN" altLang="en-US" sz="2000">
                <a:solidFill>
                  <a:srgbClr val="FF0000"/>
                </a:solidFill>
                <a:latin typeface="黑体" pitchFamily="49" charset="-122"/>
                <a:ea typeface="黑体" pitchFamily="49" charset="-122"/>
              </a:rPr>
              <a:t>诊疗活动超出登记范围</a:t>
            </a:r>
            <a:r>
              <a:rPr lang="zh-CN" altLang="en-US" sz="2000">
                <a:latin typeface="黑体" pitchFamily="49" charset="-122"/>
                <a:ea typeface="黑体" pitchFamily="49" charset="-122"/>
              </a:rPr>
              <a:t>、使用</a:t>
            </a:r>
            <a:r>
              <a:rPr lang="zh-CN" altLang="en-US" sz="2000">
                <a:solidFill>
                  <a:srgbClr val="FF0000"/>
                </a:solidFill>
                <a:latin typeface="黑体" pitchFamily="49" charset="-122"/>
                <a:ea typeface="黑体" pitchFamily="49" charset="-122"/>
              </a:rPr>
              <a:t>非卫生技术人员</a:t>
            </a:r>
            <a:r>
              <a:rPr lang="zh-CN" altLang="en-US" sz="2000">
                <a:latin typeface="黑体" pitchFamily="49" charset="-122"/>
                <a:ea typeface="黑体" pitchFamily="49" charset="-122"/>
              </a:rPr>
              <a:t>从事诊疗工作、违规开展禁止或者限制临床应用的</a:t>
            </a:r>
            <a:r>
              <a:rPr lang="zh-CN" altLang="en-US" sz="2000">
                <a:solidFill>
                  <a:srgbClr val="FF0000"/>
                </a:solidFill>
                <a:latin typeface="黑体" pitchFamily="49" charset="-122"/>
                <a:ea typeface="黑体" pitchFamily="49" charset="-122"/>
              </a:rPr>
              <a:t>医疗技术</a:t>
            </a:r>
            <a:r>
              <a:rPr lang="zh-CN" altLang="en-US" sz="2000">
                <a:latin typeface="黑体" pitchFamily="49" charset="-122"/>
                <a:ea typeface="黑体" pitchFamily="49" charset="-122"/>
              </a:rPr>
              <a:t>、使用不合格或者未经批准的</a:t>
            </a:r>
            <a:r>
              <a:rPr lang="zh-CN" altLang="en-US" sz="2000">
                <a:solidFill>
                  <a:srgbClr val="FF0000"/>
                </a:solidFill>
                <a:latin typeface="黑体" pitchFamily="49" charset="-122"/>
                <a:ea typeface="黑体" pitchFamily="49" charset="-122"/>
              </a:rPr>
              <a:t>药品、医疗器械、耗材</a:t>
            </a:r>
            <a:r>
              <a:rPr lang="zh-CN" altLang="en-US" sz="2000">
                <a:latin typeface="黑体" pitchFamily="49" charset="-122"/>
                <a:ea typeface="黑体" pitchFamily="49" charset="-122"/>
              </a:rPr>
              <a:t>等开展诊疗活动的，由县级以上地方卫生计生行政部门依据国家有关法律法规进行处理。</a:t>
            </a:r>
            <a:endParaRPr lang="en-US" altLang="zh-CN" sz="2000">
              <a:latin typeface="黑体" pitchFamily="49" charset="-122"/>
              <a:ea typeface="黑体" pitchFamily="49" charset="-122"/>
            </a:endParaRPr>
          </a:p>
          <a:p>
            <a:endParaRPr lang="zh-CN" altLang="en-US" sz="1400">
              <a:latin typeface="黑体" pitchFamily="49" charset="-122"/>
              <a:ea typeface="黑体" pitchFamily="49" charset="-122"/>
            </a:endParaRPr>
          </a:p>
          <a:p>
            <a:r>
              <a:rPr lang="en-US" altLang="zh-CN" sz="2000">
                <a:latin typeface="黑体" pitchFamily="49" charset="-122"/>
                <a:ea typeface="黑体" pitchFamily="49" charset="-122"/>
              </a:rPr>
              <a:t>44</a:t>
            </a:r>
            <a:r>
              <a:rPr lang="zh-CN" altLang="en-US" sz="2000">
                <a:latin typeface="黑体" pitchFamily="49" charset="-122"/>
                <a:ea typeface="黑体" pitchFamily="49" charset="-122"/>
              </a:rPr>
              <a:t>县级以上地方卫生计生行政部门未按照本办法规定履行监管职责，造成严重后果的，对直接负责的主管人员和其他直接责任人员依法给予行政处分。</a:t>
            </a:r>
          </a:p>
        </p:txBody>
      </p:sp>
      <p:sp>
        <p:nvSpPr>
          <p:cNvPr id="74758" name="Freeform 501"/>
          <p:cNvSpPr>
            <a:spLocks noEditPoints="1"/>
          </p:cNvSpPr>
          <p:nvPr/>
        </p:nvSpPr>
        <p:spPr bwMode="auto">
          <a:xfrm>
            <a:off x="756093" y="1988678"/>
            <a:ext cx="287271" cy="288858"/>
          </a:xfrm>
          <a:custGeom>
            <a:avLst/>
            <a:gdLst>
              <a:gd name="T0" fmla="*/ 1236772155 w 92"/>
              <a:gd name="T1" fmla="*/ 448015351 h 92"/>
              <a:gd name="T2" fmla="*/ 704272658 w 92"/>
              <a:gd name="T3" fmla="*/ 241240713 h 92"/>
              <a:gd name="T4" fmla="*/ 274839659 w 92"/>
              <a:gd name="T5" fmla="*/ 585867132 h 92"/>
              <a:gd name="T6" fmla="*/ 343549549 w 92"/>
              <a:gd name="T7" fmla="*/ 1137274449 h 92"/>
              <a:gd name="T8" fmla="*/ 858869324 w 92"/>
              <a:gd name="T9" fmla="*/ 1361282027 h 92"/>
              <a:gd name="T10" fmla="*/ 1271128665 w 92"/>
              <a:gd name="T11" fmla="*/ 482478296 h 92"/>
              <a:gd name="T12" fmla="*/ 1477258336 w 92"/>
              <a:gd name="T13" fmla="*/ 499711334 h 92"/>
              <a:gd name="T14" fmla="*/ 1477258336 w 92"/>
              <a:gd name="T15" fmla="*/ 499711334 h 92"/>
              <a:gd name="T16" fmla="*/ 1494435026 w 92"/>
              <a:gd name="T17" fmla="*/ 499711334 h 92"/>
              <a:gd name="T18" fmla="*/ 1545968226 w 92"/>
              <a:gd name="T19" fmla="*/ 706489005 h 92"/>
              <a:gd name="T20" fmla="*/ 1528788406 w 92"/>
              <a:gd name="T21" fmla="*/ 706489005 h 92"/>
              <a:gd name="T22" fmla="*/ 1528788406 w 92"/>
              <a:gd name="T23" fmla="*/ 706489005 h 92"/>
              <a:gd name="T24" fmla="*/ 1460078516 w 92"/>
              <a:gd name="T25" fmla="*/ 516941242 h 92"/>
              <a:gd name="T26" fmla="*/ 687095968 w 92"/>
              <a:gd name="T27" fmla="*/ 568637224 h 92"/>
              <a:gd name="T28" fmla="*/ 704272658 w 92"/>
              <a:gd name="T29" fmla="*/ 534174279 h 92"/>
              <a:gd name="T30" fmla="*/ 103063319 w 92"/>
              <a:gd name="T31" fmla="*/ 1102811504 h 92"/>
              <a:gd name="T32" fmla="*/ 85886605 w 92"/>
              <a:gd name="T33" fmla="*/ 1102811504 h 92"/>
              <a:gd name="T34" fmla="*/ 85886605 w 92"/>
              <a:gd name="T35" fmla="*/ 1085578466 h 92"/>
              <a:gd name="T36" fmla="*/ 34353392 w 92"/>
              <a:gd name="T37" fmla="*/ 896033833 h 92"/>
              <a:gd name="T38" fmla="*/ 34353392 w 92"/>
              <a:gd name="T39" fmla="*/ 878800795 h 92"/>
              <a:gd name="T40" fmla="*/ 34353392 w 92"/>
              <a:gd name="T41" fmla="*/ 878800795 h 92"/>
              <a:gd name="T42" fmla="*/ 68709915 w 92"/>
              <a:gd name="T43" fmla="*/ 896033833 h 92"/>
              <a:gd name="T44" fmla="*/ 343549549 w 92"/>
              <a:gd name="T45" fmla="*/ 224007676 h 92"/>
              <a:gd name="T46" fmla="*/ 188953030 w 92"/>
              <a:gd name="T47" fmla="*/ 344629549 h 92"/>
              <a:gd name="T48" fmla="*/ 188953030 w 92"/>
              <a:gd name="T49" fmla="*/ 344629549 h 92"/>
              <a:gd name="T50" fmla="*/ 188953030 w 92"/>
              <a:gd name="T51" fmla="*/ 344629549 h 92"/>
              <a:gd name="T52" fmla="*/ 326369729 w 92"/>
              <a:gd name="T53" fmla="*/ 189544682 h 92"/>
              <a:gd name="T54" fmla="*/ 326369729 w 92"/>
              <a:gd name="T55" fmla="*/ 189544682 h 92"/>
              <a:gd name="T56" fmla="*/ 343549549 w 92"/>
              <a:gd name="T57" fmla="*/ 189544682 h 92"/>
              <a:gd name="T58" fmla="*/ 515322807 w 92"/>
              <a:gd name="T59" fmla="*/ 292933566 h 92"/>
              <a:gd name="T60" fmla="*/ 412256407 w 92"/>
              <a:gd name="T61" fmla="*/ 723718912 h 92"/>
              <a:gd name="T62" fmla="*/ 446612917 w 92"/>
              <a:gd name="T63" fmla="*/ 689255967 h 92"/>
              <a:gd name="T64" fmla="*/ 704272658 w 92"/>
              <a:gd name="T65" fmla="*/ 1550826659 h 92"/>
              <a:gd name="T66" fmla="*/ 704272658 w 92"/>
              <a:gd name="T67" fmla="*/ 1550826659 h 92"/>
              <a:gd name="T68" fmla="*/ 687095968 w 92"/>
              <a:gd name="T69" fmla="*/ 1550826659 h 92"/>
              <a:gd name="T70" fmla="*/ 498146117 w 92"/>
              <a:gd name="T71" fmla="*/ 1499133807 h 92"/>
              <a:gd name="T72" fmla="*/ 480966297 w 92"/>
              <a:gd name="T73" fmla="*/ 1499133807 h 92"/>
              <a:gd name="T74" fmla="*/ 480966297 w 92"/>
              <a:gd name="T75" fmla="*/ 1481900769 h 92"/>
              <a:gd name="T76" fmla="*/ 515322807 w 92"/>
              <a:gd name="T77" fmla="*/ 1481900769 h 92"/>
              <a:gd name="T78" fmla="*/ 824515944 w 92"/>
              <a:gd name="T79" fmla="*/ 930496778 h 92"/>
              <a:gd name="T80" fmla="*/ 893225834 w 92"/>
              <a:gd name="T81" fmla="*/ 68925915 h 92"/>
              <a:gd name="T82" fmla="*/ 876049144 w 92"/>
              <a:gd name="T83" fmla="*/ 51692877 h 92"/>
              <a:gd name="T84" fmla="*/ 876049144 w 92"/>
              <a:gd name="T85" fmla="*/ 34462957 h 92"/>
              <a:gd name="T86" fmla="*/ 876049144 w 92"/>
              <a:gd name="T87" fmla="*/ 34462957 h 92"/>
              <a:gd name="T88" fmla="*/ 1082175685 w 92"/>
              <a:gd name="T89" fmla="*/ 86155822 h 92"/>
              <a:gd name="T90" fmla="*/ 1082175685 w 92"/>
              <a:gd name="T91" fmla="*/ 103388884 h 92"/>
              <a:gd name="T92" fmla="*/ 1082175685 w 92"/>
              <a:gd name="T93" fmla="*/ 103388884 h 92"/>
              <a:gd name="T94" fmla="*/ 1082175685 w 92"/>
              <a:gd name="T95" fmla="*/ 310166604 h 92"/>
              <a:gd name="T96" fmla="*/ 1391368625 w 92"/>
              <a:gd name="T97" fmla="*/ 1240660154 h 92"/>
              <a:gd name="T98" fmla="*/ 1391368625 w 92"/>
              <a:gd name="T99" fmla="*/ 1240660154 h 92"/>
              <a:gd name="T100" fmla="*/ 1391368625 w 92"/>
              <a:gd name="T101" fmla="*/ 1257893191 h 92"/>
              <a:gd name="T102" fmla="*/ 1253951975 w 92"/>
              <a:gd name="T103" fmla="*/ 1395744972 h 92"/>
              <a:gd name="T104" fmla="*/ 1236772155 w 92"/>
              <a:gd name="T105" fmla="*/ 1395744972 h 92"/>
              <a:gd name="T106" fmla="*/ 1236772155 w 92"/>
              <a:gd name="T107" fmla="*/ 1395744972 h 92"/>
              <a:gd name="T108" fmla="*/ 1082175685 w 92"/>
              <a:gd name="T109" fmla="*/ 1275123099 h 92"/>
              <a:gd name="T110" fmla="*/ 1288305355 w 92"/>
              <a:gd name="T111" fmla="*/ 1068348559 h 9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92"/>
              <a:gd name="T169" fmla="*/ 0 h 92"/>
              <a:gd name="T170" fmla="*/ 92 w 92"/>
              <a:gd name="T171" fmla="*/ 92 h 92"/>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92" h="92">
                <a:moveTo>
                  <a:pt x="76" y="58"/>
                </a:moveTo>
                <a:cubicBezTo>
                  <a:pt x="78" y="50"/>
                  <a:pt x="78" y="50"/>
                  <a:pt x="78" y="50"/>
                </a:cubicBezTo>
                <a:cubicBezTo>
                  <a:pt x="92" y="42"/>
                  <a:pt x="92" y="42"/>
                  <a:pt x="92" y="42"/>
                </a:cubicBezTo>
                <a:cubicBezTo>
                  <a:pt x="88" y="26"/>
                  <a:pt x="88" y="26"/>
                  <a:pt x="88" y="26"/>
                </a:cubicBezTo>
                <a:cubicBezTo>
                  <a:pt x="72" y="26"/>
                  <a:pt x="72" y="26"/>
                  <a:pt x="72" y="26"/>
                </a:cubicBezTo>
                <a:cubicBezTo>
                  <a:pt x="66" y="20"/>
                  <a:pt x="66" y="20"/>
                  <a:pt x="66" y="20"/>
                </a:cubicBezTo>
                <a:cubicBezTo>
                  <a:pt x="66" y="20"/>
                  <a:pt x="66" y="20"/>
                  <a:pt x="66" y="20"/>
                </a:cubicBezTo>
                <a:cubicBezTo>
                  <a:pt x="66" y="4"/>
                  <a:pt x="66" y="4"/>
                  <a:pt x="66" y="4"/>
                </a:cubicBezTo>
                <a:cubicBezTo>
                  <a:pt x="50" y="0"/>
                  <a:pt x="50" y="0"/>
                  <a:pt x="50" y="0"/>
                </a:cubicBezTo>
                <a:cubicBezTo>
                  <a:pt x="41" y="14"/>
                  <a:pt x="41" y="14"/>
                  <a:pt x="41" y="14"/>
                </a:cubicBezTo>
                <a:cubicBezTo>
                  <a:pt x="33" y="16"/>
                  <a:pt x="33" y="16"/>
                  <a:pt x="33" y="16"/>
                </a:cubicBezTo>
                <a:cubicBezTo>
                  <a:pt x="19" y="8"/>
                  <a:pt x="19" y="8"/>
                  <a:pt x="19" y="8"/>
                </a:cubicBezTo>
                <a:cubicBezTo>
                  <a:pt x="8" y="20"/>
                  <a:pt x="8" y="20"/>
                  <a:pt x="8" y="20"/>
                </a:cubicBezTo>
                <a:cubicBezTo>
                  <a:pt x="16" y="34"/>
                  <a:pt x="16" y="34"/>
                  <a:pt x="16" y="34"/>
                </a:cubicBezTo>
                <a:cubicBezTo>
                  <a:pt x="16" y="34"/>
                  <a:pt x="16" y="34"/>
                  <a:pt x="16" y="34"/>
                </a:cubicBezTo>
                <a:cubicBezTo>
                  <a:pt x="14" y="42"/>
                  <a:pt x="14" y="42"/>
                  <a:pt x="14" y="42"/>
                </a:cubicBezTo>
                <a:cubicBezTo>
                  <a:pt x="0" y="50"/>
                  <a:pt x="0" y="50"/>
                  <a:pt x="0" y="50"/>
                </a:cubicBezTo>
                <a:cubicBezTo>
                  <a:pt x="4" y="66"/>
                  <a:pt x="4" y="66"/>
                  <a:pt x="4" y="66"/>
                </a:cubicBezTo>
                <a:cubicBezTo>
                  <a:pt x="20" y="66"/>
                  <a:pt x="20" y="66"/>
                  <a:pt x="20" y="66"/>
                </a:cubicBezTo>
                <a:cubicBezTo>
                  <a:pt x="20" y="66"/>
                  <a:pt x="20" y="66"/>
                  <a:pt x="20" y="66"/>
                </a:cubicBezTo>
                <a:cubicBezTo>
                  <a:pt x="26" y="72"/>
                  <a:pt x="26" y="72"/>
                  <a:pt x="26" y="72"/>
                </a:cubicBezTo>
                <a:cubicBezTo>
                  <a:pt x="26" y="72"/>
                  <a:pt x="26" y="72"/>
                  <a:pt x="26" y="72"/>
                </a:cubicBezTo>
                <a:cubicBezTo>
                  <a:pt x="26" y="88"/>
                  <a:pt x="26" y="88"/>
                  <a:pt x="26" y="88"/>
                </a:cubicBezTo>
                <a:cubicBezTo>
                  <a:pt x="42" y="92"/>
                  <a:pt x="42" y="92"/>
                  <a:pt x="42" y="92"/>
                </a:cubicBezTo>
                <a:cubicBezTo>
                  <a:pt x="50" y="79"/>
                  <a:pt x="50" y="79"/>
                  <a:pt x="50" y="79"/>
                </a:cubicBezTo>
                <a:cubicBezTo>
                  <a:pt x="58" y="76"/>
                  <a:pt x="58" y="76"/>
                  <a:pt x="58" y="76"/>
                </a:cubicBezTo>
                <a:cubicBezTo>
                  <a:pt x="72" y="84"/>
                  <a:pt x="72" y="84"/>
                  <a:pt x="72" y="84"/>
                </a:cubicBezTo>
                <a:cubicBezTo>
                  <a:pt x="84" y="72"/>
                  <a:pt x="84" y="72"/>
                  <a:pt x="84" y="72"/>
                </a:cubicBezTo>
                <a:cubicBezTo>
                  <a:pt x="76" y="58"/>
                  <a:pt x="76" y="58"/>
                  <a:pt x="76" y="58"/>
                </a:cubicBezTo>
                <a:close/>
                <a:moveTo>
                  <a:pt x="74" y="28"/>
                </a:moveTo>
                <a:cubicBezTo>
                  <a:pt x="86" y="28"/>
                  <a:pt x="86" y="28"/>
                  <a:pt x="86" y="28"/>
                </a:cubicBezTo>
                <a:cubicBezTo>
                  <a:pt x="86" y="28"/>
                  <a:pt x="86" y="28"/>
                  <a:pt x="86" y="28"/>
                </a:cubicBezTo>
                <a:cubicBezTo>
                  <a:pt x="86" y="28"/>
                  <a:pt x="86" y="28"/>
                  <a:pt x="86" y="28"/>
                </a:cubicBezTo>
                <a:cubicBezTo>
                  <a:pt x="86" y="28"/>
                  <a:pt x="86" y="28"/>
                  <a:pt x="86" y="29"/>
                </a:cubicBezTo>
                <a:cubicBezTo>
                  <a:pt x="86" y="29"/>
                  <a:pt x="86" y="29"/>
                  <a:pt x="86" y="29"/>
                </a:cubicBezTo>
                <a:cubicBezTo>
                  <a:pt x="86" y="29"/>
                  <a:pt x="86" y="29"/>
                  <a:pt x="86" y="29"/>
                </a:cubicBezTo>
                <a:cubicBezTo>
                  <a:pt x="86" y="29"/>
                  <a:pt x="86" y="29"/>
                  <a:pt x="86" y="29"/>
                </a:cubicBezTo>
                <a:cubicBezTo>
                  <a:pt x="86" y="29"/>
                  <a:pt x="86" y="29"/>
                  <a:pt x="86" y="29"/>
                </a:cubicBezTo>
                <a:cubicBezTo>
                  <a:pt x="86" y="29"/>
                  <a:pt x="86" y="29"/>
                  <a:pt x="86" y="29"/>
                </a:cubicBezTo>
                <a:cubicBezTo>
                  <a:pt x="86" y="29"/>
                  <a:pt x="86" y="29"/>
                  <a:pt x="86" y="29"/>
                </a:cubicBezTo>
                <a:cubicBezTo>
                  <a:pt x="86" y="29"/>
                  <a:pt x="86" y="29"/>
                  <a:pt x="86" y="29"/>
                </a:cubicBezTo>
                <a:cubicBezTo>
                  <a:pt x="86" y="29"/>
                  <a:pt x="86" y="29"/>
                  <a:pt x="86" y="29"/>
                </a:cubicBezTo>
                <a:cubicBezTo>
                  <a:pt x="86" y="29"/>
                  <a:pt x="86" y="29"/>
                  <a:pt x="86" y="29"/>
                </a:cubicBezTo>
                <a:cubicBezTo>
                  <a:pt x="86" y="29"/>
                  <a:pt x="86" y="29"/>
                  <a:pt x="86" y="29"/>
                </a:cubicBezTo>
                <a:cubicBezTo>
                  <a:pt x="87" y="29"/>
                  <a:pt x="87" y="29"/>
                  <a:pt x="87" y="29"/>
                </a:cubicBezTo>
                <a:cubicBezTo>
                  <a:pt x="90" y="40"/>
                  <a:pt x="90" y="40"/>
                  <a:pt x="90" y="40"/>
                </a:cubicBezTo>
                <a:cubicBezTo>
                  <a:pt x="90" y="40"/>
                  <a:pt x="90" y="40"/>
                  <a:pt x="90" y="40"/>
                </a:cubicBezTo>
                <a:cubicBezTo>
                  <a:pt x="90" y="40"/>
                  <a:pt x="90" y="40"/>
                  <a:pt x="90" y="41"/>
                </a:cubicBezTo>
                <a:cubicBezTo>
                  <a:pt x="90" y="41"/>
                  <a:pt x="90" y="41"/>
                  <a:pt x="90" y="41"/>
                </a:cubicBezTo>
                <a:cubicBezTo>
                  <a:pt x="90" y="41"/>
                  <a:pt x="90" y="41"/>
                  <a:pt x="90" y="41"/>
                </a:cubicBezTo>
                <a:cubicBezTo>
                  <a:pt x="90" y="41"/>
                  <a:pt x="90" y="41"/>
                  <a:pt x="90" y="41"/>
                </a:cubicBezTo>
                <a:cubicBezTo>
                  <a:pt x="90" y="41"/>
                  <a:pt x="90" y="41"/>
                  <a:pt x="90" y="41"/>
                </a:cubicBezTo>
                <a:cubicBezTo>
                  <a:pt x="90" y="41"/>
                  <a:pt x="90" y="41"/>
                  <a:pt x="90" y="41"/>
                </a:cubicBezTo>
                <a:cubicBezTo>
                  <a:pt x="90" y="41"/>
                  <a:pt x="90" y="41"/>
                  <a:pt x="90" y="41"/>
                </a:cubicBezTo>
                <a:cubicBezTo>
                  <a:pt x="90" y="41"/>
                  <a:pt x="89" y="41"/>
                  <a:pt x="89" y="41"/>
                </a:cubicBezTo>
                <a:cubicBezTo>
                  <a:pt x="89" y="41"/>
                  <a:pt x="89" y="41"/>
                  <a:pt x="89" y="41"/>
                </a:cubicBezTo>
                <a:cubicBezTo>
                  <a:pt x="89" y="41"/>
                  <a:pt x="89" y="41"/>
                  <a:pt x="89" y="41"/>
                </a:cubicBezTo>
                <a:cubicBezTo>
                  <a:pt x="89" y="41"/>
                  <a:pt x="89" y="41"/>
                  <a:pt x="89" y="41"/>
                </a:cubicBezTo>
                <a:cubicBezTo>
                  <a:pt x="89" y="41"/>
                  <a:pt x="89" y="41"/>
                  <a:pt x="89" y="41"/>
                </a:cubicBezTo>
                <a:cubicBezTo>
                  <a:pt x="89" y="41"/>
                  <a:pt x="89" y="41"/>
                  <a:pt x="89" y="41"/>
                </a:cubicBezTo>
                <a:cubicBezTo>
                  <a:pt x="79" y="47"/>
                  <a:pt x="79" y="47"/>
                  <a:pt x="79" y="47"/>
                </a:cubicBezTo>
                <a:cubicBezTo>
                  <a:pt x="79" y="47"/>
                  <a:pt x="79" y="47"/>
                  <a:pt x="78" y="47"/>
                </a:cubicBezTo>
                <a:cubicBezTo>
                  <a:pt x="78" y="46"/>
                  <a:pt x="78" y="46"/>
                  <a:pt x="79" y="46"/>
                </a:cubicBezTo>
                <a:cubicBezTo>
                  <a:pt x="88" y="40"/>
                  <a:pt x="88" y="40"/>
                  <a:pt x="88" y="40"/>
                </a:cubicBezTo>
                <a:cubicBezTo>
                  <a:pt x="85" y="30"/>
                  <a:pt x="85" y="30"/>
                  <a:pt x="85" y="30"/>
                </a:cubicBezTo>
                <a:cubicBezTo>
                  <a:pt x="74" y="30"/>
                  <a:pt x="74" y="30"/>
                  <a:pt x="74" y="30"/>
                </a:cubicBezTo>
                <a:cubicBezTo>
                  <a:pt x="74" y="30"/>
                  <a:pt x="74" y="30"/>
                  <a:pt x="74" y="29"/>
                </a:cubicBezTo>
                <a:cubicBezTo>
                  <a:pt x="74" y="29"/>
                  <a:pt x="74" y="28"/>
                  <a:pt x="74" y="28"/>
                </a:cubicBezTo>
                <a:close/>
                <a:moveTo>
                  <a:pt x="41" y="31"/>
                </a:moveTo>
                <a:cubicBezTo>
                  <a:pt x="42" y="32"/>
                  <a:pt x="41" y="33"/>
                  <a:pt x="40" y="33"/>
                </a:cubicBezTo>
                <a:cubicBezTo>
                  <a:pt x="37" y="35"/>
                  <a:pt x="34" y="38"/>
                  <a:pt x="32" y="42"/>
                </a:cubicBezTo>
                <a:cubicBezTo>
                  <a:pt x="32" y="43"/>
                  <a:pt x="31" y="44"/>
                  <a:pt x="31" y="44"/>
                </a:cubicBezTo>
                <a:cubicBezTo>
                  <a:pt x="30" y="43"/>
                  <a:pt x="30" y="42"/>
                  <a:pt x="30" y="41"/>
                </a:cubicBezTo>
                <a:cubicBezTo>
                  <a:pt x="32" y="37"/>
                  <a:pt x="35" y="34"/>
                  <a:pt x="39" y="31"/>
                </a:cubicBezTo>
                <a:cubicBezTo>
                  <a:pt x="40" y="31"/>
                  <a:pt x="41" y="31"/>
                  <a:pt x="41" y="31"/>
                </a:cubicBezTo>
                <a:close/>
                <a:moveTo>
                  <a:pt x="17" y="64"/>
                </a:moveTo>
                <a:cubicBezTo>
                  <a:pt x="6" y="64"/>
                  <a:pt x="6" y="64"/>
                  <a:pt x="6" y="64"/>
                </a:cubicBezTo>
                <a:cubicBezTo>
                  <a:pt x="6" y="64"/>
                  <a:pt x="6" y="64"/>
                  <a:pt x="6" y="64"/>
                </a:cubicBezTo>
                <a:cubicBezTo>
                  <a:pt x="6" y="64"/>
                  <a:pt x="6" y="64"/>
                  <a:pt x="6" y="64"/>
                </a:cubicBezTo>
                <a:cubicBezTo>
                  <a:pt x="6" y="64"/>
                  <a:pt x="6" y="64"/>
                  <a:pt x="6" y="64"/>
                </a:cubicBezTo>
                <a:cubicBezTo>
                  <a:pt x="6" y="64"/>
                  <a:pt x="6" y="64"/>
                  <a:pt x="6" y="64"/>
                </a:cubicBezTo>
                <a:cubicBezTo>
                  <a:pt x="6" y="64"/>
                  <a:pt x="6" y="64"/>
                  <a:pt x="6" y="64"/>
                </a:cubicBezTo>
                <a:cubicBezTo>
                  <a:pt x="6" y="64"/>
                  <a:pt x="6" y="64"/>
                  <a:pt x="6" y="64"/>
                </a:cubicBezTo>
                <a:cubicBezTo>
                  <a:pt x="5" y="64"/>
                  <a:pt x="5" y="64"/>
                  <a:pt x="5" y="64"/>
                </a:cubicBezTo>
                <a:cubicBezTo>
                  <a:pt x="5" y="64"/>
                  <a:pt x="5" y="64"/>
                  <a:pt x="5" y="64"/>
                </a:cubicBezTo>
                <a:cubicBezTo>
                  <a:pt x="5" y="64"/>
                  <a:pt x="5" y="64"/>
                  <a:pt x="5" y="63"/>
                </a:cubicBezTo>
                <a:cubicBezTo>
                  <a:pt x="5" y="63"/>
                  <a:pt x="5" y="63"/>
                  <a:pt x="5" y="63"/>
                </a:cubicBezTo>
                <a:cubicBezTo>
                  <a:pt x="5" y="63"/>
                  <a:pt x="5" y="63"/>
                  <a:pt x="5" y="63"/>
                </a:cubicBezTo>
                <a:cubicBezTo>
                  <a:pt x="5" y="63"/>
                  <a:pt x="5" y="63"/>
                  <a:pt x="5" y="63"/>
                </a:cubicBezTo>
                <a:cubicBezTo>
                  <a:pt x="5" y="63"/>
                  <a:pt x="5" y="63"/>
                  <a:pt x="5" y="63"/>
                </a:cubicBezTo>
                <a:cubicBezTo>
                  <a:pt x="5" y="63"/>
                  <a:pt x="5" y="63"/>
                  <a:pt x="5" y="63"/>
                </a:cubicBezTo>
                <a:cubicBezTo>
                  <a:pt x="2" y="52"/>
                  <a:pt x="2" y="52"/>
                  <a:pt x="2" y="52"/>
                </a:cubicBezTo>
                <a:cubicBezTo>
                  <a:pt x="2" y="52"/>
                  <a:pt x="2" y="52"/>
                  <a:pt x="2" y="52"/>
                </a:cubicBezTo>
                <a:cubicBezTo>
                  <a:pt x="2" y="52"/>
                  <a:pt x="2" y="52"/>
                  <a:pt x="2" y="52"/>
                </a:cubicBezTo>
                <a:cubicBezTo>
                  <a:pt x="2" y="52"/>
                  <a:pt x="2" y="52"/>
                  <a:pt x="2" y="52"/>
                </a:cubicBezTo>
                <a:cubicBezTo>
                  <a:pt x="2" y="52"/>
                  <a:pt x="2" y="52"/>
                  <a:pt x="2" y="52"/>
                </a:cubicBezTo>
                <a:cubicBezTo>
                  <a:pt x="2" y="52"/>
                  <a:pt x="2" y="52"/>
                  <a:pt x="2" y="51"/>
                </a:cubicBezTo>
                <a:cubicBezTo>
                  <a:pt x="2" y="51"/>
                  <a:pt x="2" y="51"/>
                  <a:pt x="2" y="51"/>
                </a:cubicBezTo>
                <a:cubicBezTo>
                  <a:pt x="2" y="51"/>
                  <a:pt x="2" y="51"/>
                  <a:pt x="2" y="51"/>
                </a:cubicBezTo>
                <a:cubicBezTo>
                  <a:pt x="2" y="51"/>
                  <a:pt x="2" y="51"/>
                  <a:pt x="2" y="51"/>
                </a:cubicBezTo>
                <a:cubicBezTo>
                  <a:pt x="2" y="51"/>
                  <a:pt x="2" y="51"/>
                  <a:pt x="2" y="51"/>
                </a:cubicBezTo>
                <a:cubicBezTo>
                  <a:pt x="2" y="51"/>
                  <a:pt x="2" y="51"/>
                  <a:pt x="2" y="51"/>
                </a:cubicBezTo>
                <a:cubicBezTo>
                  <a:pt x="2" y="51"/>
                  <a:pt x="2" y="51"/>
                  <a:pt x="2" y="51"/>
                </a:cubicBezTo>
                <a:cubicBezTo>
                  <a:pt x="2" y="51"/>
                  <a:pt x="2" y="51"/>
                  <a:pt x="2" y="51"/>
                </a:cubicBezTo>
                <a:cubicBezTo>
                  <a:pt x="2" y="51"/>
                  <a:pt x="2" y="51"/>
                  <a:pt x="2" y="51"/>
                </a:cubicBezTo>
                <a:cubicBezTo>
                  <a:pt x="2" y="51"/>
                  <a:pt x="2" y="51"/>
                  <a:pt x="2" y="51"/>
                </a:cubicBezTo>
                <a:cubicBezTo>
                  <a:pt x="12" y="45"/>
                  <a:pt x="12" y="45"/>
                  <a:pt x="12" y="45"/>
                </a:cubicBezTo>
                <a:cubicBezTo>
                  <a:pt x="13" y="45"/>
                  <a:pt x="13" y="45"/>
                  <a:pt x="13" y="45"/>
                </a:cubicBezTo>
                <a:cubicBezTo>
                  <a:pt x="14" y="46"/>
                  <a:pt x="13" y="46"/>
                  <a:pt x="13" y="47"/>
                </a:cubicBezTo>
                <a:cubicBezTo>
                  <a:pt x="4" y="52"/>
                  <a:pt x="4" y="52"/>
                  <a:pt x="4" y="52"/>
                </a:cubicBezTo>
                <a:cubicBezTo>
                  <a:pt x="7" y="62"/>
                  <a:pt x="7" y="62"/>
                  <a:pt x="7" y="62"/>
                </a:cubicBezTo>
                <a:cubicBezTo>
                  <a:pt x="17" y="62"/>
                  <a:pt x="17" y="62"/>
                  <a:pt x="17" y="62"/>
                </a:cubicBezTo>
                <a:cubicBezTo>
                  <a:pt x="18" y="62"/>
                  <a:pt x="18" y="63"/>
                  <a:pt x="18" y="63"/>
                </a:cubicBezTo>
                <a:cubicBezTo>
                  <a:pt x="18" y="63"/>
                  <a:pt x="18" y="64"/>
                  <a:pt x="17" y="64"/>
                </a:cubicBezTo>
                <a:close/>
                <a:moveTo>
                  <a:pt x="20" y="13"/>
                </a:moveTo>
                <a:cubicBezTo>
                  <a:pt x="12" y="20"/>
                  <a:pt x="12" y="20"/>
                  <a:pt x="12" y="20"/>
                </a:cubicBezTo>
                <a:cubicBezTo>
                  <a:pt x="18" y="29"/>
                  <a:pt x="18" y="29"/>
                  <a:pt x="18" y="29"/>
                </a:cubicBezTo>
                <a:cubicBezTo>
                  <a:pt x="18" y="30"/>
                  <a:pt x="18" y="30"/>
                  <a:pt x="17" y="31"/>
                </a:cubicBezTo>
                <a:cubicBezTo>
                  <a:pt x="17" y="31"/>
                  <a:pt x="16" y="31"/>
                  <a:pt x="16" y="3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19"/>
                  <a:pt x="11" y="19"/>
                </a:cubicBezTo>
                <a:cubicBezTo>
                  <a:pt x="11" y="19"/>
                  <a:pt x="11" y="19"/>
                  <a:pt x="11" y="19"/>
                </a:cubicBezTo>
                <a:cubicBezTo>
                  <a:pt x="19" y="11"/>
                  <a:pt x="19" y="11"/>
                  <a:pt x="19" y="11"/>
                </a:cubicBezTo>
                <a:cubicBezTo>
                  <a:pt x="19" y="11"/>
                  <a:pt x="19" y="11"/>
                  <a:pt x="19" y="11"/>
                </a:cubicBezTo>
                <a:cubicBezTo>
                  <a:pt x="19" y="11"/>
                  <a:pt x="19" y="11"/>
                  <a:pt x="19" y="11"/>
                </a:cubicBezTo>
                <a:cubicBezTo>
                  <a:pt x="19" y="11"/>
                  <a:pt x="19" y="11"/>
                  <a:pt x="19" y="11"/>
                </a:cubicBezTo>
                <a:cubicBezTo>
                  <a:pt x="19" y="11"/>
                  <a:pt x="19" y="11"/>
                  <a:pt x="19" y="11"/>
                </a:cubicBezTo>
                <a:cubicBezTo>
                  <a:pt x="19" y="11"/>
                  <a:pt x="19" y="11"/>
                  <a:pt x="19" y="11"/>
                </a:cubicBezTo>
                <a:cubicBezTo>
                  <a:pt x="19" y="11"/>
                  <a:pt x="19" y="11"/>
                  <a:pt x="19" y="11"/>
                </a:cubicBezTo>
                <a:cubicBezTo>
                  <a:pt x="19" y="11"/>
                  <a:pt x="19" y="11"/>
                  <a:pt x="19" y="11"/>
                </a:cubicBezTo>
                <a:cubicBezTo>
                  <a:pt x="19" y="11"/>
                  <a:pt x="20" y="11"/>
                  <a:pt x="20" y="11"/>
                </a:cubicBezTo>
                <a:cubicBezTo>
                  <a:pt x="20" y="11"/>
                  <a:pt x="20" y="11"/>
                  <a:pt x="20" y="11"/>
                </a:cubicBezTo>
                <a:cubicBezTo>
                  <a:pt x="20" y="11"/>
                  <a:pt x="20" y="11"/>
                  <a:pt x="20" y="11"/>
                </a:cubicBezTo>
                <a:cubicBezTo>
                  <a:pt x="20" y="11"/>
                  <a:pt x="20" y="11"/>
                  <a:pt x="20" y="11"/>
                </a:cubicBezTo>
                <a:cubicBezTo>
                  <a:pt x="20" y="11"/>
                  <a:pt x="20" y="11"/>
                  <a:pt x="20" y="11"/>
                </a:cubicBezTo>
                <a:cubicBezTo>
                  <a:pt x="20" y="11"/>
                  <a:pt x="20" y="11"/>
                  <a:pt x="20" y="11"/>
                </a:cubicBezTo>
                <a:cubicBezTo>
                  <a:pt x="20" y="11"/>
                  <a:pt x="20" y="11"/>
                  <a:pt x="20" y="11"/>
                </a:cubicBezTo>
                <a:cubicBezTo>
                  <a:pt x="30" y="17"/>
                  <a:pt x="30" y="17"/>
                  <a:pt x="30" y="17"/>
                </a:cubicBezTo>
                <a:cubicBezTo>
                  <a:pt x="30" y="17"/>
                  <a:pt x="30" y="17"/>
                  <a:pt x="30" y="18"/>
                </a:cubicBezTo>
                <a:cubicBezTo>
                  <a:pt x="30" y="18"/>
                  <a:pt x="29" y="18"/>
                  <a:pt x="29" y="18"/>
                </a:cubicBezTo>
                <a:lnTo>
                  <a:pt x="20" y="13"/>
                </a:lnTo>
                <a:close/>
                <a:moveTo>
                  <a:pt x="26" y="40"/>
                </a:moveTo>
                <a:cubicBezTo>
                  <a:pt x="25" y="41"/>
                  <a:pt x="25" y="42"/>
                  <a:pt x="24" y="42"/>
                </a:cubicBezTo>
                <a:cubicBezTo>
                  <a:pt x="23" y="42"/>
                  <a:pt x="23" y="41"/>
                  <a:pt x="24" y="40"/>
                </a:cubicBezTo>
                <a:cubicBezTo>
                  <a:pt x="26" y="33"/>
                  <a:pt x="30" y="28"/>
                  <a:pt x="36" y="25"/>
                </a:cubicBezTo>
                <a:cubicBezTo>
                  <a:pt x="37" y="24"/>
                  <a:pt x="38" y="24"/>
                  <a:pt x="39" y="25"/>
                </a:cubicBezTo>
                <a:cubicBezTo>
                  <a:pt x="39" y="26"/>
                  <a:pt x="38" y="26"/>
                  <a:pt x="37" y="27"/>
                </a:cubicBezTo>
                <a:cubicBezTo>
                  <a:pt x="32" y="30"/>
                  <a:pt x="28" y="34"/>
                  <a:pt x="26" y="40"/>
                </a:cubicBezTo>
                <a:close/>
                <a:moveTo>
                  <a:pt x="47" y="80"/>
                </a:moveTo>
                <a:cubicBezTo>
                  <a:pt x="41" y="90"/>
                  <a:pt x="41" y="90"/>
                  <a:pt x="41" y="90"/>
                </a:cubicBezTo>
                <a:cubicBezTo>
                  <a:pt x="41" y="90"/>
                  <a:pt x="41" y="90"/>
                  <a:pt x="41" y="90"/>
                </a:cubicBezTo>
                <a:cubicBezTo>
                  <a:pt x="41" y="90"/>
                  <a:pt x="41" y="90"/>
                  <a:pt x="41" y="90"/>
                </a:cubicBezTo>
                <a:cubicBezTo>
                  <a:pt x="41" y="90"/>
                  <a:pt x="41" y="90"/>
                  <a:pt x="41" y="90"/>
                </a:cubicBezTo>
                <a:cubicBezTo>
                  <a:pt x="41" y="90"/>
                  <a:pt x="41" y="90"/>
                  <a:pt x="41" y="90"/>
                </a:cubicBezTo>
                <a:cubicBezTo>
                  <a:pt x="41" y="90"/>
                  <a:pt x="41" y="90"/>
                  <a:pt x="41" y="90"/>
                </a:cubicBezTo>
                <a:cubicBezTo>
                  <a:pt x="41" y="90"/>
                  <a:pt x="41" y="90"/>
                  <a:pt x="41" y="90"/>
                </a:cubicBezTo>
                <a:cubicBezTo>
                  <a:pt x="41" y="90"/>
                  <a:pt x="41" y="90"/>
                  <a:pt x="41" y="90"/>
                </a:cubicBezTo>
                <a:cubicBezTo>
                  <a:pt x="41" y="90"/>
                  <a:pt x="41" y="90"/>
                  <a:pt x="41" y="90"/>
                </a:cubicBezTo>
                <a:cubicBezTo>
                  <a:pt x="41" y="90"/>
                  <a:pt x="41" y="90"/>
                  <a:pt x="41" y="90"/>
                </a:cubicBezTo>
                <a:cubicBezTo>
                  <a:pt x="41" y="90"/>
                  <a:pt x="41" y="90"/>
                  <a:pt x="41" y="90"/>
                </a:cubicBezTo>
                <a:cubicBezTo>
                  <a:pt x="41" y="90"/>
                  <a:pt x="41" y="90"/>
                  <a:pt x="40" y="90"/>
                </a:cubicBezTo>
                <a:cubicBezTo>
                  <a:pt x="40" y="90"/>
                  <a:pt x="40" y="90"/>
                  <a:pt x="40" y="90"/>
                </a:cubicBezTo>
                <a:cubicBezTo>
                  <a:pt x="40" y="90"/>
                  <a:pt x="40" y="90"/>
                  <a:pt x="40" y="90"/>
                </a:cubicBezTo>
                <a:cubicBezTo>
                  <a:pt x="40" y="90"/>
                  <a:pt x="40" y="90"/>
                  <a:pt x="40" y="90"/>
                </a:cubicBezTo>
                <a:cubicBezTo>
                  <a:pt x="29" y="87"/>
                  <a:pt x="29" y="87"/>
                  <a:pt x="29" y="87"/>
                </a:cubicBezTo>
                <a:cubicBezTo>
                  <a:pt x="29" y="87"/>
                  <a:pt x="29" y="87"/>
                  <a:pt x="29" y="87"/>
                </a:cubicBezTo>
                <a:cubicBezTo>
                  <a:pt x="29" y="87"/>
                  <a:pt x="29" y="87"/>
                  <a:pt x="29" y="87"/>
                </a:cubicBezTo>
                <a:cubicBezTo>
                  <a:pt x="29" y="87"/>
                  <a:pt x="29" y="87"/>
                  <a:pt x="29" y="87"/>
                </a:cubicBezTo>
                <a:cubicBezTo>
                  <a:pt x="29" y="87"/>
                  <a:pt x="29" y="87"/>
                  <a:pt x="29" y="87"/>
                </a:cubicBezTo>
                <a:cubicBezTo>
                  <a:pt x="29" y="87"/>
                  <a:pt x="29" y="87"/>
                  <a:pt x="29" y="87"/>
                </a:cubicBezTo>
                <a:cubicBezTo>
                  <a:pt x="29" y="87"/>
                  <a:pt x="29" y="87"/>
                  <a:pt x="29" y="87"/>
                </a:cubicBezTo>
                <a:cubicBezTo>
                  <a:pt x="29" y="87"/>
                  <a:pt x="29" y="87"/>
                  <a:pt x="29" y="87"/>
                </a:cubicBezTo>
                <a:cubicBezTo>
                  <a:pt x="29" y="87"/>
                  <a:pt x="29" y="87"/>
                  <a:pt x="28" y="87"/>
                </a:cubicBezTo>
                <a:cubicBezTo>
                  <a:pt x="28" y="87"/>
                  <a:pt x="28" y="86"/>
                  <a:pt x="28" y="86"/>
                </a:cubicBezTo>
                <a:cubicBezTo>
                  <a:pt x="28" y="86"/>
                  <a:pt x="28" y="86"/>
                  <a:pt x="28" y="86"/>
                </a:cubicBezTo>
                <a:cubicBezTo>
                  <a:pt x="28" y="86"/>
                  <a:pt x="28" y="86"/>
                  <a:pt x="28" y="86"/>
                </a:cubicBezTo>
                <a:cubicBezTo>
                  <a:pt x="28" y="86"/>
                  <a:pt x="28" y="86"/>
                  <a:pt x="28" y="86"/>
                </a:cubicBezTo>
                <a:cubicBezTo>
                  <a:pt x="28" y="86"/>
                  <a:pt x="28" y="86"/>
                  <a:pt x="28" y="86"/>
                </a:cubicBezTo>
                <a:cubicBezTo>
                  <a:pt x="28" y="86"/>
                  <a:pt x="28" y="86"/>
                  <a:pt x="28" y="86"/>
                </a:cubicBezTo>
                <a:cubicBezTo>
                  <a:pt x="28" y="75"/>
                  <a:pt x="28" y="75"/>
                  <a:pt x="28" y="75"/>
                </a:cubicBezTo>
                <a:cubicBezTo>
                  <a:pt x="28" y="74"/>
                  <a:pt x="29" y="74"/>
                  <a:pt x="29" y="74"/>
                </a:cubicBezTo>
                <a:cubicBezTo>
                  <a:pt x="29" y="74"/>
                  <a:pt x="30" y="74"/>
                  <a:pt x="30" y="75"/>
                </a:cubicBezTo>
                <a:cubicBezTo>
                  <a:pt x="30" y="86"/>
                  <a:pt x="30" y="86"/>
                  <a:pt x="30" y="86"/>
                </a:cubicBezTo>
                <a:cubicBezTo>
                  <a:pt x="40" y="88"/>
                  <a:pt x="40" y="88"/>
                  <a:pt x="40" y="88"/>
                </a:cubicBezTo>
                <a:cubicBezTo>
                  <a:pt x="46" y="79"/>
                  <a:pt x="46" y="79"/>
                  <a:pt x="46" y="79"/>
                </a:cubicBezTo>
                <a:cubicBezTo>
                  <a:pt x="46" y="79"/>
                  <a:pt x="46" y="78"/>
                  <a:pt x="47" y="79"/>
                </a:cubicBezTo>
                <a:cubicBezTo>
                  <a:pt x="47" y="79"/>
                  <a:pt x="47" y="79"/>
                  <a:pt x="47" y="80"/>
                </a:cubicBezTo>
                <a:close/>
                <a:moveTo>
                  <a:pt x="48" y="54"/>
                </a:moveTo>
                <a:cubicBezTo>
                  <a:pt x="44" y="55"/>
                  <a:pt x="39" y="53"/>
                  <a:pt x="38" y="48"/>
                </a:cubicBezTo>
                <a:cubicBezTo>
                  <a:pt x="37" y="44"/>
                  <a:pt x="39" y="39"/>
                  <a:pt x="44" y="38"/>
                </a:cubicBezTo>
                <a:cubicBezTo>
                  <a:pt x="48" y="37"/>
                  <a:pt x="53" y="39"/>
                  <a:pt x="54" y="44"/>
                </a:cubicBezTo>
                <a:cubicBezTo>
                  <a:pt x="55" y="48"/>
                  <a:pt x="52" y="53"/>
                  <a:pt x="48" y="54"/>
                </a:cubicBezTo>
                <a:close/>
                <a:moveTo>
                  <a:pt x="52" y="4"/>
                </a:moveTo>
                <a:cubicBezTo>
                  <a:pt x="46" y="13"/>
                  <a:pt x="46" y="13"/>
                  <a:pt x="46" y="13"/>
                </a:cubicBezTo>
                <a:cubicBezTo>
                  <a:pt x="46" y="14"/>
                  <a:pt x="45" y="14"/>
                  <a:pt x="45" y="14"/>
                </a:cubicBezTo>
                <a:cubicBezTo>
                  <a:pt x="45" y="13"/>
                  <a:pt x="45" y="13"/>
                  <a:pt x="45" y="12"/>
                </a:cubicBezTo>
                <a:cubicBezTo>
                  <a:pt x="51" y="3"/>
                  <a:pt x="51" y="3"/>
                  <a:pt x="51" y="3"/>
                </a:cubicBezTo>
                <a:cubicBezTo>
                  <a:pt x="51" y="3"/>
                  <a:pt x="51" y="3"/>
                  <a:pt x="51" y="3"/>
                </a:cubicBezTo>
                <a:cubicBezTo>
                  <a:pt x="51" y="3"/>
                  <a:pt x="51" y="3"/>
                  <a:pt x="51" y="3"/>
                </a:cubicBezTo>
                <a:cubicBezTo>
                  <a:pt x="51" y="3"/>
                  <a:pt x="51" y="3"/>
                  <a:pt x="51" y="3"/>
                </a:cubicBezTo>
                <a:cubicBezTo>
                  <a:pt x="51" y="3"/>
                  <a:pt x="51" y="3"/>
                  <a:pt x="51" y="3"/>
                </a:cubicBezTo>
                <a:cubicBezTo>
                  <a:pt x="51" y="2"/>
                  <a:pt x="51" y="2"/>
                  <a:pt x="51" y="2"/>
                </a:cubicBezTo>
                <a:cubicBezTo>
                  <a:pt x="51" y="2"/>
                  <a:pt x="51" y="2"/>
                  <a:pt x="51" y="2"/>
                </a:cubicBezTo>
                <a:cubicBezTo>
                  <a:pt x="51" y="2"/>
                  <a:pt x="51" y="2"/>
                  <a:pt x="51" y="2"/>
                </a:cubicBezTo>
                <a:cubicBezTo>
                  <a:pt x="51" y="2"/>
                  <a:pt x="51" y="2"/>
                  <a:pt x="51" y="2"/>
                </a:cubicBezTo>
                <a:cubicBezTo>
                  <a:pt x="51" y="2"/>
                  <a:pt x="51" y="2"/>
                  <a:pt x="51" y="2"/>
                </a:cubicBezTo>
                <a:cubicBezTo>
                  <a:pt x="51" y="2"/>
                  <a:pt x="51" y="2"/>
                  <a:pt x="51" y="2"/>
                </a:cubicBezTo>
                <a:cubicBezTo>
                  <a:pt x="51" y="2"/>
                  <a:pt x="51" y="2"/>
                  <a:pt x="51" y="2"/>
                </a:cubicBezTo>
                <a:cubicBezTo>
                  <a:pt x="51" y="2"/>
                  <a:pt x="51" y="2"/>
                  <a:pt x="51" y="2"/>
                </a:cubicBezTo>
                <a:cubicBezTo>
                  <a:pt x="51" y="2"/>
                  <a:pt x="51" y="2"/>
                  <a:pt x="51" y="2"/>
                </a:cubicBezTo>
                <a:cubicBezTo>
                  <a:pt x="51" y="2"/>
                  <a:pt x="51" y="2"/>
                  <a:pt x="51" y="2"/>
                </a:cubicBezTo>
                <a:cubicBezTo>
                  <a:pt x="63" y="5"/>
                  <a:pt x="63" y="5"/>
                  <a:pt x="63" y="5"/>
                </a:cubicBezTo>
                <a:cubicBezTo>
                  <a:pt x="63" y="5"/>
                  <a:pt x="63" y="5"/>
                  <a:pt x="63" y="5"/>
                </a:cubicBezTo>
                <a:cubicBezTo>
                  <a:pt x="63" y="5"/>
                  <a:pt x="63" y="5"/>
                  <a:pt x="63" y="5"/>
                </a:cubicBezTo>
                <a:cubicBezTo>
                  <a:pt x="63" y="5"/>
                  <a:pt x="63" y="5"/>
                  <a:pt x="63" y="5"/>
                </a:cubicBezTo>
                <a:cubicBezTo>
                  <a:pt x="63" y="5"/>
                  <a:pt x="63" y="5"/>
                  <a:pt x="63" y="5"/>
                </a:cubicBezTo>
                <a:cubicBezTo>
                  <a:pt x="63" y="6"/>
                  <a:pt x="63" y="6"/>
                  <a:pt x="63" y="6"/>
                </a:cubicBezTo>
                <a:cubicBezTo>
                  <a:pt x="63" y="6"/>
                  <a:pt x="63" y="6"/>
                  <a:pt x="63" y="6"/>
                </a:cubicBezTo>
                <a:cubicBezTo>
                  <a:pt x="63" y="6"/>
                  <a:pt x="63" y="6"/>
                  <a:pt x="63" y="6"/>
                </a:cubicBezTo>
                <a:cubicBezTo>
                  <a:pt x="63" y="6"/>
                  <a:pt x="63" y="6"/>
                  <a:pt x="63" y="6"/>
                </a:cubicBezTo>
                <a:cubicBezTo>
                  <a:pt x="63" y="6"/>
                  <a:pt x="63" y="6"/>
                  <a:pt x="63" y="6"/>
                </a:cubicBezTo>
                <a:cubicBezTo>
                  <a:pt x="63" y="6"/>
                  <a:pt x="63" y="6"/>
                  <a:pt x="63" y="6"/>
                </a:cubicBezTo>
                <a:cubicBezTo>
                  <a:pt x="63" y="6"/>
                  <a:pt x="63" y="6"/>
                  <a:pt x="63" y="6"/>
                </a:cubicBezTo>
                <a:cubicBezTo>
                  <a:pt x="63" y="6"/>
                  <a:pt x="63" y="6"/>
                  <a:pt x="63" y="6"/>
                </a:cubicBezTo>
                <a:cubicBezTo>
                  <a:pt x="63" y="6"/>
                  <a:pt x="63" y="6"/>
                  <a:pt x="63" y="6"/>
                </a:cubicBezTo>
                <a:cubicBezTo>
                  <a:pt x="63" y="6"/>
                  <a:pt x="63" y="6"/>
                  <a:pt x="63" y="6"/>
                </a:cubicBezTo>
                <a:cubicBezTo>
                  <a:pt x="63" y="17"/>
                  <a:pt x="63" y="17"/>
                  <a:pt x="63" y="17"/>
                </a:cubicBezTo>
                <a:cubicBezTo>
                  <a:pt x="63" y="18"/>
                  <a:pt x="63" y="18"/>
                  <a:pt x="63" y="18"/>
                </a:cubicBezTo>
                <a:cubicBezTo>
                  <a:pt x="62" y="18"/>
                  <a:pt x="62" y="18"/>
                  <a:pt x="62" y="17"/>
                </a:cubicBezTo>
                <a:cubicBezTo>
                  <a:pt x="62" y="7"/>
                  <a:pt x="62" y="7"/>
                  <a:pt x="62" y="7"/>
                </a:cubicBezTo>
                <a:lnTo>
                  <a:pt x="52" y="4"/>
                </a:lnTo>
                <a:close/>
                <a:moveTo>
                  <a:pt x="81" y="72"/>
                </a:moveTo>
                <a:cubicBezTo>
                  <a:pt x="81" y="72"/>
                  <a:pt x="81" y="72"/>
                  <a:pt x="81" y="72"/>
                </a:cubicBezTo>
                <a:cubicBezTo>
                  <a:pt x="81" y="72"/>
                  <a:pt x="81" y="72"/>
                  <a:pt x="81" y="72"/>
                </a:cubicBezTo>
                <a:cubicBezTo>
                  <a:pt x="81" y="72"/>
                  <a:pt x="81" y="72"/>
                  <a:pt x="81" y="72"/>
                </a:cubicBezTo>
                <a:cubicBezTo>
                  <a:pt x="81" y="72"/>
                  <a:pt x="81" y="72"/>
                  <a:pt x="81" y="72"/>
                </a:cubicBezTo>
                <a:cubicBezTo>
                  <a:pt x="81" y="72"/>
                  <a:pt x="81" y="72"/>
                  <a:pt x="81" y="72"/>
                </a:cubicBezTo>
                <a:cubicBezTo>
                  <a:pt x="81" y="72"/>
                  <a:pt x="81" y="72"/>
                  <a:pt x="81" y="72"/>
                </a:cubicBezTo>
                <a:cubicBezTo>
                  <a:pt x="81" y="72"/>
                  <a:pt x="81" y="72"/>
                  <a:pt x="81" y="72"/>
                </a:cubicBezTo>
                <a:cubicBezTo>
                  <a:pt x="81" y="72"/>
                  <a:pt x="81" y="72"/>
                  <a:pt x="81" y="73"/>
                </a:cubicBezTo>
                <a:cubicBezTo>
                  <a:pt x="81" y="73"/>
                  <a:pt x="81" y="73"/>
                  <a:pt x="81" y="73"/>
                </a:cubicBezTo>
                <a:cubicBezTo>
                  <a:pt x="81" y="73"/>
                  <a:pt x="81" y="73"/>
                  <a:pt x="81" y="73"/>
                </a:cubicBezTo>
                <a:cubicBezTo>
                  <a:pt x="81" y="73"/>
                  <a:pt x="81" y="73"/>
                  <a:pt x="81" y="73"/>
                </a:cubicBezTo>
                <a:cubicBezTo>
                  <a:pt x="81" y="73"/>
                  <a:pt x="81" y="73"/>
                  <a:pt x="81" y="73"/>
                </a:cubicBezTo>
                <a:cubicBezTo>
                  <a:pt x="81" y="73"/>
                  <a:pt x="81" y="73"/>
                  <a:pt x="81" y="73"/>
                </a:cubicBezTo>
                <a:cubicBezTo>
                  <a:pt x="73" y="81"/>
                  <a:pt x="73" y="81"/>
                  <a:pt x="73" y="81"/>
                </a:cubicBezTo>
                <a:cubicBezTo>
                  <a:pt x="73" y="81"/>
                  <a:pt x="73" y="81"/>
                  <a:pt x="73" y="81"/>
                </a:cubicBezTo>
                <a:cubicBezTo>
                  <a:pt x="73" y="81"/>
                  <a:pt x="73" y="81"/>
                  <a:pt x="73" y="81"/>
                </a:cubicBezTo>
                <a:cubicBezTo>
                  <a:pt x="73" y="81"/>
                  <a:pt x="73" y="81"/>
                  <a:pt x="73" y="81"/>
                </a:cubicBezTo>
                <a:cubicBezTo>
                  <a:pt x="72" y="81"/>
                  <a:pt x="72" y="81"/>
                  <a:pt x="72" y="81"/>
                </a:cubicBezTo>
                <a:cubicBezTo>
                  <a:pt x="72" y="81"/>
                  <a:pt x="72" y="81"/>
                  <a:pt x="72" y="81"/>
                </a:cubicBezTo>
                <a:cubicBezTo>
                  <a:pt x="72" y="81"/>
                  <a:pt x="72" y="81"/>
                  <a:pt x="72" y="81"/>
                </a:cubicBezTo>
                <a:cubicBezTo>
                  <a:pt x="72" y="81"/>
                  <a:pt x="72" y="81"/>
                  <a:pt x="72" y="81"/>
                </a:cubicBezTo>
                <a:cubicBezTo>
                  <a:pt x="72" y="81"/>
                  <a:pt x="72" y="81"/>
                  <a:pt x="72" y="81"/>
                </a:cubicBezTo>
                <a:cubicBezTo>
                  <a:pt x="72" y="81"/>
                  <a:pt x="72" y="81"/>
                  <a:pt x="72" y="81"/>
                </a:cubicBezTo>
                <a:cubicBezTo>
                  <a:pt x="72" y="81"/>
                  <a:pt x="72" y="81"/>
                  <a:pt x="72" y="81"/>
                </a:cubicBezTo>
                <a:cubicBezTo>
                  <a:pt x="72" y="81"/>
                  <a:pt x="72" y="81"/>
                  <a:pt x="72" y="81"/>
                </a:cubicBezTo>
                <a:cubicBezTo>
                  <a:pt x="72" y="81"/>
                  <a:pt x="72" y="81"/>
                  <a:pt x="72" y="81"/>
                </a:cubicBezTo>
                <a:cubicBezTo>
                  <a:pt x="72" y="81"/>
                  <a:pt x="72" y="81"/>
                  <a:pt x="72" y="81"/>
                </a:cubicBezTo>
                <a:cubicBezTo>
                  <a:pt x="72" y="81"/>
                  <a:pt x="72" y="81"/>
                  <a:pt x="72" y="81"/>
                </a:cubicBezTo>
                <a:cubicBezTo>
                  <a:pt x="62" y="76"/>
                  <a:pt x="62" y="76"/>
                  <a:pt x="62" y="76"/>
                </a:cubicBezTo>
                <a:cubicBezTo>
                  <a:pt x="61" y="75"/>
                  <a:pt x="61" y="75"/>
                  <a:pt x="62" y="75"/>
                </a:cubicBezTo>
                <a:cubicBezTo>
                  <a:pt x="62" y="74"/>
                  <a:pt x="62" y="74"/>
                  <a:pt x="63" y="74"/>
                </a:cubicBezTo>
                <a:cubicBezTo>
                  <a:pt x="72" y="80"/>
                  <a:pt x="72" y="80"/>
                  <a:pt x="72" y="80"/>
                </a:cubicBezTo>
                <a:cubicBezTo>
                  <a:pt x="79" y="72"/>
                  <a:pt x="79" y="72"/>
                  <a:pt x="79" y="72"/>
                </a:cubicBezTo>
                <a:cubicBezTo>
                  <a:pt x="74" y="63"/>
                  <a:pt x="74" y="63"/>
                  <a:pt x="74" y="63"/>
                </a:cubicBezTo>
                <a:cubicBezTo>
                  <a:pt x="74" y="62"/>
                  <a:pt x="74" y="62"/>
                  <a:pt x="74" y="62"/>
                </a:cubicBezTo>
                <a:cubicBezTo>
                  <a:pt x="75" y="61"/>
                  <a:pt x="75" y="62"/>
                  <a:pt x="75" y="62"/>
                </a:cubicBezTo>
                <a:cubicBezTo>
                  <a:pt x="81" y="72"/>
                  <a:pt x="81" y="72"/>
                  <a:pt x="81" y="72"/>
                </a:cubicBezTo>
                <a:cubicBezTo>
                  <a:pt x="81" y="72"/>
                  <a:pt x="81" y="72"/>
                  <a:pt x="81" y="72"/>
                </a:cubicBezTo>
                <a:close/>
              </a:path>
            </a:pathLst>
          </a:custGeom>
          <a:solidFill>
            <a:srgbClr val="0F3D4C"/>
          </a:solidFill>
          <a:ln w="9525">
            <a:noFill/>
            <a:round/>
            <a:headEnd/>
            <a:tailEnd/>
          </a:ln>
        </p:spPr>
        <p:txBody>
          <a:bodyPr/>
          <a:lstStyle/>
          <a:p>
            <a:endParaRPr lang="zh-CN" altLang="en-US"/>
          </a:p>
        </p:txBody>
      </p:sp>
      <p:sp>
        <p:nvSpPr>
          <p:cNvPr id="74759" name="Freeform 501"/>
          <p:cNvSpPr>
            <a:spLocks noEditPoints="1"/>
          </p:cNvSpPr>
          <p:nvPr/>
        </p:nvSpPr>
        <p:spPr bwMode="auto">
          <a:xfrm>
            <a:off x="768790" y="3069514"/>
            <a:ext cx="287271" cy="287272"/>
          </a:xfrm>
          <a:custGeom>
            <a:avLst/>
            <a:gdLst>
              <a:gd name="T0" fmla="*/ 1236772155 w 92"/>
              <a:gd name="T1" fmla="*/ 448015351 h 92"/>
              <a:gd name="T2" fmla="*/ 704272658 w 92"/>
              <a:gd name="T3" fmla="*/ 241240713 h 92"/>
              <a:gd name="T4" fmla="*/ 274839659 w 92"/>
              <a:gd name="T5" fmla="*/ 585867132 h 92"/>
              <a:gd name="T6" fmla="*/ 343549549 w 92"/>
              <a:gd name="T7" fmla="*/ 1137274449 h 92"/>
              <a:gd name="T8" fmla="*/ 858869324 w 92"/>
              <a:gd name="T9" fmla="*/ 1361282027 h 92"/>
              <a:gd name="T10" fmla="*/ 1271128665 w 92"/>
              <a:gd name="T11" fmla="*/ 482478296 h 92"/>
              <a:gd name="T12" fmla="*/ 1477258336 w 92"/>
              <a:gd name="T13" fmla="*/ 499711334 h 92"/>
              <a:gd name="T14" fmla="*/ 1477258336 w 92"/>
              <a:gd name="T15" fmla="*/ 499711334 h 92"/>
              <a:gd name="T16" fmla="*/ 1494435026 w 92"/>
              <a:gd name="T17" fmla="*/ 499711334 h 92"/>
              <a:gd name="T18" fmla="*/ 1545968226 w 92"/>
              <a:gd name="T19" fmla="*/ 706489005 h 92"/>
              <a:gd name="T20" fmla="*/ 1528788406 w 92"/>
              <a:gd name="T21" fmla="*/ 706489005 h 92"/>
              <a:gd name="T22" fmla="*/ 1528788406 w 92"/>
              <a:gd name="T23" fmla="*/ 706489005 h 92"/>
              <a:gd name="T24" fmla="*/ 1460078516 w 92"/>
              <a:gd name="T25" fmla="*/ 516941242 h 92"/>
              <a:gd name="T26" fmla="*/ 687095968 w 92"/>
              <a:gd name="T27" fmla="*/ 568637224 h 92"/>
              <a:gd name="T28" fmla="*/ 704272658 w 92"/>
              <a:gd name="T29" fmla="*/ 534174279 h 92"/>
              <a:gd name="T30" fmla="*/ 103063319 w 92"/>
              <a:gd name="T31" fmla="*/ 1102811504 h 92"/>
              <a:gd name="T32" fmla="*/ 85886605 w 92"/>
              <a:gd name="T33" fmla="*/ 1102811504 h 92"/>
              <a:gd name="T34" fmla="*/ 85886605 w 92"/>
              <a:gd name="T35" fmla="*/ 1085578466 h 92"/>
              <a:gd name="T36" fmla="*/ 34353392 w 92"/>
              <a:gd name="T37" fmla="*/ 896033833 h 92"/>
              <a:gd name="T38" fmla="*/ 34353392 w 92"/>
              <a:gd name="T39" fmla="*/ 878800795 h 92"/>
              <a:gd name="T40" fmla="*/ 34353392 w 92"/>
              <a:gd name="T41" fmla="*/ 878800795 h 92"/>
              <a:gd name="T42" fmla="*/ 68709915 w 92"/>
              <a:gd name="T43" fmla="*/ 896033833 h 92"/>
              <a:gd name="T44" fmla="*/ 343549549 w 92"/>
              <a:gd name="T45" fmla="*/ 224007676 h 92"/>
              <a:gd name="T46" fmla="*/ 188953030 w 92"/>
              <a:gd name="T47" fmla="*/ 344629549 h 92"/>
              <a:gd name="T48" fmla="*/ 188953030 w 92"/>
              <a:gd name="T49" fmla="*/ 344629549 h 92"/>
              <a:gd name="T50" fmla="*/ 188953030 w 92"/>
              <a:gd name="T51" fmla="*/ 344629549 h 92"/>
              <a:gd name="T52" fmla="*/ 326369729 w 92"/>
              <a:gd name="T53" fmla="*/ 189544682 h 92"/>
              <a:gd name="T54" fmla="*/ 326369729 w 92"/>
              <a:gd name="T55" fmla="*/ 189544682 h 92"/>
              <a:gd name="T56" fmla="*/ 343549549 w 92"/>
              <a:gd name="T57" fmla="*/ 189544682 h 92"/>
              <a:gd name="T58" fmla="*/ 515322807 w 92"/>
              <a:gd name="T59" fmla="*/ 292933566 h 92"/>
              <a:gd name="T60" fmla="*/ 412256407 w 92"/>
              <a:gd name="T61" fmla="*/ 723718912 h 92"/>
              <a:gd name="T62" fmla="*/ 446612917 w 92"/>
              <a:gd name="T63" fmla="*/ 689255967 h 92"/>
              <a:gd name="T64" fmla="*/ 704272658 w 92"/>
              <a:gd name="T65" fmla="*/ 1550826659 h 92"/>
              <a:gd name="T66" fmla="*/ 704272658 w 92"/>
              <a:gd name="T67" fmla="*/ 1550826659 h 92"/>
              <a:gd name="T68" fmla="*/ 687095968 w 92"/>
              <a:gd name="T69" fmla="*/ 1550826659 h 92"/>
              <a:gd name="T70" fmla="*/ 498146117 w 92"/>
              <a:gd name="T71" fmla="*/ 1499133807 h 92"/>
              <a:gd name="T72" fmla="*/ 480966297 w 92"/>
              <a:gd name="T73" fmla="*/ 1499133807 h 92"/>
              <a:gd name="T74" fmla="*/ 480966297 w 92"/>
              <a:gd name="T75" fmla="*/ 1481900769 h 92"/>
              <a:gd name="T76" fmla="*/ 515322807 w 92"/>
              <a:gd name="T77" fmla="*/ 1481900769 h 92"/>
              <a:gd name="T78" fmla="*/ 824515944 w 92"/>
              <a:gd name="T79" fmla="*/ 930496778 h 92"/>
              <a:gd name="T80" fmla="*/ 893225834 w 92"/>
              <a:gd name="T81" fmla="*/ 68925915 h 92"/>
              <a:gd name="T82" fmla="*/ 876049144 w 92"/>
              <a:gd name="T83" fmla="*/ 51692877 h 92"/>
              <a:gd name="T84" fmla="*/ 876049144 w 92"/>
              <a:gd name="T85" fmla="*/ 34462957 h 92"/>
              <a:gd name="T86" fmla="*/ 876049144 w 92"/>
              <a:gd name="T87" fmla="*/ 34462957 h 92"/>
              <a:gd name="T88" fmla="*/ 1082175685 w 92"/>
              <a:gd name="T89" fmla="*/ 86155822 h 92"/>
              <a:gd name="T90" fmla="*/ 1082175685 w 92"/>
              <a:gd name="T91" fmla="*/ 103388884 h 92"/>
              <a:gd name="T92" fmla="*/ 1082175685 w 92"/>
              <a:gd name="T93" fmla="*/ 103388884 h 92"/>
              <a:gd name="T94" fmla="*/ 1082175685 w 92"/>
              <a:gd name="T95" fmla="*/ 310166604 h 92"/>
              <a:gd name="T96" fmla="*/ 1391368625 w 92"/>
              <a:gd name="T97" fmla="*/ 1240660154 h 92"/>
              <a:gd name="T98" fmla="*/ 1391368625 w 92"/>
              <a:gd name="T99" fmla="*/ 1240660154 h 92"/>
              <a:gd name="T100" fmla="*/ 1391368625 w 92"/>
              <a:gd name="T101" fmla="*/ 1257893191 h 92"/>
              <a:gd name="T102" fmla="*/ 1253951975 w 92"/>
              <a:gd name="T103" fmla="*/ 1395744972 h 92"/>
              <a:gd name="T104" fmla="*/ 1236772155 w 92"/>
              <a:gd name="T105" fmla="*/ 1395744972 h 92"/>
              <a:gd name="T106" fmla="*/ 1236772155 w 92"/>
              <a:gd name="T107" fmla="*/ 1395744972 h 92"/>
              <a:gd name="T108" fmla="*/ 1082175685 w 92"/>
              <a:gd name="T109" fmla="*/ 1275123099 h 92"/>
              <a:gd name="T110" fmla="*/ 1288305355 w 92"/>
              <a:gd name="T111" fmla="*/ 1068348559 h 9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92"/>
              <a:gd name="T169" fmla="*/ 0 h 92"/>
              <a:gd name="T170" fmla="*/ 92 w 92"/>
              <a:gd name="T171" fmla="*/ 92 h 92"/>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92" h="92">
                <a:moveTo>
                  <a:pt x="76" y="58"/>
                </a:moveTo>
                <a:cubicBezTo>
                  <a:pt x="78" y="50"/>
                  <a:pt x="78" y="50"/>
                  <a:pt x="78" y="50"/>
                </a:cubicBezTo>
                <a:cubicBezTo>
                  <a:pt x="92" y="42"/>
                  <a:pt x="92" y="42"/>
                  <a:pt x="92" y="42"/>
                </a:cubicBezTo>
                <a:cubicBezTo>
                  <a:pt x="88" y="26"/>
                  <a:pt x="88" y="26"/>
                  <a:pt x="88" y="26"/>
                </a:cubicBezTo>
                <a:cubicBezTo>
                  <a:pt x="72" y="26"/>
                  <a:pt x="72" y="26"/>
                  <a:pt x="72" y="26"/>
                </a:cubicBezTo>
                <a:cubicBezTo>
                  <a:pt x="66" y="20"/>
                  <a:pt x="66" y="20"/>
                  <a:pt x="66" y="20"/>
                </a:cubicBezTo>
                <a:cubicBezTo>
                  <a:pt x="66" y="20"/>
                  <a:pt x="66" y="20"/>
                  <a:pt x="66" y="20"/>
                </a:cubicBezTo>
                <a:cubicBezTo>
                  <a:pt x="66" y="4"/>
                  <a:pt x="66" y="4"/>
                  <a:pt x="66" y="4"/>
                </a:cubicBezTo>
                <a:cubicBezTo>
                  <a:pt x="50" y="0"/>
                  <a:pt x="50" y="0"/>
                  <a:pt x="50" y="0"/>
                </a:cubicBezTo>
                <a:cubicBezTo>
                  <a:pt x="41" y="14"/>
                  <a:pt x="41" y="14"/>
                  <a:pt x="41" y="14"/>
                </a:cubicBezTo>
                <a:cubicBezTo>
                  <a:pt x="33" y="16"/>
                  <a:pt x="33" y="16"/>
                  <a:pt x="33" y="16"/>
                </a:cubicBezTo>
                <a:cubicBezTo>
                  <a:pt x="19" y="8"/>
                  <a:pt x="19" y="8"/>
                  <a:pt x="19" y="8"/>
                </a:cubicBezTo>
                <a:cubicBezTo>
                  <a:pt x="8" y="20"/>
                  <a:pt x="8" y="20"/>
                  <a:pt x="8" y="20"/>
                </a:cubicBezTo>
                <a:cubicBezTo>
                  <a:pt x="16" y="34"/>
                  <a:pt x="16" y="34"/>
                  <a:pt x="16" y="34"/>
                </a:cubicBezTo>
                <a:cubicBezTo>
                  <a:pt x="16" y="34"/>
                  <a:pt x="16" y="34"/>
                  <a:pt x="16" y="34"/>
                </a:cubicBezTo>
                <a:cubicBezTo>
                  <a:pt x="14" y="42"/>
                  <a:pt x="14" y="42"/>
                  <a:pt x="14" y="42"/>
                </a:cubicBezTo>
                <a:cubicBezTo>
                  <a:pt x="0" y="50"/>
                  <a:pt x="0" y="50"/>
                  <a:pt x="0" y="50"/>
                </a:cubicBezTo>
                <a:cubicBezTo>
                  <a:pt x="4" y="66"/>
                  <a:pt x="4" y="66"/>
                  <a:pt x="4" y="66"/>
                </a:cubicBezTo>
                <a:cubicBezTo>
                  <a:pt x="20" y="66"/>
                  <a:pt x="20" y="66"/>
                  <a:pt x="20" y="66"/>
                </a:cubicBezTo>
                <a:cubicBezTo>
                  <a:pt x="20" y="66"/>
                  <a:pt x="20" y="66"/>
                  <a:pt x="20" y="66"/>
                </a:cubicBezTo>
                <a:cubicBezTo>
                  <a:pt x="26" y="72"/>
                  <a:pt x="26" y="72"/>
                  <a:pt x="26" y="72"/>
                </a:cubicBezTo>
                <a:cubicBezTo>
                  <a:pt x="26" y="72"/>
                  <a:pt x="26" y="72"/>
                  <a:pt x="26" y="72"/>
                </a:cubicBezTo>
                <a:cubicBezTo>
                  <a:pt x="26" y="88"/>
                  <a:pt x="26" y="88"/>
                  <a:pt x="26" y="88"/>
                </a:cubicBezTo>
                <a:cubicBezTo>
                  <a:pt x="42" y="92"/>
                  <a:pt x="42" y="92"/>
                  <a:pt x="42" y="92"/>
                </a:cubicBezTo>
                <a:cubicBezTo>
                  <a:pt x="50" y="79"/>
                  <a:pt x="50" y="79"/>
                  <a:pt x="50" y="79"/>
                </a:cubicBezTo>
                <a:cubicBezTo>
                  <a:pt x="58" y="76"/>
                  <a:pt x="58" y="76"/>
                  <a:pt x="58" y="76"/>
                </a:cubicBezTo>
                <a:cubicBezTo>
                  <a:pt x="72" y="84"/>
                  <a:pt x="72" y="84"/>
                  <a:pt x="72" y="84"/>
                </a:cubicBezTo>
                <a:cubicBezTo>
                  <a:pt x="84" y="72"/>
                  <a:pt x="84" y="72"/>
                  <a:pt x="84" y="72"/>
                </a:cubicBezTo>
                <a:cubicBezTo>
                  <a:pt x="76" y="58"/>
                  <a:pt x="76" y="58"/>
                  <a:pt x="76" y="58"/>
                </a:cubicBezTo>
                <a:close/>
                <a:moveTo>
                  <a:pt x="74" y="28"/>
                </a:moveTo>
                <a:cubicBezTo>
                  <a:pt x="86" y="28"/>
                  <a:pt x="86" y="28"/>
                  <a:pt x="86" y="28"/>
                </a:cubicBezTo>
                <a:cubicBezTo>
                  <a:pt x="86" y="28"/>
                  <a:pt x="86" y="28"/>
                  <a:pt x="86" y="28"/>
                </a:cubicBezTo>
                <a:cubicBezTo>
                  <a:pt x="86" y="28"/>
                  <a:pt x="86" y="28"/>
                  <a:pt x="86" y="28"/>
                </a:cubicBezTo>
                <a:cubicBezTo>
                  <a:pt x="86" y="28"/>
                  <a:pt x="86" y="28"/>
                  <a:pt x="86" y="29"/>
                </a:cubicBezTo>
                <a:cubicBezTo>
                  <a:pt x="86" y="29"/>
                  <a:pt x="86" y="29"/>
                  <a:pt x="86" y="29"/>
                </a:cubicBezTo>
                <a:cubicBezTo>
                  <a:pt x="86" y="29"/>
                  <a:pt x="86" y="29"/>
                  <a:pt x="86" y="29"/>
                </a:cubicBezTo>
                <a:cubicBezTo>
                  <a:pt x="86" y="29"/>
                  <a:pt x="86" y="29"/>
                  <a:pt x="86" y="29"/>
                </a:cubicBezTo>
                <a:cubicBezTo>
                  <a:pt x="86" y="29"/>
                  <a:pt x="86" y="29"/>
                  <a:pt x="86" y="29"/>
                </a:cubicBezTo>
                <a:cubicBezTo>
                  <a:pt x="86" y="29"/>
                  <a:pt x="86" y="29"/>
                  <a:pt x="86" y="29"/>
                </a:cubicBezTo>
                <a:cubicBezTo>
                  <a:pt x="86" y="29"/>
                  <a:pt x="86" y="29"/>
                  <a:pt x="86" y="29"/>
                </a:cubicBezTo>
                <a:cubicBezTo>
                  <a:pt x="86" y="29"/>
                  <a:pt x="86" y="29"/>
                  <a:pt x="86" y="29"/>
                </a:cubicBezTo>
                <a:cubicBezTo>
                  <a:pt x="86" y="29"/>
                  <a:pt x="86" y="29"/>
                  <a:pt x="86" y="29"/>
                </a:cubicBezTo>
                <a:cubicBezTo>
                  <a:pt x="86" y="29"/>
                  <a:pt x="86" y="29"/>
                  <a:pt x="86" y="29"/>
                </a:cubicBezTo>
                <a:cubicBezTo>
                  <a:pt x="86" y="29"/>
                  <a:pt x="86" y="29"/>
                  <a:pt x="86" y="29"/>
                </a:cubicBezTo>
                <a:cubicBezTo>
                  <a:pt x="87" y="29"/>
                  <a:pt x="87" y="29"/>
                  <a:pt x="87" y="29"/>
                </a:cubicBezTo>
                <a:cubicBezTo>
                  <a:pt x="90" y="40"/>
                  <a:pt x="90" y="40"/>
                  <a:pt x="90" y="40"/>
                </a:cubicBezTo>
                <a:cubicBezTo>
                  <a:pt x="90" y="40"/>
                  <a:pt x="90" y="40"/>
                  <a:pt x="90" y="40"/>
                </a:cubicBezTo>
                <a:cubicBezTo>
                  <a:pt x="90" y="40"/>
                  <a:pt x="90" y="40"/>
                  <a:pt x="90" y="41"/>
                </a:cubicBezTo>
                <a:cubicBezTo>
                  <a:pt x="90" y="41"/>
                  <a:pt x="90" y="41"/>
                  <a:pt x="90" y="41"/>
                </a:cubicBezTo>
                <a:cubicBezTo>
                  <a:pt x="90" y="41"/>
                  <a:pt x="90" y="41"/>
                  <a:pt x="90" y="41"/>
                </a:cubicBezTo>
                <a:cubicBezTo>
                  <a:pt x="90" y="41"/>
                  <a:pt x="90" y="41"/>
                  <a:pt x="90" y="41"/>
                </a:cubicBezTo>
                <a:cubicBezTo>
                  <a:pt x="90" y="41"/>
                  <a:pt x="90" y="41"/>
                  <a:pt x="90" y="41"/>
                </a:cubicBezTo>
                <a:cubicBezTo>
                  <a:pt x="90" y="41"/>
                  <a:pt x="90" y="41"/>
                  <a:pt x="90" y="41"/>
                </a:cubicBezTo>
                <a:cubicBezTo>
                  <a:pt x="90" y="41"/>
                  <a:pt x="90" y="41"/>
                  <a:pt x="90" y="41"/>
                </a:cubicBezTo>
                <a:cubicBezTo>
                  <a:pt x="90" y="41"/>
                  <a:pt x="89" y="41"/>
                  <a:pt x="89" y="41"/>
                </a:cubicBezTo>
                <a:cubicBezTo>
                  <a:pt x="89" y="41"/>
                  <a:pt x="89" y="41"/>
                  <a:pt x="89" y="41"/>
                </a:cubicBezTo>
                <a:cubicBezTo>
                  <a:pt x="89" y="41"/>
                  <a:pt x="89" y="41"/>
                  <a:pt x="89" y="41"/>
                </a:cubicBezTo>
                <a:cubicBezTo>
                  <a:pt x="89" y="41"/>
                  <a:pt x="89" y="41"/>
                  <a:pt x="89" y="41"/>
                </a:cubicBezTo>
                <a:cubicBezTo>
                  <a:pt x="89" y="41"/>
                  <a:pt x="89" y="41"/>
                  <a:pt x="89" y="41"/>
                </a:cubicBezTo>
                <a:cubicBezTo>
                  <a:pt x="89" y="41"/>
                  <a:pt x="89" y="41"/>
                  <a:pt x="89" y="41"/>
                </a:cubicBezTo>
                <a:cubicBezTo>
                  <a:pt x="79" y="47"/>
                  <a:pt x="79" y="47"/>
                  <a:pt x="79" y="47"/>
                </a:cubicBezTo>
                <a:cubicBezTo>
                  <a:pt x="79" y="47"/>
                  <a:pt x="79" y="47"/>
                  <a:pt x="78" y="47"/>
                </a:cubicBezTo>
                <a:cubicBezTo>
                  <a:pt x="78" y="46"/>
                  <a:pt x="78" y="46"/>
                  <a:pt x="79" y="46"/>
                </a:cubicBezTo>
                <a:cubicBezTo>
                  <a:pt x="88" y="40"/>
                  <a:pt x="88" y="40"/>
                  <a:pt x="88" y="40"/>
                </a:cubicBezTo>
                <a:cubicBezTo>
                  <a:pt x="85" y="30"/>
                  <a:pt x="85" y="30"/>
                  <a:pt x="85" y="30"/>
                </a:cubicBezTo>
                <a:cubicBezTo>
                  <a:pt x="74" y="30"/>
                  <a:pt x="74" y="30"/>
                  <a:pt x="74" y="30"/>
                </a:cubicBezTo>
                <a:cubicBezTo>
                  <a:pt x="74" y="30"/>
                  <a:pt x="74" y="30"/>
                  <a:pt x="74" y="29"/>
                </a:cubicBezTo>
                <a:cubicBezTo>
                  <a:pt x="74" y="29"/>
                  <a:pt x="74" y="28"/>
                  <a:pt x="74" y="28"/>
                </a:cubicBezTo>
                <a:close/>
                <a:moveTo>
                  <a:pt x="41" y="31"/>
                </a:moveTo>
                <a:cubicBezTo>
                  <a:pt x="42" y="32"/>
                  <a:pt x="41" y="33"/>
                  <a:pt x="40" y="33"/>
                </a:cubicBezTo>
                <a:cubicBezTo>
                  <a:pt x="37" y="35"/>
                  <a:pt x="34" y="38"/>
                  <a:pt x="32" y="42"/>
                </a:cubicBezTo>
                <a:cubicBezTo>
                  <a:pt x="32" y="43"/>
                  <a:pt x="31" y="44"/>
                  <a:pt x="31" y="44"/>
                </a:cubicBezTo>
                <a:cubicBezTo>
                  <a:pt x="30" y="43"/>
                  <a:pt x="30" y="42"/>
                  <a:pt x="30" y="41"/>
                </a:cubicBezTo>
                <a:cubicBezTo>
                  <a:pt x="32" y="37"/>
                  <a:pt x="35" y="34"/>
                  <a:pt x="39" y="31"/>
                </a:cubicBezTo>
                <a:cubicBezTo>
                  <a:pt x="40" y="31"/>
                  <a:pt x="41" y="31"/>
                  <a:pt x="41" y="31"/>
                </a:cubicBezTo>
                <a:close/>
                <a:moveTo>
                  <a:pt x="17" y="64"/>
                </a:moveTo>
                <a:cubicBezTo>
                  <a:pt x="6" y="64"/>
                  <a:pt x="6" y="64"/>
                  <a:pt x="6" y="64"/>
                </a:cubicBezTo>
                <a:cubicBezTo>
                  <a:pt x="6" y="64"/>
                  <a:pt x="6" y="64"/>
                  <a:pt x="6" y="64"/>
                </a:cubicBezTo>
                <a:cubicBezTo>
                  <a:pt x="6" y="64"/>
                  <a:pt x="6" y="64"/>
                  <a:pt x="6" y="64"/>
                </a:cubicBezTo>
                <a:cubicBezTo>
                  <a:pt x="6" y="64"/>
                  <a:pt x="6" y="64"/>
                  <a:pt x="6" y="64"/>
                </a:cubicBezTo>
                <a:cubicBezTo>
                  <a:pt x="6" y="64"/>
                  <a:pt x="6" y="64"/>
                  <a:pt x="6" y="64"/>
                </a:cubicBezTo>
                <a:cubicBezTo>
                  <a:pt x="6" y="64"/>
                  <a:pt x="6" y="64"/>
                  <a:pt x="6" y="64"/>
                </a:cubicBezTo>
                <a:cubicBezTo>
                  <a:pt x="6" y="64"/>
                  <a:pt x="6" y="64"/>
                  <a:pt x="6" y="64"/>
                </a:cubicBezTo>
                <a:cubicBezTo>
                  <a:pt x="5" y="64"/>
                  <a:pt x="5" y="64"/>
                  <a:pt x="5" y="64"/>
                </a:cubicBezTo>
                <a:cubicBezTo>
                  <a:pt x="5" y="64"/>
                  <a:pt x="5" y="64"/>
                  <a:pt x="5" y="64"/>
                </a:cubicBezTo>
                <a:cubicBezTo>
                  <a:pt x="5" y="64"/>
                  <a:pt x="5" y="64"/>
                  <a:pt x="5" y="63"/>
                </a:cubicBezTo>
                <a:cubicBezTo>
                  <a:pt x="5" y="63"/>
                  <a:pt x="5" y="63"/>
                  <a:pt x="5" y="63"/>
                </a:cubicBezTo>
                <a:cubicBezTo>
                  <a:pt x="5" y="63"/>
                  <a:pt x="5" y="63"/>
                  <a:pt x="5" y="63"/>
                </a:cubicBezTo>
                <a:cubicBezTo>
                  <a:pt x="5" y="63"/>
                  <a:pt x="5" y="63"/>
                  <a:pt x="5" y="63"/>
                </a:cubicBezTo>
                <a:cubicBezTo>
                  <a:pt x="5" y="63"/>
                  <a:pt x="5" y="63"/>
                  <a:pt x="5" y="63"/>
                </a:cubicBezTo>
                <a:cubicBezTo>
                  <a:pt x="5" y="63"/>
                  <a:pt x="5" y="63"/>
                  <a:pt x="5" y="63"/>
                </a:cubicBezTo>
                <a:cubicBezTo>
                  <a:pt x="2" y="52"/>
                  <a:pt x="2" y="52"/>
                  <a:pt x="2" y="52"/>
                </a:cubicBezTo>
                <a:cubicBezTo>
                  <a:pt x="2" y="52"/>
                  <a:pt x="2" y="52"/>
                  <a:pt x="2" y="52"/>
                </a:cubicBezTo>
                <a:cubicBezTo>
                  <a:pt x="2" y="52"/>
                  <a:pt x="2" y="52"/>
                  <a:pt x="2" y="52"/>
                </a:cubicBezTo>
                <a:cubicBezTo>
                  <a:pt x="2" y="52"/>
                  <a:pt x="2" y="52"/>
                  <a:pt x="2" y="52"/>
                </a:cubicBezTo>
                <a:cubicBezTo>
                  <a:pt x="2" y="52"/>
                  <a:pt x="2" y="52"/>
                  <a:pt x="2" y="52"/>
                </a:cubicBezTo>
                <a:cubicBezTo>
                  <a:pt x="2" y="52"/>
                  <a:pt x="2" y="52"/>
                  <a:pt x="2" y="51"/>
                </a:cubicBezTo>
                <a:cubicBezTo>
                  <a:pt x="2" y="51"/>
                  <a:pt x="2" y="51"/>
                  <a:pt x="2" y="51"/>
                </a:cubicBezTo>
                <a:cubicBezTo>
                  <a:pt x="2" y="51"/>
                  <a:pt x="2" y="51"/>
                  <a:pt x="2" y="51"/>
                </a:cubicBezTo>
                <a:cubicBezTo>
                  <a:pt x="2" y="51"/>
                  <a:pt x="2" y="51"/>
                  <a:pt x="2" y="51"/>
                </a:cubicBezTo>
                <a:cubicBezTo>
                  <a:pt x="2" y="51"/>
                  <a:pt x="2" y="51"/>
                  <a:pt x="2" y="51"/>
                </a:cubicBezTo>
                <a:cubicBezTo>
                  <a:pt x="2" y="51"/>
                  <a:pt x="2" y="51"/>
                  <a:pt x="2" y="51"/>
                </a:cubicBezTo>
                <a:cubicBezTo>
                  <a:pt x="2" y="51"/>
                  <a:pt x="2" y="51"/>
                  <a:pt x="2" y="51"/>
                </a:cubicBezTo>
                <a:cubicBezTo>
                  <a:pt x="2" y="51"/>
                  <a:pt x="2" y="51"/>
                  <a:pt x="2" y="51"/>
                </a:cubicBezTo>
                <a:cubicBezTo>
                  <a:pt x="2" y="51"/>
                  <a:pt x="2" y="51"/>
                  <a:pt x="2" y="51"/>
                </a:cubicBezTo>
                <a:cubicBezTo>
                  <a:pt x="2" y="51"/>
                  <a:pt x="2" y="51"/>
                  <a:pt x="2" y="51"/>
                </a:cubicBezTo>
                <a:cubicBezTo>
                  <a:pt x="12" y="45"/>
                  <a:pt x="12" y="45"/>
                  <a:pt x="12" y="45"/>
                </a:cubicBezTo>
                <a:cubicBezTo>
                  <a:pt x="13" y="45"/>
                  <a:pt x="13" y="45"/>
                  <a:pt x="13" y="45"/>
                </a:cubicBezTo>
                <a:cubicBezTo>
                  <a:pt x="14" y="46"/>
                  <a:pt x="13" y="46"/>
                  <a:pt x="13" y="47"/>
                </a:cubicBezTo>
                <a:cubicBezTo>
                  <a:pt x="4" y="52"/>
                  <a:pt x="4" y="52"/>
                  <a:pt x="4" y="52"/>
                </a:cubicBezTo>
                <a:cubicBezTo>
                  <a:pt x="7" y="62"/>
                  <a:pt x="7" y="62"/>
                  <a:pt x="7" y="62"/>
                </a:cubicBezTo>
                <a:cubicBezTo>
                  <a:pt x="17" y="62"/>
                  <a:pt x="17" y="62"/>
                  <a:pt x="17" y="62"/>
                </a:cubicBezTo>
                <a:cubicBezTo>
                  <a:pt x="18" y="62"/>
                  <a:pt x="18" y="63"/>
                  <a:pt x="18" y="63"/>
                </a:cubicBezTo>
                <a:cubicBezTo>
                  <a:pt x="18" y="63"/>
                  <a:pt x="18" y="64"/>
                  <a:pt x="17" y="64"/>
                </a:cubicBezTo>
                <a:close/>
                <a:moveTo>
                  <a:pt x="20" y="13"/>
                </a:moveTo>
                <a:cubicBezTo>
                  <a:pt x="12" y="20"/>
                  <a:pt x="12" y="20"/>
                  <a:pt x="12" y="20"/>
                </a:cubicBezTo>
                <a:cubicBezTo>
                  <a:pt x="18" y="29"/>
                  <a:pt x="18" y="29"/>
                  <a:pt x="18" y="29"/>
                </a:cubicBezTo>
                <a:cubicBezTo>
                  <a:pt x="18" y="30"/>
                  <a:pt x="18" y="30"/>
                  <a:pt x="17" y="31"/>
                </a:cubicBezTo>
                <a:cubicBezTo>
                  <a:pt x="17" y="31"/>
                  <a:pt x="16" y="31"/>
                  <a:pt x="16" y="3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19"/>
                  <a:pt x="11" y="19"/>
                </a:cubicBezTo>
                <a:cubicBezTo>
                  <a:pt x="11" y="19"/>
                  <a:pt x="11" y="19"/>
                  <a:pt x="11" y="19"/>
                </a:cubicBezTo>
                <a:cubicBezTo>
                  <a:pt x="19" y="11"/>
                  <a:pt x="19" y="11"/>
                  <a:pt x="19" y="11"/>
                </a:cubicBezTo>
                <a:cubicBezTo>
                  <a:pt x="19" y="11"/>
                  <a:pt x="19" y="11"/>
                  <a:pt x="19" y="11"/>
                </a:cubicBezTo>
                <a:cubicBezTo>
                  <a:pt x="19" y="11"/>
                  <a:pt x="19" y="11"/>
                  <a:pt x="19" y="11"/>
                </a:cubicBezTo>
                <a:cubicBezTo>
                  <a:pt x="19" y="11"/>
                  <a:pt x="19" y="11"/>
                  <a:pt x="19" y="11"/>
                </a:cubicBezTo>
                <a:cubicBezTo>
                  <a:pt x="19" y="11"/>
                  <a:pt x="19" y="11"/>
                  <a:pt x="19" y="11"/>
                </a:cubicBezTo>
                <a:cubicBezTo>
                  <a:pt x="19" y="11"/>
                  <a:pt x="19" y="11"/>
                  <a:pt x="19" y="11"/>
                </a:cubicBezTo>
                <a:cubicBezTo>
                  <a:pt x="19" y="11"/>
                  <a:pt x="19" y="11"/>
                  <a:pt x="19" y="11"/>
                </a:cubicBezTo>
                <a:cubicBezTo>
                  <a:pt x="19" y="11"/>
                  <a:pt x="19" y="11"/>
                  <a:pt x="19" y="11"/>
                </a:cubicBezTo>
                <a:cubicBezTo>
                  <a:pt x="19" y="11"/>
                  <a:pt x="20" y="11"/>
                  <a:pt x="20" y="11"/>
                </a:cubicBezTo>
                <a:cubicBezTo>
                  <a:pt x="20" y="11"/>
                  <a:pt x="20" y="11"/>
                  <a:pt x="20" y="11"/>
                </a:cubicBezTo>
                <a:cubicBezTo>
                  <a:pt x="20" y="11"/>
                  <a:pt x="20" y="11"/>
                  <a:pt x="20" y="11"/>
                </a:cubicBezTo>
                <a:cubicBezTo>
                  <a:pt x="20" y="11"/>
                  <a:pt x="20" y="11"/>
                  <a:pt x="20" y="11"/>
                </a:cubicBezTo>
                <a:cubicBezTo>
                  <a:pt x="20" y="11"/>
                  <a:pt x="20" y="11"/>
                  <a:pt x="20" y="11"/>
                </a:cubicBezTo>
                <a:cubicBezTo>
                  <a:pt x="20" y="11"/>
                  <a:pt x="20" y="11"/>
                  <a:pt x="20" y="11"/>
                </a:cubicBezTo>
                <a:cubicBezTo>
                  <a:pt x="20" y="11"/>
                  <a:pt x="20" y="11"/>
                  <a:pt x="20" y="11"/>
                </a:cubicBezTo>
                <a:cubicBezTo>
                  <a:pt x="30" y="17"/>
                  <a:pt x="30" y="17"/>
                  <a:pt x="30" y="17"/>
                </a:cubicBezTo>
                <a:cubicBezTo>
                  <a:pt x="30" y="17"/>
                  <a:pt x="30" y="17"/>
                  <a:pt x="30" y="18"/>
                </a:cubicBezTo>
                <a:cubicBezTo>
                  <a:pt x="30" y="18"/>
                  <a:pt x="29" y="18"/>
                  <a:pt x="29" y="18"/>
                </a:cubicBezTo>
                <a:lnTo>
                  <a:pt x="20" y="13"/>
                </a:lnTo>
                <a:close/>
                <a:moveTo>
                  <a:pt x="26" y="40"/>
                </a:moveTo>
                <a:cubicBezTo>
                  <a:pt x="25" y="41"/>
                  <a:pt x="25" y="42"/>
                  <a:pt x="24" y="42"/>
                </a:cubicBezTo>
                <a:cubicBezTo>
                  <a:pt x="23" y="42"/>
                  <a:pt x="23" y="41"/>
                  <a:pt x="24" y="40"/>
                </a:cubicBezTo>
                <a:cubicBezTo>
                  <a:pt x="26" y="33"/>
                  <a:pt x="30" y="28"/>
                  <a:pt x="36" y="25"/>
                </a:cubicBezTo>
                <a:cubicBezTo>
                  <a:pt x="37" y="24"/>
                  <a:pt x="38" y="24"/>
                  <a:pt x="39" y="25"/>
                </a:cubicBezTo>
                <a:cubicBezTo>
                  <a:pt x="39" y="26"/>
                  <a:pt x="38" y="26"/>
                  <a:pt x="37" y="27"/>
                </a:cubicBezTo>
                <a:cubicBezTo>
                  <a:pt x="32" y="30"/>
                  <a:pt x="28" y="34"/>
                  <a:pt x="26" y="40"/>
                </a:cubicBezTo>
                <a:close/>
                <a:moveTo>
                  <a:pt x="47" y="80"/>
                </a:moveTo>
                <a:cubicBezTo>
                  <a:pt x="41" y="90"/>
                  <a:pt x="41" y="90"/>
                  <a:pt x="41" y="90"/>
                </a:cubicBezTo>
                <a:cubicBezTo>
                  <a:pt x="41" y="90"/>
                  <a:pt x="41" y="90"/>
                  <a:pt x="41" y="90"/>
                </a:cubicBezTo>
                <a:cubicBezTo>
                  <a:pt x="41" y="90"/>
                  <a:pt x="41" y="90"/>
                  <a:pt x="41" y="90"/>
                </a:cubicBezTo>
                <a:cubicBezTo>
                  <a:pt x="41" y="90"/>
                  <a:pt x="41" y="90"/>
                  <a:pt x="41" y="90"/>
                </a:cubicBezTo>
                <a:cubicBezTo>
                  <a:pt x="41" y="90"/>
                  <a:pt x="41" y="90"/>
                  <a:pt x="41" y="90"/>
                </a:cubicBezTo>
                <a:cubicBezTo>
                  <a:pt x="41" y="90"/>
                  <a:pt x="41" y="90"/>
                  <a:pt x="41" y="90"/>
                </a:cubicBezTo>
                <a:cubicBezTo>
                  <a:pt x="41" y="90"/>
                  <a:pt x="41" y="90"/>
                  <a:pt x="41" y="90"/>
                </a:cubicBezTo>
                <a:cubicBezTo>
                  <a:pt x="41" y="90"/>
                  <a:pt x="41" y="90"/>
                  <a:pt x="41" y="90"/>
                </a:cubicBezTo>
                <a:cubicBezTo>
                  <a:pt x="41" y="90"/>
                  <a:pt x="41" y="90"/>
                  <a:pt x="41" y="90"/>
                </a:cubicBezTo>
                <a:cubicBezTo>
                  <a:pt x="41" y="90"/>
                  <a:pt x="41" y="90"/>
                  <a:pt x="41" y="90"/>
                </a:cubicBezTo>
                <a:cubicBezTo>
                  <a:pt x="41" y="90"/>
                  <a:pt x="41" y="90"/>
                  <a:pt x="41" y="90"/>
                </a:cubicBezTo>
                <a:cubicBezTo>
                  <a:pt x="41" y="90"/>
                  <a:pt x="41" y="90"/>
                  <a:pt x="40" y="90"/>
                </a:cubicBezTo>
                <a:cubicBezTo>
                  <a:pt x="40" y="90"/>
                  <a:pt x="40" y="90"/>
                  <a:pt x="40" y="90"/>
                </a:cubicBezTo>
                <a:cubicBezTo>
                  <a:pt x="40" y="90"/>
                  <a:pt x="40" y="90"/>
                  <a:pt x="40" y="90"/>
                </a:cubicBezTo>
                <a:cubicBezTo>
                  <a:pt x="40" y="90"/>
                  <a:pt x="40" y="90"/>
                  <a:pt x="40" y="90"/>
                </a:cubicBezTo>
                <a:cubicBezTo>
                  <a:pt x="29" y="87"/>
                  <a:pt x="29" y="87"/>
                  <a:pt x="29" y="87"/>
                </a:cubicBezTo>
                <a:cubicBezTo>
                  <a:pt x="29" y="87"/>
                  <a:pt x="29" y="87"/>
                  <a:pt x="29" y="87"/>
                </a:cubicBezTo>
                <a:cubicBezTo>
                  <a:pt x="29" y="87"/>
                  <a:pt x="29" y="87"/>
                  <a:pt x="29" y="87"/>
                </a:cubicBezTo>
                <a:cubicBezTo>
                  <a:pt x="29" y="87"/>
                  <a:pt x="29" y="87"/>
                  <a:pt x="29" y="87"/>
                </a:cubicBezTo>
                <a:cubicBezTo>
                  <a:pt x="29" y="87"/>
                  <a:pt x="29" y="87"/>
                  <a:pt x="29" y="87"/>
                </a:cubicBezTo>
                <a:cubicBezTo>
                  <a:pt x="29" y="87"/>
                  <a:pt x="29" y="87"/>
                  <a:pt x="29" y="87"/>
                </a:cubicBezTo>
                <a:cubicBezTo>
                  <a:pt x="29" y="87"/>
                  <a:pt x="29" y="87"/>
                  <a:pt x="29" y="87"/>
                </a:cubicBezTo>
                <a:cubicBezTo>
                  <a:pt x="29" y="87"/>
                  <a:pt x="29" y="87"/>
                  <a:pt x="29" y="87"/>
                </a:cubicBezTo>
                <a:cubicBezTo>
                  <a:pt x="29" y="87"/>
                  <a:pt x="29" y="87"/>
                  <a:pt x="28" y="87"/>
                </a:cubicBezTo>
                <a:cubicBezTo>
                  <a:pt x="28" y="87"/>
                  <a:pt x="28" y="86"/>
                  <a:pt x="28" y="86"/>
                </a:cubicBezTo>
                <a:cubicBezTo>
                  <a:pt x="28" y="86"/>
                  <a:pt x="28" y="86"/>
                  <a:pt x="28" y="86"/>
                </a:cubicBezTo>
                <a:cubicBezTo>
                  <a:pt x="28" y="86"/>
                  <a:pt x="28" y="86"/>
                  <a:pt x="28" y="86"/>
                </a:cubicBezTo>
                <a:cubicBezTo>
                  <a:pt x="28" y="86"/>
                  <a:pt x="28" y="86"/>
                  <a:pt x="28" y="86"/>
                </a:cubicBezTo>
                <a:cubicBezTo>
                  <a:pt x="28" y="86"/>
                  <a:pt x="28" y="86"/>
                  <a:pt x="28" y="86"/>
                </a:cubicBezTo>
                <a:cubicBezTo>
                  <a:pt x="28" y="86"/>
                  <a:pt x="28" y="86"/>
                  <a:pt x="28" y="86"/>
                </a:cubicBezTo>
                <a:cubicBezTo>
                  <a:pt x="28" y="75"/>
                  <a:pt x="28" y="75"/>
                  <a:pt x="28" y="75"/>
                </a:cubicBezTo>
                <a:cubicBezTo>
                  <a:pt x="28" y="74"/>
                  <a:pt x="29" y="74"/>
                  <a:pt x="29" y="74"/>
                </a:cubicBezTo>
                <a:cubicBezTo>
                  <a:pt x="29" y="74"/>
                  <a:pt x="30" y="74"/>
                  <a:pt x="30" y="75"/>
                </a:cubicBezTo>
                <a:cubicBezTo>
                  <a:pt x="30" y="86"/>
                  <a:pt x="30" y="86"/>
                  <a:pt x="30" y="86"/>
                </a:cubicBezTo>
                <a:cubicBezTo>
                  <a:pt x="40" y="88"/>
                  <a:pt x="40" y="88"/>
                  <a:pt x="40" y="88"/>
                </a:cubicBezTo>
                <a:cubicBezTo>
                  <a:pt x="46" y="79"/>
                  <a:pt x="46" y="79"/>
                  <a:pt x="46" y="79"/>
                </a:cubicBezTo>
                <a:cubicBezTo>
                  <a:pt x="46" y="79"/>
                  <a:pt x="46" y="78"/>
                  <a:pt x="47" y="79"/>
                </a:cubicBezTo>
                <a:cubicBezTo>
                  <a:pt x="47" y="79"/>
                  <a:pt x="47" y="79"/>
                  <a:pt x="47" y="80"/>
                </a:cubicBezTo>
                <a:close/>
                <a:moveTo>
                  <a:pt x="48" y="54"/>
                </a:moveTo>
                <a:cubicBezTo>
                  <a:pt x="44" y="55"/>
                  <a:pt x="39" y="53"/>
                  <a:pt x="38" y="48"/>
                </a:cubicBezTo>
                <a:cubicBezTo>
                  <a:pt x="37" y="44"/>
                  <a:pt x="39" y="39"/>
                  <a:pt x="44" y="38"/>
                </a:cubicBezTo>
                <a:cubicBezTo>
                  <a:pt x="48" y="37"/>
                  <a:pt x="53" y="39"/>
                  <a:pt x="54" y="44"/>
                </a:cubicBezTo>
                <a:cubicBezTo>
                  <a:pt x="55" y="48"/>
                  <a:pt x="52" y="53"/>
                  <a:pt x="48" y="54"/>
                </a:cubicBezTo>
                <a:close/>
                <a:moveTo>
                  <a:pt x="52" y="4"/>
                </a:moveTo>
                <a:cubicBezTo>
                  <a:pt x="46" y="13"/>
                  <a:pt x="46" y="13"/>
                  <a:pt x="46" y="13"/>
                </a:cubicBezTo>
                <a:cubicBezTo>
                  <a:pt x="46" y="14"/>
                  <a:pt x="45" y="14"/>
                  <a:pt x="45" y="14"/>
                </a:cubicBezTo>
                <a:cubicBezTo>
                  <a:pt x="45" y="13"/>
                  <a:pt x="45" y="13"/>
                  <a:pt x="45" y="12"/>
                </a:cubicBezTo>
                <a:cubicBezTo>
                  <a:pt x="51" y="3"/>
                  <a:pt x="51" y="3"/>
                  <a:pt x="51" y="3"/>
                </a:cubicBezTo>
                <a:cubicBezTo>
                  <a:pt x="51" y="3"/>
                  <a:pt x="51" y="3"/>
                  <a:pt x="51" y="3"/>
                </a:cubicBezTo>
                <a:cubicBezTo>
                  <a:pt x="51" y="3"/>
                  <a:pt x="51" y="3"/>
                  <a:pt x="51" y="3"/>
                </a:cubicBezTo>
                <a:cubicBezTo>
                  <a:pt x="51" y="3"/>
                  <a:pt x="51" y="3"/>
                  <a:pt x="51" y="3"/>
                </a:cubicBezTo>
                <a:cubicBezTo>
                  <a:pt x="51" y="3"/>
                  <a:pt x="51" y="3"/>
                  <a:pt x="51" y="3"/>
                </a:cubicBezTo>
                <a:cubicBezTo>
                  <a:pt x="51" y="2"/>
                  <a:pt x="51" y="2"/>
                  <a:pt x="51" y="2"/>
                </a:cubicBezTo>
                <a:cubicBezTo>
                  <a:pt x="51" y="2"/>
                  <a:pt x="51" y="2"/>
                  <a:pt x="51" y="2"/>
                </a:cubicBezTo>
                <a:cubicBezTo>
                  <a:pt x="51" y="2"/>
                  <a:pt x="51" y="2"/>
                  <a:pt x="51" y="2"/>
                </a:cubicBezTo>
                <a:cubicBezTo>
                  <a:pt x="51" y="2"/>
                  <a:pt x="51" y="2"/>
                  <a:pt x="51" y="2"/>
                </a:cubicBezTo>
                <a:cubicBezTo>
                  <a:pt x="51" y="2"/>
                  <a:pt x="51" y="2"/>
                  <a:pt x="51" y="2"/>
                </a:cubicBezTo>
                <a:cubicBezTo>
                  <a:pt x="51" y="2"/>
                  <a:pt x="51" y="2"/>
                  <a:pt x="51" y="2"/>
                </a:cubicBezTo>
                <a:cubicBezTo>
                  <a:pt x="51" y="2"/>
                  <a:pt x="51" y="2"/>
                  <a:pt x="51" y="2"/>
                </a:cubicBezTo>
                <a:cubicBezTo>
                  <a:pt x="51" y="2"/>
                  <a:pt x="51" y="2"/>
                  <a:pt x="51" y="2"/>
                </a:cubicBezTo>
                <a:cubicBezTo>
                  <a:pt x="51" y="2"/>
                  <a:pt x="51" y="2"/>
                  <a:pt x="51" y="2"/>
                </a:cubicBezTo>
                <a:cubicBezTo>
                  <a:pt x="51" y="2"/>
                  <a:pt x="51" y="2"/>
                  <a:pt x="51" y="2"/>
                </a:cubicBezTo>
                <a:cubicBezTo>
                  <a:pt x="63" y="5"/>
                  <a:pt x="63" y="5"/>
                  <a:pt x="63" y="5"/>
                </a:cubicBezTo>
                <a:cubicBezTo>
                  <a:pt x="63" y="5"/>
                  <a:pt x="63" y="5"/>
                  <a:pt x="63" y="5"/>
                </a:cubicBezTo>
                <a:cubicBezTo>
                  <a:pt x="63" y="5"/>
                  <a:pt x="63" y="5"/>
                  <a:pt x="63" y="5"/>
                </a:cubicBezTo>
                <a:cubicBezTo>
                  <a:pt x="63" y="5"/>
                  <a:pt x="63" y="5"/>
                  <a:pt x="63" y="5"/>
                </a:cubicBezTo>
                <a:cubicBezTo>
                  <a:pt x="63" y="5"/>
                  <a:pt x="63" y="5"/>
                  <a:pt x="63" y="5"/>
                </a:cubicBezTo>
                <a:cubicBezTo>
                  <a:pt x="63" y="6"/>
                  <a:pt x="63" y="6"/>
                  <a:pt x="63" y="6"/>
                </a:cubicBezTo>
                <a:cubicBezTo>
                  <a:pt x="63" y="6"/>
                  <a:pt x="63" y="6"/>
                  <a:pt x="63" y="6"/>
                </a:cubicBezTo>
                <a:cubicBezTo>
                  <a:pt x="63" y="6"/>
                  <a:pt x="63" y="6"/>
                  <a:pt x="63" y="6"/>
                </a:cubicBezTo>
                <a:cubicBezTo>
                  <a:pt x="63" y="6"/>
                  <a:pt x="63" y="6"/>
                  <a:pt x="63" y="6"/>
                </a:cubicBezTo>
                <a:cubicBezTo>
                  <a:pt x="63" y="6"/>
                  <a:pt x="63" y="6"/>
                  <a:pt x="63" y="6"/>
                </a:cubicBezTo>
                <a:cubicBezTo>
                  <a:pt x="63" y="6"/>
                  <a:pt x="63" y="6"/>
                  <a:pt x="63" y="6"/>
                </a:cubicBezTo>
                <a:cubicBezTo>
                  <a:pt x="63" y="6"/>
                  <a:pt x="63" y="6"/>
                  <a:pt x="63" y="6"/>
                </a:cubicBezTo>
                <a:cubicBezTo>
                  <a:pt x="63" y="6"/>
                  <a:pt x="63" y="6"/>
                  <a:pt x="63" y="6"/>
                </a:cubicBezTo>
                <a:cubicBezTo>
                  <a:pt x="63" y="6"/>
                  <a:pt x="63" y="6"/>
                  <a:pt x="63" y="6"/>
                </a:cubicBezTo>
                <a:cubicBezTo>
                  <a:pt x="63" y="6"/>
                  <a:pt x="63" y="6"/>
                  <a:pt x="63" y="6"/>
                </a:cubicBezTo>
                <a:cubicBezTo>
                  <a:pt x="63" y="17"/>
                  <a:pt x="63" y="17"/>
                  <a:pt x="63" y="17"/>
                </a:cubicBezTo>
                <a:cubicBezTo>
                  <a:pt x="63" y="18"/>
                  <a:pt x="63" y="18"/>
                  <a:pt x="63" y="18"/>
                </a:cubicBezTo>
                <a:cubicBezTo>
                  <a:pt x="62" y="18"/>
                  <a:pt x="62" y="18"/>
                  <a:pt x="62" y="17"/>
                </a:cubicBezTo>
                <a:cubicBezTo>
                  <a:pt x="62" y="7"/>
                  <a:pt x="62" y="7"/>
                  <a:pt x="62" y="7"/>
                </a:cubicBezTo>
                <a:lnTo>
                  <a:pt x="52" y="4"/>
                </a:lnTo>
                <a:close/>
                <a:moveTo>
                  <a:pt x="81" y="72"/>
                </a:moveTo>
                <a:cubicBezTo>
                  <a:pt x="81" y="72"/>
                  <a:pt x="81" y="72"/>
                  <a:pt x="81" y="72"/>
                </a:cubicBezTo>
                <a:cubicBezTo>
                  <a:pt x="81" y="72"/>
                  <a:pt x="81" y="72"/>
                  <a:pt x="81" y="72"/>
                </a:cubicBezTo>
                <a:cubicBezTo>
                  <a:pt x="81" y="72"/>
                  <a:pt x="81" y="72"/>
                  <a:pt x="81" y="72"/>
                </a:cubicBezTo>
                <a:cubicBezTo>
                  <a:pt x="81" y="72"/>
                  <a:pt x="81" y="72"/>
                  <a:pt x="81" y="72"/>
                </a:cubicBezTo>
                <a:cubicBezTo>
                  <a:pt x="81" y="72"/>
                  <a:pt x="81" y="72"/>
                  <a:pt x="81" y="72"/>
                </a:cubicBezTo>
                <a:cubicBezTo>
                  <a:pt x="81" y="72"/>
                  <a:pt x="81" y="72"/>
                  <a:pt x="81" y="72"/>
                </a:cubicBezTo>
                <a:cubicBezTo>
                  <a:pt x="81" y="72"/>
                  <a:pt x="81" y="72"/>
                  <a:pt x="81" y="72"/>
                </a:cubicBezTo>
                <a:cubicBezTo>
                  <a:pt x="81" y="72"/>
                  <a:pt x="81" y="72"/>
                  <a:pt x="81" y="73"/>
                </a:cubicBezTo>
                <a:cubicBezTo>
                  <a:pt x="81" y="73"/>
                  <a:pt x="81" y="73"/>
                  <a:pt x="81" y="73"/>
                </a:cubicBezTo>
                <a:cubicBezTo>
                  <a:pt x="81" y="73"/>
                  <a:pt x="81" y="73"/>
                  <a:pt x="81" y="73"/>
                </a:cubicBezTo>
                <a:cubicBezTo>
                  <a:pt x="81" y="73"/>
                  <a:pt x="81" y="73"/>
                  <a:pt x="81" y="73"/>
                </a:cubicBezTo>
                <a:cubicBezTo>
                  <a:pt x="81" y="73"/>
                  <a:pt x="81" y="73"/>
                  <a:pt x="81" y="73"/>
                </a:cubicBezTo>
                <a:cubicBezTo>
                  <a:pt x="81" y="73"/>
                  <a:pt x="81" y="73"/>
                  <a:pt x="81" y="73"/>
                </a:cubicBezTo>
                <a:cubicBezTo>
                  <a:pt x="73" y="81"/>
                  <a:pt x="73" y="81"/>
                  <a:pt x="73" y="81"/>
                </a:cubicBezTo>
                <a:cubicBezTo>
                  <a:pt x="73" y="81"/>
                  <a:pt x="73" y="81"/>
                  <a:pt x="73" y="81"/>
                </a:cubicBezTo>
                <a:cubicBezTo>
                  <a:pt x="73" y="81"/>
                  <a:pt x="73" y="81"/>
                  <a:pt x="73" y="81"/>
                </a:cubicBezTo>
                <a:cubicBezTo>
                  <a:pt x="73" y="81"/>
                  <a:pt x="73" y="81"/>
                  <a:pt x="73" y="81"/>
                </a:cubicBezTo>
                <a:cubicBezTo>
                  <a:pt x="72" y="81"/>
                  <a:pt x="72" y="81"/>
                  <a:pt x="72" y="81"/>
                </a:cubicBezTo>
                <a:cubicBezTo>
                  <a:pt x="72" y="81"/>
                  <a:pt x="72" y="81"/>
                  <a:pt x="72" y="81"/>
                </a:cubicBezTo>
                <a:cubicBezTo>
                  <a:pt x="72" y="81"/>
                  <a:pt x="72" y="81"/>
                  <a:pt x="72" y="81"/>
                </a:cubicBezTo>
                <a:cubicBezTo>
                  <a:pt x="72" y="81"/>
                  <a:pt x="72" y="81"/>
                  <a:pt x="72" y="81"/>
                </a:cubicBezTo>
                <a:cubicBezTo>
                  <a:pt x="72" y="81"/>
                  <a:pt x="72" y="81"/>
                  <a:pt x="72" y="81"/>
                </a:cubicBezTo>
                <a:cubicBezTo>
                  <a:pt x="72" y="81"/>
                  <a:pt x="72" y="81"/>
                  <a:pt x="72" y="81"/>
                </a:cubicBezTo>
                <a:cubicBezTo>
                  <a:pt x="72" y="81"/>
                  <a:pt x="72" y="81"/>
                  <a:pt x="72" y="81"/>
                </a:cubicBezTo>
                <a:cubicBezTo>
                  <a:pt x="72" y="81"/>
                  <a:pt x="72" y="81"/>
                  <a:pt x="72" y="81"/>
                </a:cubicBezTo>
                <a:cubicBezTo>
                  <a:pt x="72" y="81"/>
                  <a:pt x="72" y="81"/>
                  <a:pt x="72" y="81"/>
                </a:cubicBezTo>
                <a:cubicBezTo>
                  <a:pt x="72" y="81"/>
                  <a:pt x="72" y="81"/>
                  <a:pt x="72" y="81"/>
                </a:cubicBezTo>
                <a:cubicBezTo>
                  <a:pt x="72" y="81"/>
                  <a:pt x="72" y="81"/>
                  <a:pt x="72" y="81"/>
                </a:cubicBezTo>
                <a:cubicBezTo>
                  <a:pt x="62" y="76"/>
                  <a:pt x="62" y="76"/>
                  <a:pt x="62" y="76"/>
                </a:cubicBezTo>
                <a:cubicBezTo>
                  <a:pt x="61" y="75"/>
                  <a:pt x="61" y="75"/>
                  <a:pt x="62" y="75"/>
                </a:cubicBezTo>
                <a:cubicBezTo>
                  <a:pt x="62" y="74"/>
                  <a:pt x="62" y="74"/>
                  <a:pt x="63" y="74"/>
                </a:cubicBezTo>
                <a:cubicBezTo>
                  <a:pt x="72" y="80"/>
                  <a:pt x="72" y="80"/>
                  <a:pt x="72" y="80"/>
                </a:cubicBezTo>
                <a:cubicBezTo>
                  <a:pt x="79" y="72"/>
                  <a:pt x="79" y="72"/>
                  <a:pt x="79" y="72"/>
                </a:cubicBezTo>
                <a:cubicBezTo>
                  <a:pt x="74" y="63"/>
                  <a:pt x="74" y="63"/>
                  <a:pt x="74" y="63"/>
                </a:cubicBezTo>
                <a:cubicBezTo>
                  <a:pt x="74" y="62"/>
                  <a:pt x="74" y="62"/>
                  <a:pt x="74" y="62"/>
                </a:cubicBezTo>
                <a:cubicBezTo>
                  <a:pt x="75" y="61"/>
                  <a:pt x="75" y="62"/>
                  <a:pt x="75" y="62"/>
                </a:cubicBezTo>
                <a:cubicBezTo>
                  <a:pt x="81" y="72"/>
                  <a:pt x="81" y="72"/>
                  <a:pt x="81" y="72"/>
                </a:cubicBezTo>
                <a:cubicBezTo>
                  <a:pt x="81" y="72"/>
                  <a:pt x="81" y="72"/>
                  <a:pt x="81" y="72"/>
                </a:cubicBezTo>
                <a:close/>
              </a:path>
            </a:pathLst>
          </a:custGeom>
          <a:solidFill>
            <a:srgbClr val="0F3D4C"/>
          </a:solidFill>
          <a:ln w="9525">
            <a:noFill/>
            <a:round/>
            <a:headEnd/>
            <a:tailEnd/>
          </a:ln>
        </p:spPr>
        <p:txBody>
          <a:bodyPr/>
          <a:lstStyle/>
          <a:p>
            <a:endParaRPr lang="zh-CN" altLang="en-US"/>
          </a:p>
        </p:txBody>
      </p:sp>
    </p:spTree>
    <p:extLst>
      <p:ext uri="{BB962C8B-B14F-4D97-AF65-F5344CB8AC3E}">
        <p14:creationId xmlns:p14="http://schemas.microsoft.com/office/powerpoint/2010/main" val="2229650708"/>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文本占位符 1"/>
          <p:cNvSpPr>
            <a:spLocks noGrp="1"/>
          </p:cNvSpPr>
          <p:nvPr>
            <p:ph type="body" sz="quarter" idx="4294967295"/>
          </p:nvPr>
        </p:nvSpPr>
        <p:spPr bwMode="auto">
          <a:xfrm>
            <a:off x="121240" y="117448"/>
            <a:ext cx="5254996" cy="474553"/>
          </a:xfrm>
          <a:prstGeom prst="rect">
            <a:avLst/>
          </a:prstGeom>
          <a:noFill/>
          <a:ln>
            <a:miter lim="800000"/>
            <a:headEnd/>
            <a:tailEnd/>
          </a:ln>
        </p:spPr>
        <p:txBody>
          <a:bodyPr anchor="ctr"/>
          <a:lstStyle/>
          <a:p>
            <a:pPr marL="0" indent="0">
              <a:buNone/>
            </a:pPr>
            <a:r>
              <a:rPr lang="zh-CN" altLang="en-US" sz="2000" b="1">
                <a:solidFill>
                  <a:schemeClr val="bg1"/>
                </a:solidFill>
                <a:latin typeface="方正正中黑简体"/>
                <a:ea typeface="方正正中黑简体"/>
                <a:cs typeface="方正正中黑简体"/>
              </a:rPr>
              <a:t>医疗质量管理办法</a:t>
            </a:r>
          </a:p>
        </p:txBody>
      </p:sp>
      <p:sp>
        <p:nvSpPr>
          <p:cNvPr id="76802" name="标题 2"/>
          <p:cNvSpPr>
            <a:spLocks noGrp="1"/>
          </p:cNvSpPr>
          <p:nvPr>
            <p:ph type="title" idx="4294967295"/>
          </p:nvPr>
        </p:nvSpPr>
        <p:spPr bwMode="auto">
          <a:xfrm>
            <a:off x="1390947" y="726907"/>
            <a:ext cx="2833031" cy="341234"/>
          </a:xfrm>
          <a:prstGeom prst="rect">
            <a:avLst/>
          </a:prstGeom>
          <a:noFill/>
          <a:ln>
            <a:miter lim="800000"/>
            <a:headEnd/>
            <a:tailEnd/>
          </a:ln>
        </p:spPr>
        <p:txBody>
          <a:bodyPr anchor="ctr"/>
          <a:lstStyle/>
          <a:p>
            <a:pPr algn="l"/>
            <a:r>
              <a:rPr lang="zh-CN" altLang="en-US" sz="1600" b="1">
                <a:solidFill>
                  <a:srgbClr val="595959"/>
                </a:solidFill>
                <a:latin typeface="微软雅黑" pitchFamily="34" charset="-122"/>
                <a:ea typeface="微软雅黑" pitchFamily="34" charset="-122"/>
              </a:rPr>
              <a:t>主要内容</a:t>
            </a:r>
          </a:p>
        </p:txBody>
      </p:sp>
      <p:sp>
        <p:nvSpPr>
          <p:cNvPr id="76803" name="内容占位符 3"/>
          <p:cNvSpPr>
            <a:spLocks noGrp="1"/>
          </p:cNvSpPr>
          <p:nvPr>
            <p:ph sz="half" idx="4294967295"/>
          </p:nvPr>
        </p:nvSpPr>
        <p:spPr bwMode="auto">
          <a:xfrm>
            <a:off x="251385" y="726907"/>
            <a:ext cx="1020526" cy="341234"/>
          </a:xfrm>
          <a:prstGeom prst="rect">
            <a:avLst/>
          </a:prstGeom>
          <a:noFill/>
          <a:ln>
            <a:miter lim="800000"/>
            <a:headEnd/>
            <a:tailEnd/>
          </a:ln>
        </p:spPr>
        <p:txBody>
          <a:bodyPr anchor="ctr"/>
          <a:lstStyle/>
          <a:p>
            <a:pPr marL="0" indent="0">
              <a:buNone/>
            </a:pPr>
            <a:r>
              <a:rPr lang="zh-CN" altLang="en-US" sz="1600" b="1">
                <a:solidFill>
                  <a:srgbClr val="595959"/>
                </a:solidFill>
                <a:latin typeface="微软雅黑" pitchFamily="34" charset="-122"/>
                <a:ea typeface="微软雅黑" pitchFamily="34" charset="-122"/>
              </a:rPr>
              <a:t>第二部分</a:t>
            </a:r>
          </a:p>
        </p:txBody>
      </p:sp>
      <p:sp>
        <p:nvSpPr>
          <p:cNvPr id="76804" name="文本占位符 1"/>
          <p:cNvSpPr>
            <a:spLocks noGrp="1"/>
          </p:cNvSpPr>
          <p:nvPr>
            <p:ph type="body" sz="quarter" idx="4294967295"/>
          </p:nvPr>
        </p:nvSpPr>
        <p:spPr bwMode="auto">
          <a:xfrm>
            <a:off x="9694824" y="138081"/>
            <a:ext cx="2152152" cy="474552"/>
          </a:xfrm>
          <a:prstGeom prst="rect">
            <a:avLst/>
          </a:prstGeom>
          <a:noFill/>
          <a:ln>
            <a:miter lim="800000"/>
            <a:headEnd/>
            <a:tailEnd/>
          </a:ln>
        </p:spPr>
        <p:txBody>
          <a:bodyPr anchor="ctr"/>
          <a:lstStyle/>
          <a:p>
            <a:pPr marL="0" indent="0" algn="r">
              <a:buNone/>
            </a:pPr>
            <a:r>
              <a:rPr lang="en-US" altLang="zh-CN" sz="2000" b="1">
                <a:solidFill>
                  <a:schemeClr val="bg1"/>
                </a:solidFill>
                <a:latin typeface="方正舒体"/>
                <a:ea typeface="方正舒体"/>
                <a:cs typeface="方正舒体"/>
              </a:rPr>
              <a:t>NHFPC</a:t>
            </a:r>
            <a:endParaRPr lang="zh-CN" altLang="en-US" sz="2000" b="1">
              <a:solidFill>
                <a:schemeClr val="bg1"/>
              </a:solidFill>
              <a:latin typeface="方正舒体"/>
              <a:ea typeface="方正舒体"/>
              <a:cs typeface="方正舒体"/>
            </a:endParaRPr>
          </a:p>
        </p:txBody>
      </p:sp>
      <p:sp>
        <p:nvSpPr>
          <p:cNvPr id="76805" name="矩形 6"/>
          <p:cNvSpPr>
            <a:spLocks noChangeArrowheads="1"/>
          </p:cNvSpPr>
          <p:nvPr/>
        </p:nvSpPr>
        <p:spPr bwMode="auto">
          <a:xfrm>
            <a:off x="1043363" y="1269706"/>
            <a:ext cx="10451269" cy="1322082"/>
          </a:xfrm>
          <a:prstGeom prst="rect">
            <a:avLst/>
          </a:prstGeom>
          <a:noFill/>
          <a:ln w="9525">
            <a:noFill/>
            <a:miter lim="800000"/>
            <a:headEnd/>
            <a:tailEnd/>
          </a:ln>
        </p:spPr>
        <p:txBody>
          <a:bodyPr>
            <a:spAutoFit/>
          </a:bodyPr>
          <a:lstStyle/>
          <a:p>
            <a:endParaRPr lang="en-US" altLang="zh-CN" sz="2000">
              <a:latin typeface="黑体" pitchFamily="49" charset="-122"/>
              <a:ea typeface="黑体" pitchFamily="49" charset="-122"/>
            </a:endParaRPr>
          </a:p>
          <a:p>
            <a:r>
              <a:rPr lang="en-US" altLang="zh-CN" sz="2000">
                <a:latin typeface="黑体" pitchFamily="49" charset="-122"/>
                <a:ea typeface="黑体" pitchFamily="49" charset="-122"/>
              </a:rPr>
              <a:t>45</a:t>
            </a:r>
            <a:r>
              <a:rPr lang="zh-CN" altLang="zh-CN" sz="2000">
                <a:latin typeface="黑体" pitchFamily="49" charset="-122"/>
                <a:ea typeface="黑体" pitchFamily="49" charset="-122"/>
              </a:rPr>
              <a:t>医疗机构有下列情形之一的，由县级以上卫生计生行政部门责令限期改正；逾期不改的，给予警告，并处三万元以下罚款；对公立医疗机构负有责任的主管人员和其他直接责任人员，依法给予处分：</a:t>
            </a:r>
          </a:p>
        </p:txBody>
      </p:sp>
      <p:sp>
        <p:nvSpPr>
          <p:cNvPr id="76806" name="Freeform 501"/>
          <p:cNvSpPr>
            <a:spLocks noEditPoints="1"/>
          </p:cNvSpPr>
          <p:nvPr/>
        </p:nvSpPr>
        <p:spPr bwMode="auto">
          <a:xfrm>
            <a:off x="776725" y="1612527"/>
            <a:ext cx="287272" cy="288858"/>
          </a:xfrm>
          <a:custGeom>
            <a:avLst/>
            <a:gdLst>
              <a:gd name="T0" fmla="*/ 1236772155 w 92"/>
              <a:gd name="T1" fmla="*/ 448015351 h 92"/>
              <a:gd name="T2" fmla="*/ 704272658 w 92"/>
              <a:gd name="T3" fmla="*/ 241240713 h 92"/>
              <a:gd name="T4" fmla="*/ 274839659 w 92"/>
              <a:gd name="T5" fmla="*/ 585867132 h 92"/>
              <a:gd name="T6" fmla="*/ 343549549 w 92"/>
              <a:gd name="T7" fmla="*/ 1137274449 h 92"/>
              <a:gd name="T8" fmla="*/ 858869324 w 92"/>
              <a:gd name="T9" fmla="*/ 1361282027 h 92"/>
              <a:gd name="T10" fmla="*/ 1271128665 w 92"/>
              <a:gd name="T11" fmla="*/ 482478296 h 92"/>
              <a:gd name="T12" fmla="*/ 1477258336 w 92"/>
              <a:gd name="T13" fmla="*/ 499711334 h 92"/>
              <a:gd name="T14" fmla="*/ 1477258336 w 92"/>
              <a:gd name="T15" fmla="*/ 499711334 h 92"/>
              <a:gd name="T16" fmla="*/ 1494435026 w 92"/>
              <a:gd name="T17" fmla="*/ 499711334 h 92"/>
              <a:gd name="T18" fmla="*/ 1545968226 w 92"/>
              <a:gd name="T19" fmla="*/ 706489005 h 92"/>
              <a:gd name="T20" fmla="*/ 1528788406 w 92"/>
              <a:gd name="T21" fmla="*/ 706489005 h 92"/>
              <a:gd name="T22" fmla="*/ 1528788406 w 92"/>
              <a:gd name="T23" fmla="*/ 706489005 h 92"/>
              <a:gd name="T24" fmla="*/ 1460078516 w 92"/>
              <a:gd name="T25" fmla="*/ 516941242 h 92"/>
              <a:gd name="T26" fmla="*/ 687095968 w 92"/>
              <a:gd name="T27" fmla="*/ 568637224 h 92"/>
              <a:gd name="T28" fmla="*/ 704272658 w 92"/>
              <a:gd name="T29" fmla="*/ 534174279 h 92"/>
              <a:gd name="T30" fmla="*/ 103063319 w 92"/>
              <a:gd name="T31" fmla="*/ 1102811504 h 92"/>
              <a:gd name="T32" fmla="*/ 85886605 w 92"/>
              <a:gd name="T33" fmla="*/ 1102811504 h 92"/>
              <a:gd name="T34" fmla="*/ 85886605 w 92"/>
              <a:gd name="T35" fmla="*/ 1085578466 h 92"/>
              <a:gd name="T36" fmla="*/ 34353392 w 92"/>
              <a:gd name="T37" fmla="*/ 896033833 h 92"/>
              <a:gd name="T38" fmla="*/ 34353392 w 92"/>
              <a:gd name="T39" fmla="*/ 878800795 h 92"/>
              <a:gd name="T40" fmla="*/ 34353392 w 92"/>
              <a:gd name="T41" fmla="*/ 878800795 h 92"/>
              <a:gd name="T42" fmla="*/ 68709915 w 92"/>
              <a:gd name="T43" fmla="*/ 896033833 h 92"/>
              <a:gd name="T44" fmla="*/ 343549549 w 92"/>
              <a:gd name="T45" fmla="*/ 224007676 h 92"/>
              <a:gd name="T46" fmla="*/ 188953030 w 92"/>
              <a:gd name="T47" fmla="*/ 344629549 h 92"/>
              <a:gd name="T48" fmla="*/ 188953030 w 92"/>
              <a:gd name="T49" fmla="*/ 344629549 h 92"/>
              <a:gd name="T50" fmla="*/ 188953030 w 92"/>
              <a:gd name="T51" fmla="*/ 344629549 h 92"/>
              <a:gd name="T52" fmla="*/ 326369729 w 92"/>
              <a:gd name="T53" fmla="*/ 189544682 h 92"/>
              <a:gd name="T54" fmla="*/ 326369729 w 92"/>
              <a:gd name="T55" fmla="*/ 189544682 h 92"/>
              <a:gd name="T56" fmla="*/ 343549549 w 92"/>
              <a:gd name="T57" fmla="*/ 189544682 h 92"/>
              <a:gd name="T58" fmla="*/ 515322807 w 92"/>
              <a:gd name="T59" fmla="*/ 292933566 h 92"/>
              <a:gd name="T60" fmla="*/ 412256407 w 92"/>
              <a:gd name="T61" fmla="*/ 723718912 h 92"/>
              <a:gd name="T62" fmla="*/ 446612917 w 92"/>
              <a:gd name="T63" fmla="*/ 689255967 h 92"/>
              <a:gd name="T64" fmla="*/ 704272658 w 92"/>
              <a:gd name="T65" fmla="*/ 1550826659 h 92"/>
              <a:gd name="T66" fmla="*/ 704272658 w 92"/>
              <a:gd name="T67" fmla="*/ 1550826659 h 92"/>
              <a:gd name="T68" fmla="*/ 687095968 w 92"/>
              <a:gd name="T69" fmla="*/ 1550826659 h 92"/>
              <a:gd name="T70" fmla="*/ 498146117 w 92"/>
              <a:gd name="T71" fmla="*/ 1499133807 h 92"/>
              <a:gd name="T72" fmla="*/ 480966297 w 92"/>
              <a:gd name="T73" fmla="*/ 1499133807 h 92"/>
              <a:gd name="T74" fmla="*/ 480966297 w 92"/>
              <a:gd name="T75" fmla="*/ 1481900769 h 92"/>
              <a:gd name="T76" fmla="*/ 515322807 w 92"/>
              <a:gd name="T77" fmla="*/ 1481900769 h 92"/>
              <a:gd name="T78" fmla="*/ 824515944 w 92"/>
              <a:gd name="T79" fmla="*/ 930496778 h 92"/>
              <a:gd name="T80" fmla="*/ 893225834 w 92"/>
              <a:gd name="T81" fmla="*/ 68925915 h 92"/>
              <a:gd name="T82" fmla="*/ 876049144 w 92"/>
              <a:gd name="T83" fmla="*/ 51692877 h 92"/>
              <a:gd name="T84" fmla="*/ 876049144 w 92"/>
              <a:gd name="T85" fmla="*/ 34462957 h 92"/>
              <a:gd name="T86" fmla="*/ 876049144 w 92"/>
              <a:gd name="T87" fmla="*/ 34462957 h 92"/>
              <a:gd name="T88" fmla="*/ 1082175685 w 92"/>
              <a:gd name="T89" fmla="*/ 86155822 h 92"/>
              <a:gd name="T90" fmla="*/ 1082175685 w 92"/>
              <a:gd name="T91" fmla="*/ 103388884 h 92"/>
              <a:gd name="T92" fmla="*/ 1082175685 w 92"/>
              <a:gd name="T93" fmla="*/ 103388884 h 92"/>
              <a:gd name="T94" fmla="*/ 1082175685 w 92"/>
              <a:gd name="T95" fmla="*/ 310166604 h 92"/>
              <a:gd name="T96" fmla="*/ 1391368625 w 92"/>
              <a:gd name="T97" fmla="*/ 1240660154 h 92"/>
              <a:gd name="T98" fmla="*/ 1391368625 w 92"/>
              <a:gd name="T99" fmla="*/ 1240660154 h 92"/>
              <a:gd name="T100" fmla="*/ 1391368625 w 92"/>
              <a:gd name="T101" fmla="*/ 1257893191 h 92"/>
              <a:gd name="T102" fmla="*/ 1253951975 w 92"/>
              <a:gd name="T103" fmla="*/ 1395744972 h 92"/>
              <a:gd name="T104" fmla="*/ 1236772155 w 92"/>
              <a:gd name="T105" fmla="*/ 1395744972 h 92"/>
              <a:gd name="T106" fmla="*/ 1236772155 w 92"/>
              <a:gd name="T107" fmla="*/ 1395744972 h 92"/>
              <a:gd name="T108" fmla="*/ 1082175685 w 92"/>
              <a:gd name="T109" fmla="*/ 1275123099 h 92"/>
              <a:gd name="T110" fmla="*/ 1288305355 w 92"/>
              <a:gd name="T111" fmla="*/ 1068348559 h 9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92"/>
              <a:gd name="T169" fmla="*/ 0 h 92"/>
              <a:gd name="T170" fmla="*/ 92 w 92"/>
              <a:gd name="T171" fmla="*/ 92 h 92"/>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92" h="92">
                <a:moveTo>
                  <a:pt x="76" y="58"/>
                </a:moveTo>
                <a:cubicBezTo>
                  <a:pt x="78" y="50"/>
                  <a:pt x="78" y="50"/>
                  <a:pt x="78" y="50"/>
                </a:cubicBezTo>
                <a:cubicBezTo>
                  <a:pt x="92" y="42"/>
                  <a:pt x="92" y="42"/>
                  <a:pt x="92" y="42"/>
                </a:cubicBezTo>
                <a:cubicBezTo>
                  <a:pt x="88" y="26"/>
                  <a:pt x="88" y="26"/>
                  <a:pt x="88" y="26"/>
                </a:cubicBezTo>
                <a:cubicBezTo>
                  <a:pt x="72" y="26"/>
                  <a:pt x="72" y="26"/>
                  <a:pt x="72" y="26"/>
                </a:cubicBezTo>
                <a:cubicBezTo>
                  <a:pt x="66" y="20"/>
                  <a:pt x="66" y="20"/>
                  <a:pt x="66" y="20"/>
                </a:cubicBezTo>
                <a:cubicBezTo>
                  <a:pt x="66" y="20"/>
                  <a:pt x="66" y="20"/>
                  <a:pt x="66" y="20"/>
                </a:cubicBezTo>
                <a:cubicBezTo>
                  <a:pt x="66" y="4"/>
                  <a:pt x="66" y="4"/>
                  <a:pt x="66" y="4"/>
                </a:cubicBezTo>
                <a:cubicBezTo>
                  <a:pt x="50" y="0"/>
                  <a:pt x="50" y="0"/>
                  <a:pt x="50" y="0"/>
                </a:cubicBezTo>
                <a:cubicBezTo>
                  <a:pt x="41" y="14"/>
                  <a:pt x="41" y="14"/>
                  <a:pt x="41" y="14"/>
                </a:cubicBezTo>
                <a:cubicBezTo>
                  <a:pt x="33" y="16"/>
                  <a:pt x="33" y="16"/>
                  <a:pt x="33" y="16"/>
                </a:cubicBezTo>
                <a:cubicBezTo>
                  <a:pt x="19" y="8"/>
                  <a:pt x="19" y="8"/>
                  <a:pt x="19" y="8"/>
                </a:cubicBezTo>
                <a:cubicBezTo>
                  <a:pt x="8" y="20"/>
                  <a:pt x="8" y="20"/>
                  <a:pt x="8" y="20"/>
                </a:cubicBezTo>
                <a:cubicBezTo>
                  <a:pt x="16" y="34"/>
                  <a:pt x="16" y="34"/>
                  <a:pt x="16" y="34"/>
                </a:cubicBezTo>
                <a:cubicBezTo>
                  <a:pt x="16" y="34"/>
                  <a:pt x="16" y="34"/>
                  <a:pt x="16" y="34"/>
                </a:cubicBezTo>
                <a:cubicBezTo>
                  <a:pt x="14" y="42"/>
                  <a:pt x="14" y="42"/>
                  <a:pt x="14" y="42"/>
                </a:cubicBezTo>
                <a:cubicBezTo>
                  <a:pt x="0" y="50"/>
                  <a:pt x="0" y="50"/>
                  <a:pt x="0" y="50"/>
                </a:cubicBezTo>
                <a:cubicBezTo>
                  <a:pt x="4" y="66"/>
                  <a:pt x="4" y="66"/>
                  <a:pt x="4" y="66"/>
                </a:cubicBezTo>
                <a:cubicBezTo>
                  <a:pt x="20" y="66"/>
                  <a:pt x="20" y="66"/>
                  <a:pt x="20" y="66"/>
                </a:cubicBezTo>
                <a:cubicBezTo>
                  <a:pt x="20" y="66"/>
                  <a:pt x="20" y="66"/>
                  <a:pt x="20" y="66"/>
                </a:cubicBezTo>
                <a:cubicBezTo>
                  <a:pt x="26" y="72"/>
                  <a:pt x="26" y="72"/>
                  <a:pt x="26" y="72"/>
                </a:cubicBezTo>
                <a:cubicBezTo>
                  <a:pt x="26" y="72"/>
                  <a:pt x="26" y="72"/>
                  <a:pt x="26" y="72"/>
                </a:cubicBezTo>
                <a:cubicBezTo>
                  <a:pt x="26" y="88"/>
                  <a:pt x="26" y="88"/>
                  <a:pt x="26" y="88"/>
                </a:cubicBezTo>
                <a:cubicBezTo>
                  <a:pt x="42" y="92"/>
                  <a:pt x="42" y="92"/>
                  <a:pt x="42" y="92"/>
                </a:cubicBezTo>
                <a:cubicBezTo>
                  <a:pt x="50" y="79"/>
                  <a:pt x="50" y="79"/>
                  <a:pt x="50" y="79"/>
                </a:cubicBezTo>
                <a:cubicBezTo>
                  <a:pt x="58" y="76"/>
                  <a:pt x="58" y="76"/>
                  <a:pt x="58" y="76"/>
                </a:cubicBezTo>
                <a:cubicBezTo>
                  <a:pt x="72" y="84"/>
                  <a:pt x="72" y="84"/>
                  <a:pt x="72" y="84"/>
                </a:cubicBezTo>
                <a:cubicBezTo>
                  <a:pt x="84" y="72"/>
                  <a:pt x="84" y="72"/>
                  <a:pt x="84" y="72"/>
                </a:cubicBezTo>
                <a:cubicBezTo>
                  <a:pt x="76" y="58"/>
                  <a:pt x="76" y="58"/>
                  <a:pt x="76" y="58"/>
                </a:cubicBezTo>
                <a:close/>
                <a:moveTo>
                  <a:pt x="74" y="28"/>
                </a:moveTo>
                <a:cubicBezTo>
                  <a:pt x="86" y="28"/>
                  <a:pt x="86" y="28"/>
                  <a:pt x="86" y="28"/>
                </a:cubicBezTo>
                <a:cubicBezTo>
                  <a:pt x="86" y="28"/>
                  <a:pt x="86" y="28"/>
                  <a:pt x="86" y="28"/>
                </a:cubicBezTo>
                <a:cubicBezTo>
                  <a:pt x="86" y="28"/>
                  <a:pt x="86" y="28"/>
                  <a:pt x="86" y="28"/>
                </a:cubicBezTo>
                <a:cubicBezTo>
                  <a:pt x="86" y="28"/>
                  <a:pt x="86" y="28"/>
                  <a:pt x="86" y="29"/>
                </a:cubicBezTo>
                <a:cubicBezTo>
                  <a:pt x="86" y="29"/>
                  <a:pt x="86" y="29"/>
                  <a:pt x="86" y="29"/>
                </a:cubicBezTo>
                <a:cubicBezTo>
                  <a:pt x="86" y="29"/>
                  <a:pt x="86" y="29"/>
                  <a:pt x="86" y="29"/>
                </a:cubicBezTo>
                <a:cubicBezTo>
                  <a:pt x="86" y="29"/>
                  <a:pt x="86" y="29"/>
                  <a:pt x="86" y="29"/>
                </a:cubicBezTo>
                <a:cubicBezTo>
                  <a:pt x="86" y="29"/>
                  <a:pt x="86" y="29"/>
                  <a:pt x="86" y="29"/>
                </a:cubicBezTo>
                <a:cubicBezTo>
                  <a:pt x="86" y="29"/>
                  <a:pt x="86" y="29"/>
                  <a:pt x="86" y="29"/>
                </a:cubicBezTo>
                <a:cubicBezTo>
                  <a:pt x="86" y="29"/>
                  <a:pt x="86" y="29"/>
                  <a:pt x="86" y="29"/>
                </a:cubicBezTo>
                <a:cubicBezTo>
                  <a:pt x="86" y="29"/>
                  <a:pt x="86" y="29"/>
                  <a:pt x="86" y="29"/>
                </a:cubicBezTo>
                <a:cubicBezTo>
                  <a:pt x="86" y="29"/>
                  <a:pt x="86" y="29"/>
                  <a:pt x="86" y="29"/>
                </a:cubicBezTo>
                <a:cubicBezTo>
                  <a:pt x="86" y="29"/>
                  <a:pt x="86" y="29"/>
                  <a:pt x="86" y="29"/>
                </a:cubicBezTo>
                <a:cubicBezTo>
                  <a:pt x="86" y="29"/>
                  <a:pt x="86" y="29"/>
                  <a:pt x="86" y="29"/>
                </a:cubicBezTo>
                <a:cubicBezTo>
                  <a:pt x="87" y="29"/>
                  <a:pt x="87" y="29"/>
                  <a:pt x="87" y="29"/>
                </a:cubicBezTo>
                <a:cubicBezTo>
                  <a:pt x="90" y="40"/>
                  <a:pt x="90" y="40"/>
                  <a:pt x="90" y="40"/>
                </a:cubicBezTo>
                <a:cubicBezTo>
                  <a:pt x="90" y="40"/>
                  <a:pt x="90" y="40"/>
                  <a:pt x="90" y="40"/>
                </a:cubicBezTo>
                <a:cubicBezTo>
                  <a:pt x="90" y="40"/>
                  <a:pt x="90" y="40"/>
                  <a:pt x="90" y="41"/>
                </a:cubicBezTo>
                <a:cubicBezTo>
                  <a:pt x="90" y="41"/>
                  <a:pt x="90" y="41"/>
                  <a:pt x="90" y="41"/>
                </a:cubicBezTo>
                <a:cubicBezTo>
                  <a:pt x="90" y="41"/>
                  <a:pt x="90" y="41"/>
                  <a:pt x="90" y="41"/>
                </a:cubicBezTo>
                <a:cubicBezTo>
                  <a:pt x="90" y="41"/>
                  <a:pt x="90" y="41"/>
                  <a:pt x="90" y="41"/>
                </a:cubicBezTo>
                <a:cubicBezTo>
                  <a:pt x="90" y="41"/>
                  <a:pt x="90" y="41"/>
                  <a:pt x="90" y="41"/>
                </a:cubicBezTo>
                <a:cubicBezTo>
                  <a:pt x="90" y="41"/>
                  <a:pt x="90" y="41"/>
                  <a:pt x="90" y="41"/>
                </a:cubicBezTo>
                <a:cubicBezTo>
                  <a:pt x="90" y="41"/>
                  <a:pt x="90" y="41"/>
                  <a:pt x="90" y="41"/>
                </a:cubicBezTo>
                <a:cubicBezTo>
                  <a:pt x="90" y="41"/>
                  <a:pt x="89" y="41"/>
                  <a:pt x="89" y="41"/>
                </a:cubicBezTo>
                <a:cubicBezTo>
                  <a:pt x="89" y="41"/>
                  <a:pt x="89" y="41"/>
                  <a:pt x="89" y="41"/>
                </a:cubicBezTo>
                <a:cubicBezTo>
                  <a:pt x="89" y="41"/>
                  <a:pt x="89" y="41"/>
                  <a:pt x="89" y="41"/>
                </a:cubicBezTo>
                <a:cubicBezTo>
                  <a:pt x="89" y="41"/>
                  <a:pt x="89" y="41"/>
                  <a:pt x="89" y="41"/>
                </a:cubicBezTo>
                <a:cubicBezTo>
                  <a:pt x="89" y="41"/>
                  <a:pt x="89" y="41"/>
                  <a:pt x="89" y="41"/>
                </a:cubicBezTo>
                <a:cubicBezTo>
                  <a:pt x="89" y="41"/>
                  <a:pt x="89" y="41"/>
                  <a:pt x="89" y="41"/>
                </a:cubicBezTo>
                <a:cubicBezTo>
                  <a:pt x="79" y="47"/>
                  <a:pt x="79" y="47"/>
                  <a:pt x="79" y="47"/>
                </a:cubicBezTo>
                <a:cubicBezTo>
                  <a:pt x="79" y="47"/>
                  <a:pt x="79" y="47"/>
                  <a:pt x="78" y="47"/>
                </a:cubicBezTo>
                <a:cubicBezTo>
                  <a:pt x="78" y="46"/>
                  <a:pt x="78" y="46"/>
                  <a:pt x="79" y="46"/>
                </a:cubicBezTo>
                <a:cubicBezTo>
                  <a:pt x="88" y="40"/>
                  <a:pt x="88" y="40"/>
                  <a:pt x="88" y="40"/>
                </a:cubicBezTo>
                <a:cubicBezTo>
                  <a:pt x="85" y="30"/>
                  <a:pt x="85" y="30"/>
                  <a:pt x="85" y="30"/>
                </a:cubicBezTo>
                <a:cubicBezTo>
                  <a:pt x="74" y="30"/>
                  <a:pt x="74" y="30"/>
                  <a:pt x="74" y="30"/>
                </a:cubicBezTo>
                <a:cubicBezTo>
                  <a:pt x="74" y="30"/>
                  <a:pt x="74" y="30"/>
                  <a:pt x="74" y="29"/>
                </a:cubicBezTo>
                <a:cubicBezTo>
                  <a:pt x="74" y="29"/>
                  <a:pt x="74" y="28"/>
                  <a:pt x="74" y="28"/>
                </a:cubicBezTo>
                <a:close/>
                <a:moveTo>
                  <a:pt x="41" y="31"/>
                </a:moveTo>
                <a:cubicBezTo>
                  <a:pt x="42" y="32"/>
                  <a:pt x="41" y="33"/>
                  <a:pt x="40" y="33"/>
                </a:cubicBezTo>
                <a:cubicBezTo>
                  <a:pt x="37" y="35"/>
                  <a:pt x="34" y="38"/>
                  <a:pt x="32" y="42"/>
                </a:cubicBezTo>
                <a:cubicBezTo>
                  <a:pt x="32" y="43"/>
                  <a:pt x="31" y="44"/>
                  <a:pt x="31" y="44"/>
                </a:cubicBezTo>
                <a:cubicBezTo>
                  <a:pt x="30" y="43"/>
                  <a:pt x="30" y="42"/>
                  <a:pt x="30" y="41"/>
                </a:cubicBezTo>
                <a:cubicBezTo>
                  <a:pt x="32" y="37"/>
                  <a:pt x="35" y="34"/>
                  <a:pt x="39" y="31"/>
                </a:cubicBezTo>
                <a:cubicBezTo>
                  <a:pt x="40" y="31"/>
                  <a:pt x="41" y="31"/>
                  <a:pt x="41" y="31"/>
                </a:cubicBezTo>
                <a:close/>
                <a:moveTo>
                  <a:pt x="17" y="64"/>
                </a:moveTo>
                <a:cubicBezTo>
                  <a:pt x="6" y="64"/>
                  <a:pt x="6" y="64"/>
                  <a:pt x="6" y="64"/>
                </a:cubicBezTo>
                <a:cubicBezTo>
                  <a:pt x="6" y="64"/>
                  <a:pt x="6" y="64"/>
                  <a:pt x="6" y="64"/>
                </a:cubicBezTo>
                <a:cubicBezTo>
                  <a:pt x="6" y="64"/>
                  <a:pt x="6" y="64"/>
                  <a:pt x="6" y="64"/>
                </a:cubicBezTo>
                <a:cubicBezTo>
                  <a:pt x="6" y="64"/>
                  <a:pt x="6" y="64"/>
                  <a:pt x="6" y="64"/>
                </a:cubicBezTo>
                <a:cubicBezTo>
                  <a:pt x="6" y="64"/>
                  <a:pt x="6" y="64"/>
                  <a:pt x="6" y="64"/>
                </a:cubicBezTo>
                <a:cubicBezTo>
                  <a:pt x="6" y="64"/>
                  <a:pt x="6" y="64"/>
                  <a:pt x="6" y="64"/>
                </a:cubicBezTo>
                <a:cubicBezTo>
                  <a:pt x="6" y="64"/>
                  <a:pt x="6" y="64"/>
                  <a:pt x="6" y="64"/>
                </a:cubicBezTo>
                <a:cubicBezTo>
                  <a:pt x="5" y="64"/>
                  <a:pt x="5" y="64"/>
                  <a:pt x="5" y="64"/>
                </a:cubicBezTo>
                <a:cubicBezTo>
                  <a:pt x="5" y="64"/>
                  <a:pt x="5" y="64"/>
                  <a:pt x="5" y="64"/>
                </a:cubicBezTo>
                <a:cubicBezTo>
                  <a:pt x="5" y="64"/>
                  <a:pt x="5" y="64"/>
                  <a:pt x="5" y="63"/>
                </a:cubicBezTo>
                <a:cubicBezTo>
                  <a:pt x="5" y="63"/>
                  <a:pt x="5" y="63"/>
                  <a:pt x="5" y="63"/>
                </a:cubicBezTo>
                <a:cubicBezTo>
                  <a:pt x="5" y="63"/>
                  <a:pt x="5" y="63"/>
                  <a:pt x="5" y="63"/>
                </a:cubicBezTo>
                <a:cubicBezTo>
                  <a:pt x="5" y="63"/>
                  <a:pt x="5" y="63"/>
                  <a:pt x="5" y="63"/>
                </a:cubicBezTo>
                <a:cubicBezTo>
                  <a:pt x="5" y="63"/>
                  <a:pt x="5" y="63"/>
                  <a:pt x="5" y="63"/>
                </a:cubicBezTo>
                <a:cubicBezTo>
                  <a:pt x="5" y="63"/>
                  <a:pt x="5" y="63"/>
                  <a:pt x="5" y="63"/>
                </a:cubicBezTo>
                <a:cubicBezTo>
                  <a:pt x="2" y="52"/>
                  <a:pt x="2" y="52"/>
                  <a:pt x="2" y="52"/>
                </a:cubicBezTo>
                <a:cubicBezTo>
                  <a:pt x="2" y="52"/>
                  <a:pt x="2" y="52"/>
                  <a:pt x="2" y="52"/>
                </a:cubicBezTo>
                <a:cubicBezTo>
                  <a:pt x="2" y="52"/>
                  <a:pt x="2" y="52"/>
                  <a:pt x="2" y="52"/>
                </a:cubicBezTo>
                <a:cubicBezTo>
                  <a:pt x="2" y="52"/>
                  <a:pt x="2" y="52"/>
                  <a:pt x="2" y="52"/>
                </a:cubicBezTo>
                <a:cubicBezTo>
                  <a:pt x="2" y="52"/>
                  <a:pt x="2" y="52"/>
                  <a:pt x="2" y="52"/>
                </a:cubicBezTo>
                <a:cubicBezTo>
                  <a:pt x="2" y="52"/>
                  <a:pt x="2" y="52"/>
                  <a:pt x="2" y="51"/>
                </a:cubicBezTo>
                <a:cubicBezTo>
                  <a:pt x="2" y="51"/>
                  <a:pt x="2" y="51"/>
                  <a:pt x="2" y="51"/>
                </a:cubicBezTo>
                <a:cubicBezTo>
                  <a:pt x="2" y="51"/>
                  <a:pt x="2" y="51"/>
                  <a:pt x="2" y="51"/>
                </a:cubicBezTo>
                <a:cubicBezTo>
                  <a:pt x="2" y="51"/>
                  <a:pt x="2" y="51"/>
                  <a:pt x="2" y="51"/>
                </a:cubicBezTo>
                <a:cubicBezTo>
                  <a:pt x="2" y="51"/>
                  <a:pt x="2" y="51"/>
                  <a:pt x="2" y="51"/>
                </a:cubicBezTo>
                <a:cubicBezTo>
                  <a:pt x="2" y="51"/>
                  <a:pt x="2" y="51"/>
                  <a:pt x="2" y="51"/>
                </a:cubicBezTo>
                <a:cubicBezTo>
                  <a:pt x="2" y="51"/>
                  <a:pt x="2" y="51"/>
                  <a:pt x="2" y="51"/>
                </a:cubicBezTo>
                <a:cubicBezTo>
                  <a:pt x="2" y="51"/>
                  <a:pt x="2" y="51"/>
                  <a:pt x="2" y="51"/>
                </a:cubicBezTo>
                <a:cubicBezTo>
                  <a:pt x="2" y="51"/>
                  <a:pt x="2" y="51"/>
                  <a:pt x="2" y="51"/>
                </a:cubicBezTo>
                <a:cubicBezTo>
                  <a:pt x="2" y="51"/>
                  <a:pt x="2" y="51"/>
                  <a:pt x="2" y="51"/>
                </a:cubicBezTo>
                <a:cubicBezTo>
                  <a:pt x="12" y="45"/>
                  <a:pt x="12" y="45"/>
                  <a:pt x="12" y="45"/>
                </a:cubicBezTo>
                <a:cubicBezTo>
                  <a:pt x="13" y="45"/>
                  <a:pt x="13" y="45"/>
                  <a:pt x="13" y="45"/>
                </a:cubicBezTo>
                <a:cubicBezTo>
                  <a:pt x="14" y="46"/>
                  <a:pt x="13" y="46"/>
                  <a:pt x="13" y="47"/>
                </a:cubicBezTo>
                <a:cubicBezTo>
                  <a:pt x="4" y="52"/>
                  <a:pt x="4" y="52"/>
                  <a:pt x="4" y="52"/>
                </a:cubicBezTo>
                <a:cubicBezTo>
                  <a:pt x="7" y="62"/>
                  <a:pt x="7" y="62"/>
                  <a:pt x="7" y="62"/>
                </a:cubicBezTo>
                <a:cubicBezTo>
                  <a:pt x="17" y="62"/>
                  <a:pt x="17" y="62"/>
                  <a:pt x="17" y="62"/>
                </a:cubicBezTo>
                <a:cubicBezTo>
                  <a:pt x="18" y="62"/>
                  <a:pt x="18" y="63"/>
                  <a:pt x="18" y="63"/>
                </a:cubicBezTo>
                <a:cubicBezTo>
                  <a:pt x="18" y="63"/>
                  <a:pt x="18" y="64"/>
                  <a:pt x="17" y="64"/>
                </a:cubicBezTo>
                <a:close/>
                <a:moveTo>
                  <a:pt x="20" y="13"/>
                </a:moveTo>
                <a:cubicBezTo>
                  <a:pt x="12" y="20"/>
                  <a:pt x="12" y="20"/>
                  <a:pt x="12" y="20"/>
                </a:cubicBezTo>
                <a:cubicBezTo>
                  <a:pt x="18" y="29"/>
                  <a:pt x="18" y="29"/>
                  <a:pt x="18" y="29"/>
                </a:cubicBezTo>
                <a:cubicBezTo>
                  <a:pt x="18" y="30"/>
                  <a:pt x="18" y="30"/>
                  <a:pt x="17" y="31"/>
                </a:cubicBezTo>
                <a:cubicBezTo>
                  <a:pt x="17" y="31"/>
                  <a:pt x="16" y="31"/>
                  <a:pt x="16" y="3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19"/>
                  <a:pt x="11" y="19"/>
                </a:cubicBezTo>
                <a:cubicBezTo>
                  <a:pt x="11" y="19"/>
                  <a:pt x="11" y="19"/>
                  <a:pt x="11" y="19"/>
                </a:cubicBezTo>
                <a:cubicBezTo>
                  <a:pt x="19" y="11"/>
                  <a:pt x="19" y="11"/>
                  <a:pt x="19" y="11"/>
                </a:cubicBezTo>
                <a:cubicBezTo>
                  <a:pt x="19" y="11"/>
                  <a:pt x="19" y="11"/>
                  <a:pt x="19" y="11"/>
                </a:cubicBezTo>
                <a:cubicBezTo>
                  <a:pt x="19" y="11"/>
                  <a:pt x="19" y="11"/>
                  <a:pt x="19" y="11"/>
                </a:cubicBezTo>
                <a:cubicBezTo>
                  <a:pt x="19" y="11"/>
                  <a:pt x="19" y="11"/>
                  <a:pt x="19" y="11"/>
                </a:cubicBezTo>
                <a:cubicBezTo>
                  <a:pt x="19" y="11"/>
                  <a:pt x="19" y="11"/>
                  <a:pt x="19" y="11"/>
                </a:cubicBezTo>
                <a:cubicBezTo>
                  <a:pt x="19" y="11"/>
                  <a:pt x="19" y="11"/>
                  <a:pt x="19" y="11"/>
                </a:cubicBezTo>
                <a:cubicBezTo>
                  <a:pt x="19" y="11"/>
                  <a:pt x="19" y="11"/>
                  <a:pt x="19" y="11"/>
                </a:cubicBezTo>
                <a:cubicBezTo>
                  <a:pt x="19" y="11"/>
                  <a:pt x="19" y="11"/>
                  <a:pt x="19" y="11"/>
                </a:cubicBezTo>
                <a:cubicBezTo>
                  <a:pt x="19" y="11"/>
                  <a:pt x="20" y="11"/>
                  <a:pt x="20" y="11"/>
                </a:cubicBezTo>
                <a:cubicBezTo>
                  <a:pt x="20" y="11"/>
                  <a:pt x="20" y="11"/>
                  <a:pt x="20" y="11"/>
                </a:cubicBezTo>
                <a:cubicBezTo>
                  <a:pt x="20" y="11"/>
                  <a:pt x="20" y="11"/>
                  <a:pt x="20" y="11"/>
                </a:cubicBezTo>
                <a:cubicBezTo>
                  <a:pt x="20" y="11"/>
                  <a:pt x="20" y="11"/>
                  <a:pt x="20" y="11"/>
                </a:cubicBezTo>
                <a:cubicBezTo>
                  <a:pt x="20" y="11"/>
                  <a:pt x="20" y="11"/>
                  <a:pt x="20" y="11"/>
                </a:cubicBezTo>
                <a:cubicBezTo>
                  <a:pt x="20" y="11"/>
                  <a:pt x="20" y="11"/>
                  <a:pt x="20" y="11"/>
                </a:cubicBezTo>
                <a:cubicBezTo>
                  <a:pt x="20" y="11"/>
                  <a:pt x="20" y="11"/>
                  <a:pt x="20" y="11"/>
                </a:cubicBezTo>
                <a:cubicBezTo>
                  <a:pt x="30" y="17"/>
                  <a:pt x="30" y="17"/>
                  <a:pt x="30" y="17"/>
                </a:cubicBezTo>
                <a:cubicBezTo>
                  <a:pt x="30" y="17"/>
                  <a:pt x="30" y="17"/>
                  <a:pt x="30" y="18"/>
                </a:cubicBezTo>
                <a:cubicBezTo>
                  <a:pt x="30" y="18"/>
                  <a:pt x="29" y="18"/>
                  <a:pt x="29" y="18"/>
                </a:cubicBezTo>
                <a:lnTo>
                  <a:pt x="20" y="13"/>
                </a:lnTo>
                <a:close/>
                <a:moveTo>
                  <a:pt x="26" y="40"/>
                </a:moveTo>
                <a:cubicBezTo>
                  <a:pt x="25" y="41"/>
                  <a:pt x="25" y="42"/>
                  <a:pt x="24" y="42"/>
                </a:cubicBezTo>
                <a:cubicBezTo>
                  <a:pt x="23" y="42"/>
                  <a:pt x="23" y="41"/>
                  <a:pt x="24" y="40"/>
                </a:cubicBezTo>
                <a:cubicBezTo>
                  <a:pt x="26" y="33"/>
                  <a:pt x="30" y="28"/>
                  <a:pt x="36" y="25"/>
                </a:cubicBezTo>
                <a:cubicBezTo>
                  <a:pt x="37" y="24"/>
                  <a:pt x="38" y="24"/>
                  <a:pt x="39" y="25"/>
                </a:cubicBezTo>
                <a:cubicBezTo>
                  <a:pt x="39" y="26"/>
                  <a:pt x="38" y="26"/>
                  <a:pt x="37" y="27"/>
                </a:cubicBezTo>
                <a:cubicBezTo>
                  <a:pt x="32" y="30"/>
                  <a:pt x="28" y="34"/>
                  <a:pt x="26" y="40"/>
                </a:cubicBezTo>
                <a:close/>
                <a:moveTo>
                  <a:pt x="47" y="80"/>
                </a:moveTo>
                <a:cubicBezTo>
                  <a:pt x="41" y="90"/>
                  <a:pt x="41" y="90"/>
                  <a:pt x="41" y="90"/>
                </a:cubicBezTo>
                <a:cubicBezTo>
                  <a:pt x="41" y="90"/>
                  <a:pt x="41" y="90"/>
                  <a:pt x="41" y="90"/>
                </a:cubicBezTo>
                <a:cubicBezTo>
                  <a:pt x="41" y="90"/>
                  <a:pt x="41" y="90"/>
                  <a:pt x="41" y="90"/>
                </a:cubicBezTo>
                <a:cubicBezTo>
                  <a:pt x="41" y="90"/>
                  <a:pt x="41" y="90"/>
                  <a:pt x="41" y="90"/>
                </a:cubicBezTo>
                <a:cubicBezTo>
                  <a:pt x="41" y="90"/>
                  <a:pt x="41" y="90"/>
                  <a:pt x="41" y="90"/>
                </a:cubicBezTo>
                <a:cubicBezTo>
                  <a:pt x="41" y="90"/>
                  <a:pt x="41" y="90"/>
                  <a:pt x="41" y="90"/>
                </a:cubicBezTo>
                <a:cubicBezTo>
                  <a:pt x="41" y="90"/>
                  <a:pt x="41" y="90"/>
                  <a:pt x="41" y="90"/>
                </a:cubicBezTo>
                <a:cubicBezTo>
                  <a:pt x="41" y="90"/>
                  <a:pt x="41" y="90"/>
                  <a:pt x="41" y="90"/>
                </a:cubicBezTo>
                <a:cubicBezTo>
                  <a:pt x="41" y="90"/>
                  <a:pt x="41" y="90"/>
                  <a:pt x="41" y="90"/>
                </a:cubicBezTo>
                <a:cubicBezTo>
                  <a:pt x="41" y="90"/>
                  <a:pt x="41" y="90"/>
                  <a:pt x="41" y="90"/>
                </a:cubicBezTo>
                <a:cubicBezTo>
                  <a:pt x="41" y="90"/>
                  <a:pt x="41" y="90"/>
                  <a:pt x="41" y="90"/>
                </a:cubicBezTo>
                <a:cubicBezTo>
                  <a:pt x="41" y="90"/>
                  <a:pt x="41" y="90"/>
                  <a:pt x="40" y="90"/>
                </a:cubicBezTo>
                <a:cubicBezTo>
                  <a:pt x="40" y="90"/>
                  <a:pt x="40" y="90"/>
                  <a:pt x="40" y="90"/>
                </a:cubicBezTo>
                <a:cubicBezTo>
                  <a:pt x="40" y="90"/>
                  <a:pt x="40" y="90"/>
                  <a:pt x="40" y="90"/>
                </a:cubicBezTo>
                <a:cubicBezTo>
                  <a:pt x="40" y="90"/>
                  <a:pt x="40" y="90"/>
                  <a:pt x="40" y="90"/>
                </a:cubicBezTo>
                <a:cubicBezTo>
                  <a:pt x="29" y="87"/>
                  <a:pt x="29" y="87"/>
                  <a:pt x="29" y="87"/>
                </a:cubicBezTo>
                <a:cubicBezTo>
                  <a:pt x="29" y="87"/>
                  <a:pt x="29" y="87"/>
                  <a:pt x="29" y="87"/>
                </a:cubicBezTo>
                <a:cubicBezTo>
                  <a:pt x="29" y="87"/>
                  <a:pt x="29" y="87"/>
                  <a:pt x="29" y="87"/>
                </a:cubicBezTo>
                <a:cubicBezTo>
                  <a:pt x="29" y="87"/>
                  <a:pt x="29" y="87"/>
                  <a:pt x="29" y="87"/>
                </a:cubicBezTo>
                <a:cubicBezTo>
                  <a:pt x="29" y="87"/>
                  <a:pt x="29" y="87"/>
                  <a:pt x="29" y="87"/>
                </a:cubicBezTo>
                <a:cubicBezTo>
                  <a:pt x="29" y="87"/>
                  <a:pt x="29" y="87"/>
                  <a:pt x="29" y="87"/>
                </a:cubicBezTo>
                <a:cubicBezTo>
                  <a:pt x="29" y="87"/>
                  <a:pt x="29" y="87"/>
                  <a:pt x="29" y="87"/>
                </a:cubicBezTo>
                <a:cubicBezTo>
                  <a:pt x="29" y="87"/>
                  <a:pt x="29" y="87"/>
                  <a:pt x="29" y="87"/>
                </a:cubicBezTo>
                <a:cubicBezTo>
                  <a:pt x="29" y="87"/>
                  <a:pt x="29" y="87"/>
                  <a:pt x="28" y="87"/>
                </a:cubicBezTo>
                <a:cubicBezTo>
                  <a:pt x="28" y="87"/>
                  <a:pt x="28" y="86"/>
                  <a:pt x="28" y="86"/>
                </a:cubicBezTo>
                <a:cubicBezTo>
                  <a:pt x="28" y="86"/>
                  <a:pt x="28" y="86"/>
                  <a:pt x="28" y="86"/>
                </a:cubicBezTo>
                <a:cubicBezTo>
                  <a:pt x="28" y="86"/>
                  <a:pt x="28" y="86"/>
                  <a:pt x="28" y="86"/>
                </a:cubicBezTo>
                <a:cubicBezTo>
                  <a:pt x="28" y="86"/>
                  <a:pt x="28" y="86"/>
                  <a:pt x="28" y="86"/>
                </a:cubicBezTo>
                <a:cubicBezTo>
                  <a:pt x="28" y="86"/>
                  <a:pt x="28" y="86"/>
                  <a:pt x="28" y="86"/>
                </a:cubicBezTo>
                <a:cubicBezTo>
                  <a:pt x="28" y="86"/>
                  <a:pt x="28" y="86"/>
                  <a:pt x="28" y="86"/>
                </a:cubicBezTo>
                <a:cubicBezTo>
                  <a:pt x="28" y="75"/>
                  <a:pt x="28" y="75"/>
                  <a:pt x="28" y="75"/>
                </a:cubicBezTo>
                <a:cubicBezTo>
                  <a:pt x="28" y="74"/>
                  <a:pt x="29" y="74"/>
                  <a:pt x="29" y="74"/>
                </a:cubicBezTo>
                <a:cubicBezTo>
                  <a:pt x="29" y="74"/>
                  <a:pt x="30" y="74"/>
                  <a:pt x="30" y="75"/>
                </a:cubicBezTo>
                <a:cubicBezTo>
                  <a:pt x="30" y="86"/>
                  <a:pt x="30" y="86"/>
                  <a:pt x="30" y="86"/>
                </a:cubicBezTo>
                <a:cubicBezTo>
                  <a:pt x="40" y="88"/>
                  <a:pt x="40" y="88"/>
                  <a:pt x="40" y="88"/>
                </a:cubicBezTo>
                <a:cubicBezTo>
                  <a:pt x="46" y="79"/>
                  <a:pt x="46" y="79"/>
                  <a:pt x="46" y="79"/>
                </a:cubicBezTo>
                <a:cubicBezTo>
                  <a:pt x="46" y="79"/>
                  <a:pt x="46" y="78"/>
                  <a:pt x="47" y="79"/>
                </a:cubicBezTo>
                <a:cubicBezTo>
                  <a:pt x="47" y="79"/>
                  <a:pt x="47" y="79"/>
                  <a:pt x="47" y="80"/>
                </a:cubicBezTo>
                <a:close/>
                <a:moveTo>
                  <a:pt x="48" y="54"/>
                </a:moveTo>
                <a:cubicBezTo>
                  <a:pt x="44" y="55"/>
                  <a:pt x="39" y="53"/>
                  <a:pt x="38" y="48"/>
                </a:cubicBezTo>
                <a:cubicBezTo>
                  <a:pt x="37" y="44"/>
                  <a:pt x="39" y="39"/>
                  <a:pt x="44" y="38"/>
                </a:cubicBezTo>
                <a:cubicBezTo>
                  <a:pt x="48" y="37"/>
                  <a:pt x="53" y="39"/>
                  <a:pt x="54" y="44"/>
                </a:cubicBezTo>
                <a:cubicBezTo>
                  <a:pt x="55" y="48"/>
                  <a:pt x="52" y="53"/>
                  <a:pt x="48" y="54"/>
                </a:cubicBezTo>
                <a:close/>
                <a:moveTo>
                  <a:pt x="52" y="4"/>
                </a:moveTo>
                <a:cubicBezTo>
                  <a:pt x="46" y="13"/>
                  <a:pt x="46" y="13"/>
                  <a:pt x="46" y="13"/>
                </a:cubicBezTo>
                <a:cubicBezTo>
                  <a:pt x="46" y="14"/>
                  <a:pt x="45" y="14"/>
                  <a:pt x="45" y="14"/>
                </a:cubicBezTo>
                <a:cubicBezTo>
                  <a:pt x="45" y="13"/>
                  <a:pt x="45" y="13"/>
                  <a:pt x="45" y="12"/>
                </a:cubicBezTo>
                <a:cubicBezTo>
                  <a:pt x="51" y="3"/>
                  <a:pt x="51" y="3"/>
                  <a:pt x="51" y="3"/>
                </a:cubicBezTo>
                <a:cubicBezTo>
                  <a:pt x="51" y="3"/>
                  <a:pt x="51" y="3"/>
                  <a:pt x="51" y="3"/>
                </a:cubicBezTo>
                <a:cubicBezTo>
                  <a:pt x="51" y="3"/>
                  <a:pt x="51" y="3"/>
                  <a:pt x="51" y="3"/>
                </a:cubicBezTo>
                <a:cubicBezTo>
                  <a:pt x="51" y="3"/>
                  <a:pt x="51" y="3"/>
                  <a:pt x="51" y="3"/>
                </a:cubicBezTo>
                <a:cubicBezTo>
                  <a:pt x="51" y="3"/>
                  <a:pt x="51" y="3"/>
                  <a:pt x="51" y="3"/>
                </a:cubicBezTo>
                <a:cubicBezTo>
                  <a:pt x="51" y="2"/>
                  <a:pt x="51" y="2"/>
                  <a:pt x="51" y="2"/>
                </a:cubicBezTo>
                <a:cubicBezTo>
                  <a:pt x="51" y="2"/>
                  <a:pt x="51" y="2"/>
                  <a:pt x="51" y="2"/>
                </a:cubicBezTo>
                <a:cubicBezTo>
                  <a:pt x="51" y="2"/>
                  <a:pt x="51" y="2"/>
                  <a:pt x="51" y="2"/>
                </a:cubicBezTo>
                <a:cubicBezTo>
                  <a:pt x="51" y="2"/>
                  <a:pt x="51" y="2"/>
                  <a:pt x="51" y="2"/>
                </a:cubicBezTo>
                <a:cubicBezTo>
                  <a:pt x="51" y="2"/>
                  <a:pt x="51" y="2"/>
                  <a:pt x="51" y="2"/>
                </a:cubicBezTo>
                <a:cubicBezTo>
                  <a:pt x="51" y="2"/>
                  <a:pt x="51" y="2"/>
                  <a:pt x="51" y="2"/>
                </a:cubicBezTo>
                <a:cubicBezTo>
                  <a:pt x="51" y="2"/>
                  <a:pt x="51" y="2"/>
                  <a:pt x="51" y="2"/>
                </a:cubicBezTo>
                <a:cubicBezTo>
                  <a:pt x="51" y="2"/>
                  <a:pt x="51" y="2"/>
                  <a:pt x="51" y="2"/>
                </a:cubicBezTo>
                <a:cubicBezTo>
                  <a:pt x="51" y="2"/>
                  <a:pt x="51" y="2"/>
                  <a:pt x="51" y="2"/>
                </a:cubicBezTo>
                <a:cubicBezTo>
                  <a:pt x="51" y="2"/>
                  <a:pt x="51" y="2"/>
                  <a:pt x="51" y="2"/>
                </a:cubicBezTo>
                <a:cubicBezTo>
                  <a:pt x="63" y="5"/>
                  <a:pt x="63" y="5"/>
                  <a:pt x="63" y="5"/>
                </a:cubicBezTo>
                <a:cubicBezTo>
                  <a:pt x="63" y="5"/>
                  <a:pt x="63" y="5"/>
                  <a:pt x="63" y="5"/>
                </a:cubicBezTo>
                <a:cubicBezTo>
                  <a:pt x="63" y="5"/>
                  <a:pt x="63" y="5"/>
                  <a:pt x="63" y="5"/>
                </a:cubicBezTo>
                <a:cubicBezTo>
                  <a:pt x="63" y="5"/>
                  <a:pt x="63" y="5"/>
                  <a:pt x="63" y="5"/>
                </a:cubicBezTo>
                <a:cubicBezTo>
                  <a:pt x="63" y="5"/>
                  <a:pt x="63" y="5"/>
                  <a:pt x="63" y="5"/>
                </a:cubicBezTo>
                <a:cubicBezTo>
                  <a:pt x="63" y="6"/>
                  <a:pt x="63" y="6"/>
                  <a:pt x="63" y="6"/>
                </a:cubicBezTo>
                <a:cubicBezTo>
                  <a:pt x="63" y="6"/>
                  <a:pt x="63" y="6"/>
                  <a:pt x="63" y="6"/>
                </a:cubicBezTo>
                <a:cubicBezTo>
                  <a:pt x="63" y="6"/>
                  <a:pt x="63" y="6"/>
                  <a:pt x="63" y="6"/>
                </a:cubicBezTo>
                <a:cubicBezTo>
                  <a:pt x="63" y="6"/>
                  <a:pt x="63" y="6"/>
                  <a:pt x="63" y="6"/>
                </a:cubicBezTo>
                <a:cubicBezTo>
                  <a:pt x="63" y="6"/>
                  <a:pt x="63" y="6"/>
                  <a:pt x="63" y="6"/>
                </a:cubicBezTo>
                <a:cubicBezTo>
                  <a:pt x="63" y="6"/>
                  <a:pt x="63" y="6"/>
                  <a:pt x="63" y="6"/>
                </a:cubicBezTo>
                <a:cubicBezTo>
                  <a:pt x="63" y="6"/>
                  <a:pt x="63" y="6"/>
                  <a:pt x="63" y="6"/>
                </a:cubicBezTo>
                <a:cubicBezTo>
                  <a:pt x="63" y="6"/>
                  <a:pt x="63" y="6"/>
                  <a:pt x="63" y="6"/>
                </a:cubicBezTo>
                <a:cubicBezTo>
                  <a:pt x="63" y="6"/>
                  <a:pt x="63" y="6"/>
                  <a:pt x="63" y="6"/>
                </a:cubicBezTo>
                <a:cubicBezTo>
                  <a:pt x="63" y="6"/>
                  <a:pt x="63" y="6"/>
                  <a:pt x="63" y="6"/>
                </a:cubicBezTo>
                <a:cubicBezTo>
                  <a:pt x="63" y="17"/>
                  <a:pt x="63" y="17"/>
                  <a:pt x="63" y="17"/>
                </a:cubicBezTo>
                <a:cubicBezTo>
                  <a:pt x="63" y="18"/>
                  <a:pt x="63" y="18"/>
                  <a:pt x="63" y="18"/>
                </a:cubicBezTo>
                <a:cubicBezTo>
                  <a:pt x="62" y="18"/>
                  <a:pt x="62" y="18"/>
                  <a:pt x="62" y="17"/>
                </a:cubicBezTo>
                <a:cubicBezTo>
                  <a:pt x="62" y="7"/>
                  <a:pt x="62" y="7"/>
                  <a:pt x="62" y="7"/>
                </a:cubicBezTo>
                <a:lnTo>
                  <a:pt x="52" y="4"/>
                </a:lnTo>
                <a:close/>
                <a:moveTo>
                  <a:pt x="81" y="72"/>
                </a:moveTo>
                <a:cubicBezTo>
                  <a:pt x="81" y="72"/>
                  <a:pt x="81" y="72"/>
                  <a:pt x="81" y="72"/>
                </a:cubicBezTo>
                <a:cubicBezTo>
                  <a:pt x="81" y="72"/>
                  <a:pt x="81" y="72"/>
                  <a:pt x="81" y="72"/>
                </a:cubicBezTo>
                <a:cubicBezTo>
                  <a:pt x="81" y="72"/>
                  <a:pt x="81" y="72"/>
                  <a:pt x="81" y="72"/>
                </a:cubicBezTo>
                <a:cubicBezTo>
                  <a:pt x="81" y="72"/>
                  <a:pt x="81" y="72"/>
                  <a:pt x="81" y="72"/>
                </a:cubicBezTo>
                <a:cubicBezTo>
                  <a:pt x="81" y="72"/>
                  <a:pt x="81" y="72"/>
                  <a:pt x="81" y="72"/>
                </a:cubicBezTo>
                <a:cubicBezTo>
                  <a:pt x="81" y="72"/>
                  <a:pt x="81" y="72"/>
                  <a:pt x="81" y="72"/>
                </a:cubicBezTo>
                <a:cubicBezTo>
                  <a:pt x="81" y="72"/>
                  <a:pt x="81" y="72"/>
                  <a:pt x="81" y="72"/>
                </a:cubicBezTo>
                <a:cubicBezTo>
                  <a:pt x="81" y="72"/>
                  <a:pt x="81" y="72"/>
                  <a:pt x="81" y="73"/>
                </a:cubicBezTo>
                <a:cubicBezTo>
                  <a:pt x="81" y="73"/>
                  <a:pt x="81" y="73"/>
                  <a:pt x="81" y="73"/>
                </a:cubicBezTo>
                <a:cubicBezTo>
                  <a:pt x="81" y="73"/>
                  <a:pt x="81" y="73"/>
                  <a:pt x="81" y="73"/>
                </a:cubicBezTo>
                <a:cubicBezTo>
                  <a:pt x="81" y="73"/>
                  <a:pt x="81" y="73"/>
                  <a:pt x="81" y="73"/>
                </a:cubicBezTo>
                <a:cubicBezTo>
                  <a:pt x="81" y="73"/>
                  <a:pt x="81" y="73"/>
                  <a:pt x="81" y="73"/>
                </a:cubicBezTo>
                <a:cubicBezTo>
                  <a:pt x="81" y="73"/>
                  <a:pt x="81" y="73"/>
                  <a:pt x="81" y="73"/>
                </a:cubicBezTo>
                <a:cubicBezTo>
                  <a:pt x="73" y="81"/>
                  <a:pt x="73" y="81"/>
                  <a:pt x="73" y="81"/>
                </a:cubicBezTo>
                <a:cubicBezTo>
                  <a:pt x="73" y="81"/>
                  <a:pt x="73" y="81"/>
                  <a:pt x="73" y="81"/>
                </a:cubicBezTo>
                <a:cubicBezTo>
                  <a:pt x="73" y="81"/>
                  <a:pt x="73" y="81"/>
                  <a:pt x="73" y="81"/>
                </a:cubicBezTo>
                <a:cubicBezTo>
                  <a:pt x="73" y="81"/>
                  <a:pt x="73" y="81"/>
                  <a:pt x="73" y="81"/>
                </a:cubicBezTo>
                <a:cubicBezTo>
                  <a:pt x="72" y="81"/>
                  <a:pt x="72" y="81"/>
                  <a:pt x="72" y="81"/>
                </a:cubicBezTo>
                <a:cubicBezTo>
                  <a:pt x="72" y="81"/>
                  <a:pt x="72" y="81"/>
                  <a:pt x="72" y="81"/>
                </a:cubicBezTo>
                <a:cubicBezTo>
                  <a:pt x="72" y="81"/>
                  <a:pt x="72" y="81"/>
                  <a:pt x="72" y="81"/>
                </a:cubicBezTo>
                <a:cubicBezTo>
                  <a:pt x="72" y="81"/>
                  <a:pt x="72" y="81"/>
                  <a:pt x="72" y="81"/>
                </a:cubicBezTo>
                <a:cubicBezTo>
                  <a:pt x="72" y="81"/>
                  <a:pt x="72" y="81"/>
                  <a:pt x="72" y="81"/>
                </a:cubicBezTo>
                <a:cubicBezTo>
                  <a:pt x="72" y="81"/>
                  <a:pt x="72" y="81"/>
                  <a:pt x="72" y="81"/>
                </a:cubicBezTo>
                <a:cubicBezTo>
                  <a:pt x="72" y="81"/>
                  <a:pt x="72" y="81"/>
                  <a:pt x="72" y="81"/>
                </a:cubicBezTo>
                <a:cubicBezTo>
                  <a:pt x="72" y="81"/>
                  <a:pt x="72" y="81"/>
                  <a:pt x="72" y="81"/>
                </a:cubicBezTo>
                <a:cubicBezTo>
                  <a:pt x="72" y="81"/>
                  <a:pt x="72" y="81"/>
                  <a:pt x="72" y="81"/>
                </a:cubicBezTo>
                <a:cubicBezTo>
                  <a:pt x="72" y="81"/>
                  <a:pt x="72" y="81"/>
                  <a:pt x="72" y="81"/>
                </a:cubicBezTo>
                <a:cubicBezTo>
                  <a:pt x="72" y="81"/>
                  <a:pt x="72" y="81"/>
                  <a:pt x="72" y="81"/>
                </a:cubicBezTo>
                <a:cubicBezTo>
                  <a:pt x="62" y="76"/>
                  <a:pt x="62" y="76"/>
                  <a:pt x="62" y="76"/>
                </a:cubicBezTo>
                <a:cubicBezTo>
                  <a:pt x="61" y="75"/>
                  <a:pt x="61" y="75"/>
                  <a:pt x="62" y="75"/>
                </a:cubicBezTo>
                <a:cubicBezTo>
                  <a:pt x="62" y="74"/>
                  <a:pt x="62" y="74"/>
                  <a:pt x="63" y="74"/>
                </a:cubicBezTo>
                <a:cubicBezTo>
                  <a:pt x="72" y="80"/>
                  <a:pt x="72" y="80"/>
                  <a:pt x="72" y="80"/>
                </a:cubicBezTo>
                <a:cubicBezTo>
                  <a:pt x="79" y="72"/>
                  <a:pt x="79" y="72"/>
                  <a:pt x="79" y="72"/>
                </a:cubicBezTo>
                <a:cubicBezTo>
                  <a:pt x="74" y="63"/>
                  <a:pt x="74" y="63"/>
                  <a:pt x="74" y="63"/>
                </a:cubicBezTo>
                <a:cubicBezTo>
                  <a:pt x="74" y="62"/>
                  <a:pt x="74" y="62"/>
                  <a:pt x="74" y="62"/>
                </a:cubicBezTo>
                <a:cubicBezTo>
                  <a:pt x="75" y="61"/>
                  <a:pt x="75" y="62"/>
                  <a:pt x="75" y="62"/>
                </a:cubicBezTo>
                <a:cubicBezTo>
                  <a:pt x="81" y="72"/>
                  <a:pt x="81" y="72"/>
                  <a:pt x="81" y="72"/>
                </a:cubicBezTo>
                <a:cubicBezTo>
                  <a:pt x="81" y="72"/>
                  <a:pt x="81" y="72"/>
                  <a:pt x="81" y="72"/>
                </a:cubicBezTo>
                <a:close/>
              </a:path>
            </a:pathLst>
          </a:custGeom>
          <a:solidFill>
            <a:srgbClr val="0F3D4C"/>
          </a:solidFill>
          <a:ln w="9525">
            <a:noFill/>
            <a:round/>
            <a:headEnd/>
            <a:tailEnd/>
          </a:ln>
        </p:spPr>
        <p:txBody>
          <a:bodyPr/>
          <a:lstStyle/>
          <a:p>
            <a:endParaRPr lang="zh-CN" altLang="en-US"/>
          </a:p>
        </p:txBody>
      </p:sp>
      <p:sp>
        <p:nvSpPr>
          <p:cNvPr id="10" name="矩形 27"/>
          <p:cNvSpPr>
            <a:spLocks noChangeArrowheads="1"/>
          </p:cNvSpPr>
          <p:nvPr/>
        </p:nvSpPr>
        <p:spPr bwMode="auto">
          <a:xfrm>
            <a:off x="1487761" y="2983809"/>
            <a:ext cx="1126864" cy="2709236"/>
          </a:xfrm>
          <a:prstGeom prst="rect">
            <a:avLst/>
          </a:prstGeom>
          <a:solidFill>
            <a:srgbClr val="094162"/>
          </a:solidFill>
          <a:ln>
            <a:noFill/>
          </a:ln>
          <a:extLst/>
        </p:spPr>
        <p:txBody>
          <a:bodyPr anchor="b"/>
          <a:lstStyle/>
          <a:p>
            <a:pPr algn="ctr" defTabSz="1088172">
              <a:defRPr/>
            </a:pPr>
            <a:r>
              <a:rPr lang="en-US" altLang="zh-CN" b="1" dirty="0">
                <a:solidFill>
                  <a:srgbClr val="FFFF00"/>
                </a:solidFill>
                <a:latin typeface="+mn-ea"/>
              </a:rPr>
              <a:t>1</a:t>
            </a:r>
            <a:endParaRPr lang="zh-CN" altLang="en-US" b="1" dirty="0">
              <a:solidFill>
                <a:srgbClr val="FFFF00"/>
              </a:solidFill>
              <a:latin typeface="+mn-ea"/>
            </a:endParaRPr>
          </a:p>
        </p:txBody>
      </p:sp>
      <p:sp>
        <p:nvSpPr>
          <p:cNvPr id="11" name="矩形 28"/>
          <p:cNvSpPr>
            <a:spLocks noChangeArrowheads="1"/>
          </p:cNvSpPr>
          <p:nvPr/>
        </p:nvSpPr>
        <p:spPr bwMode="auto">
          <a:xfrm>
            <a:off x="1271911" y="3125064"/>
            <a:ext cx="1490318" cy="2156913"/>
          </a:xfrm>
          <a:prstGeom prst="rect">
            <a:avLst/>
          </a:prstGeom>
          <a:gradFill rotWithShape="1">
            <a:gsLst>
              <a:gs pos="0">
                <a:srgbClr val="959595"/>
              </a:gs>
              <a:gs pos="2000">
                <a:srgbClr val="D6D6D6"/>
              </a:gs>
              <a:gs pos="21001">
                <a:srgbClr val="FFFFFF"/>
              </a:gs>
              <a:gs pos="85001">
                <a:srgbClr val="FCFCFC"/>
              </a:gs>
              <a:gs pos="96001">
                <a:srgbClr val="D8D8D8"/>
              </a:gs>
              <a:gs pos="99001">
                <a:srgbClr val="B2B2B2"/>
              </a:gs>
              <a:gs pos="100000">
                <a:srgbClr val="B2B2B2"/>
              </a:gs>
            </a:gsLst>
            <a:lin ang="0" scaled="1"/>
          </a:gradFill>
          <a:ln w="9525">
            <a:noFill/>
            <a:miter lim="800000"/>
            <a:headEnd/>
            <a:tailEnd/>
          </a:ln>
        </p:spPr>
        <p:txBody>
          <a:bodyPr anchor="ctr"/>
          <a:lstStyle/>
          <a:p>
            <a:pPr algn="ctr">
              <a:lnSpc>
                <a:spcPct val="130000"/>
              </a:lnSpc>
            </a:pPr>
            <a:r>
              <a:rPr lang="zh-CN" altLang="en-US" sz="1500" b="1">
                <a:solidFill>
                  <a:srgbClr val="C00000"/>
                </a:solidFill>
                <a:latin typeface="微软雅黑" pitchFamily="34" charset="-122"/>
                <a:ea typeface="微软雅黑" pitchFamily="34" charset="-122"/>
              </a:rPr>
              <a:t>未建立医疗质量管理部门或者未指定专（兼）职人员负责医疗质量管理工作的</a:t>
            </a:r>
            <a:endParaRPr lang="zh-CN" altLang="en-US" sz="1500" b="1">
              <a:solidFill>
                <a:srgbClr val="C00000"/>
              </a:solidFill>
              <a:latin typeface="Franklin Gothic Book"/>
              <a:ea typeface="微软雅黑" pitchFamily="34" charset="-122"/>
            </a:endParaRPr>
          </a:p>
        </p:txBody>
      </p:sp>
      <p:sp>
        <p:nvSpPr>
          <p:cNvPr id="13" name="矩形 27"/>
          <p:cNvSpPr>
            <a:spLocks noChangeArrowheads="1"/>
          </p:cNvSpPr>
          <p:nvPr/>
        </p:nvSpPr>
        <p:spPr bwMode="auto">
          <a:xfrm>
            <a:off x="3071720" y="2983809"/>
            <a:ext cx="1126864" cy="2709236"/>
          </a:xfrm>
          <a:prstGeom prst="rect">
            <a:avLst/>
          </a:prstGeom>
          <a:solidFill>
            <a:srgbClr val="094162"/>
          </a:solidFill>
          <a:ln>
            <a:noFill/>
          </a:ln>
          <a:extLst/>
        </p:spPr>
        <p:txBody>
          <a:bodyPr anchor="b"/>
          <a:lstStyle/>
          <a:p>
            <a:pPr algn="ctr" defTabSz="1088172">
              <a:defRPr/>
            </a:pPr>
            <a:r>
              <a:rPr lang="en-US" altLang="zh-CN" b="1" dirty="0">
                <a:solidFill>
                  <a:srgbClr val="FFFF00"/>
                </a:solidFill>
                <a:latin typeface="+mn-ea"/>
              </a:rPr>
              <a:t>2</a:t>
            </a:r>
            <a:endParaRPr lang="zh-CN" altLang="en-US" b="1" dirty="0">
              <a:solidFill>
                <a:srgbClr val="FFFF00"/>
              </a:solidFill>
              <a:latin typeface="+mn-ea"/>
            </a:endParaRPr>
          </a:p>
        </p:txBody>
      </p:sp>
      <p:sp>
        <p:nvSpPr>
          <p:cNvPr id="14" name="矩形 28"/>
          <p:cNvSpPr>
            <a:spLocks noChangeArrowheads="1"/>
          </p:cNvSpPr>
          <p:nvPr/>
        </p:nvSpPr>
        <p:spPr bwMode="auto">
          <a:xfrm>
            <a:off x="2878089" y="3125064"/>
            <a:ext cx="1490318" cy="2156913"/>
          </a:xfrm>
          <a:prstGeom prst="rect">
            <a:avLst/>
          </a:prstGeom>
          <a:gradFill rotWithShape="1">
            <a:gsLst>
              <a:gs pos="0">
                <a:srgbClr val="959595"/>
              </a:gs>
              <a:gs pos="2000">
                <a:srgbClr val="D6D6D6"/>
              </a:gs>
              <a:gs pos="21001">
                <a:srgbClr val="FFFFFF"/>
              </a:gs>
              <a:gs pos="85001">
                <a:srgbClr val="FCFCFC"/>
              </a:gs>
              <a:gs pos="96001">
                <a:srgbClr val="D8D8D8"/>
              </a:gs>
              <a:gs pos="99001">
                <a:srgbClr val="B2B2B2"/>
              </a:gs>
              <a:gs pos="100000">
                <a:srgbClr val="B2B2B2"/>
              </a:gs>
            </a:gsLst>
            <a:lin ang="0" scaled="1"/>
          </a:gradFill>
          <a:ln w="9525">
            <a:noFill/>
            <a:miter lim="800000"/>
            <a:headEnd/>
            <a:tailEnd/>
          </a:ln>
        </p:spPr>
        <p:txBody>
          <a:bodyPr anchor="ctr"/>
          <a:lstStyle/>
          <a:p>
            <a:pPr algn="ctr">
              <a:lnSpc>
                <a:spcPct val="130000"/>
              </a:lnSpc>
            </a:pPr>
            <a:r>
              <a:rPr lang="zh-CN" altLang="zh-CN" sz="1500" b="1">
                <a:solidFill>
                  <a:srgbClr val="C00000"/>
                </a:solidFill>
                <a:latin typeface="微软雅黑" pitchFamily="34" charset="-122"/>
                <a:ea typeface="微软雅黑" pitchFamily="34" charset="-122"/>
              </a:rPr>
              <a:t>未建立医疗质量管理相关规章制度的</a:t>
            </a:r>
            <a:endParaRPr lang="zh-CN" altLang="en-US" sz="1500" b="1">
              <a:solidFill>
                <a:srgbClr val="C00000"/>
              </a:solidFill>
              <a:latin typeface="微软雅黑" pitchFamily="34" charset="-122"/>
              <a:ea typeface="微软雅黑" pitchFamily="34" charset="-122"/>
            </a:endParaRPr>
          </a:p>
        </p:txBody>
      </p:sp>
      <p:sp>
        <p:nvSpPr>
          <p:cNvPr id="16" name="矩形 27"/>
          <p:cNvSpPr>
            <a:spLocks noChangeArrowheads="1"/>
          </p:cNvSpPr>
          <p:nvPr/>
        </p:nvSpPr>
        <p:spPr bwMode="auto">
          <a:xfrm>
            <a:off x="4655678" y="2983809"/>
            <a:ext cx="1126864" cy="2709236"/>
          </a:xfrm>
          <a:prstGeom prst="rect">
            <a:avLst/>
          </a:prstGeom>
          <a:solidFill>
            <a:srgbClr val="094162"/>
          </a:solidFill>
          <a:ln>
            <a:noFill/>
          </a:ln>
          <a:extLst/>
        </p:spPr>
        <p:txBody>
          <a:bodyPr anchor="b"/>
          <a:lstStyle/>
          <a:p>
            <a:pPr algn="ctr" defTabSz="1088172">
              <a:defRPr/>
            </a:pPr>
            <a:r>
              <a:rPr lang="en-US" altLang="zh-CN" b="1" dirty="0">
                <a:solidFill>
                  <a:srgbClr val="FFFF00"/>
                </a:solidFill>
                <a:latin typeface="+mn-ea"/>
              </a:rPr>
              <a:t>3</a:t>
            </a:r>
            <a:endParaRPr lang="zh-CN" altLang="en-US" b="1" dirty="0">
              <a:solidFill>
                <a:srgbClr val="FFFF00"/>
              </a:solidFill>
              <a:latin typeface="+mn-ea"/>
            </a:endParaRPr>
          </a:p>
        </p:txBody>
      </p:sp>
      <p:sp>
        <p:nvSpPr>
          <p:cNvPr id="17" name="矩形 28"/>
          <p:cNvSpPr>
            <a:spLocks noChangeArrowheads="1"/>
          </p:cNvSpPr>
          <p:nvPr/>
        </p:nvSpPr>
        <p:spPr bwMode="auto">
          <a:xfrm>
            <a:off x="4512835" y="3125064"/>
            <a:ext cx="1525235" cy="2156913"/>
          </a:xfrm>
          <a:prstGeom prst="rect">
            <a:avLst/>
          </a:prstGeom>
          <a:gradFill rotWithShape="1">
            <a:gsLst>
              <a:gs pos="0">
                <a:srgbClr val="959595"/>
              </a:gs>
              <a:gs pos="2000">
                <a:srgbClr val="D6D6D6"/>
              </a:gs>
              <a:gs pos="21001">
                <a:srgbClr val="FFFFFF"/>
              </a:gs>
              <a:gs pos="85001">
                <a:srgbClr val="FCFCFC"/>
              </a:gs>
              <a:gs pos="96001">
                <a:srgbClr val="D8D8D8"/>
              </a:gs>
              <a:gs pos="99001">
                <a:srgbClr val="B2B2B2"/>
              </a:gs>
              <a:gs pos="100000">
                <a:srgbClr val="B2B2B2"/>
              </a:gs>
            </a:gsLst>
            <a:lin ang="0" scaled="1"/>
          </a:gradFill>
          <a:ln w="9525">
            <a:noFill/>
            <a:miter lim="800000"/>
            <a:headEnd/>
            <a:tailEnd/>
          </a:ln>
        </p:spPr>
        <p:txBody>
          <a:bodyPr anchor="ctr"/>
          <a:lstStyle/>
          <a:p>
            <a:pPr algn="ctr">
              <a:lnSpc>
                <a:spcPct val="130000"/>
              </a:lnSpc>
            </a:pPr>
            <a:r>
              <a:rPr lang="zh-CN" altLang="zh-CN" sz="1500" b="1">
                <a:solidFill>
                  <a:srgbClr val="C00000"/>
                </a:solidFill>
                <a:latin typeface="微软雅黑" pitchFamily="34" charset="-122"/>
                <a:ea typeface="微软雅黑" pitchFamily="34" charset="-122"/>
              </a:rPr>
              <a:t>医疗质量管理制度不落实或者落实不到位，导致医疗质量管理混乱的</a:t>
            </a:r>
            <a:endParaRPr lang="zh-CN" altLang="en-US" sz="1500" b="1">
              <a:solidFill>
                <a:srgbClr val="C00000"/>
              </a:solidFill>
              <a:latin typeface="微软雅黑" pitchFamily="34" charset="-122"/>
              <a:ea typeface="微软雅黑" pitchFamily="34" charset="-122"/>
            </a:endParaRPr>
          </a:p>
        </p:txBody>
      </p:sp>
      <p:sp>
        <p:nvSpPr>
          <p:cNvPr id="19" name="矩形 27"/>
          <p:cNvSpPr>
            <a:spLocks noChangeArrowheads="1"/>
          </p:cNvSpPr>
          <p:nvPr/>
        </p:nvSpPr>
        <p:spPr bwMode="auto">
          <a:xfrm>
            <a:off x="6338038" y="2986984"/>
            <a:ext cx="1125278" cy="2709236"/>
          </a:xfrm>
          <a:prstGeom prst="rect">
            <a:avLst/>
          </a:prstGeom>
          <a:solidFill>
            <a:srgbClr val="094162"/>
          </a:solidFill>
          <a:ln>
            <a:noFill/>
          </a:ln>
          <a:extLst/>
        </p:spPr>
        <p:txBody>
          <a:bodyPr anchor="b"/>
          <a:lstStyle/>
          <a:p>
            <a:pPr algn="ctr" defTabSz="1088172">
              <a:defRPr/>
            </a:pPr>
            <a:r>
              <a:rPr lang="en-US" altLang="zh-CN" b="1" dirty="0">
                <a:solidFill>
                  <a:srgbClr val="FFFF00"/>
                </a:solidFill>
                <a:latin typeface="+mn-ea"/>
              </a:rPr>
              <a:t>4</a:t>
            </a:r>
            <a:endParaRPr lang="zh-CN" altLang="en-US" b="1" dirty="0">
              <a:solidFill>
                <a:srgbClr val="FFFF00"/>
              </a:solidFill>
              <a:latin typeface="+mn-ea"/>
            </a:endParaRPr>
          </a:p>
        </p:txBody>
      </p:sp>
      <p:sp>
        <p:nvSpPr>
          <p:cNvPr id="20" name="矩形 28"/>
          <p:cNvSpPr>
            <a:spLocks noChangeArrowheads="1"/>
          </p:cNvSpPr>
          <p:nvPr/>
        </p:nvSpPr>
        <p:spPr bwMode="auto">
          <a:xfrm>
            <a:off x="6168215" y="3125065"/>
            <a:ext cx="1510950" cy="2158500"/>
          </a:xfrm>
          <a:prstGeom prst="rect">
            <a:avLst/>
          </a:prstGeom>
          <a:gradFill rotWithShape="1">
            <a:gsLst>
              <a:gs pos="0">
                <a:srgbClr val="959595"/>
              </a:gs>
              <a:gs pos="2000">
                <a:srgbClr val="D6D6D6"/>
              </a:gs>
              <a:gs pos="21001">
                <a:srgbClr val="FFFFFF"/>
              </a:gs>
              <a:gs pos="85001">
                <a:srgbClr val="FCFCFC"/>
              </a:gs>
              <a:gs pos="96001">
                <a:srgbClr val="D8D8D8"/>
              </a:gs>
              <a:gs pos="99001">
                <a:srgbClr val="B2B2B2"/>
              </a:gs>
              <a:gs pos="100000">
                <a:srgbClr val="B2B2B2"/>
              </a:gs>
            </a:gsLst>
            <a:lin ang="0" scaled="1"/>
          </a:gradFill>
          <a:ln w="9525">
            <a:noFill/>
            <a:miter lim="800000"/>
            <a:headEnd/>
            <a:tailEnd/>
          </a:ln>
        </p:spPr>
        <p:txBody>
          <a:bodyPr anchor="ctr"/>
          <a:lstStyle/>
          <a:p>
            <a:pPr algn="ctr">
              <a:lnSpc>
                <a:spcPct val="130000"/>
              </a:lnSpc>
            </a:pPr>
            <a:r>
              <a:rPr lang="zh-CN" altLang="zh-CN" sz="1500" b="1">
                <a:solidFill>
                  <a:srgbClr val="C00000"/>
                </a:solidFill>
                <a:latin typeface="微软雅黑" pitchFamily="34" charset="-122"/>
                <a:ea typeface="微软雅黑" pitchFamily="34" charset="-122"/>
              </a:rPr>
              <a:t>发生重大医疗质量安全事件隐匿不报的</a:t>
            </a:r>
          </a:p>
        </p:txBody>
      </p:sp>
      <p:sp>
        <p:nvSpPr>
          <p:cNvPr id="25" name="矩形 27"/>
          <p:cNvSpPr>
            <a:spLocks noChangeArrowheads="1"/>
          </p:cNvSpPr>
          <p:nvPr/>
        </p:nvSpPr>
        <p:spPr bwMode="auto">
          <a:xfrm>
            <a:off x="8039444" y="2980635"/>
            <a:ext cx="1125278" cy="2710822"/>
          </a:xfrm>
          <a:prstGeom prst="rect">
            <a:avLst/>
          </a:prstGeom>
          <a:solidFill>
            <a:srgbClr val="094162"/>
          </a:solidFill>
          <a:ln>
            <a:noFill/>
          </a:ln>
          <a:extLst/>
        </p:spPr>
        <p:txBody>
          <a:bodyPr anchor="b"/>
          <a:lstStyle/>
          <a:p>
            <a:pPr algn="ctr" defTabSz="1088172">
              <a:defRPr/>
            </a:pPr>
            <a:r>
              <a:rPr lang="en-US" altLang="zh-CN" b="1" dirty="0">
                <a:solidFill>
                  <a:srgbClr val="FFFF00"/>
                </a:solidFill>
                <a:latin typeface="+mn-ea"/>
              </a:rPr>
              <a:t>5</a:t>
            </a:r>
            <a:endParaRPr lang="zh-CN" altLang="en-US" b="1" dirty="0">
              <a:solidFill>
                <a:srgbClr val="FFFF00"/>
              </a:solidFill>
              <a:latin typeface="+mn-ea"/>
            </a:endParaRPr>
          </a:p>
        </p:txBody>
      </p:sp>
      <p:sp>
        <p:nvSpPr>
          <p:cNvPr id="26" name="矩形 28"/>
          <p:cNvSpPr>
            <a:spLocks noChangeArrowheads="1"/>
          </p:cNvSpPr>
          <p:nvPr/>
        </p:nvSpPr>
        <p:spPr bwMode="auto">
          <a:xfrm>
            <a:off x="7823594" y="3125065"/>
            <a:ext cx="1512538" cy="2153738"/>
          </a:xfrm>
          <a:prstGeom prst="rect">
            <a:avLst/>
          </a:prstGeom>
          <a:gradFill rotWithShape="1">
            <a:gsLst>
              <a:gs pos="0">
                <a:srgbClr val="959595"/>
              </a:gs>
              <a:gs pos="2000">
                <a:srgbClr val="D6D6D6"/>
              </a:gs>
              <a:gs pos="21001">
                <a:srgbClr val="FFFFFF"/>
              </a:gs>
              <a:gs pos="85001">
                <a:srgbClr val="FCFCFC"/>
              </a:gs>
              <a:gs pos="96001">
                <a:srgbClr val="D8D8D8"/>
              </a:gs>
              <a:gs pos="99001">
                <a:srgbClr val="B2B2B2"/>
              </a:gs>
              <a:gs pos="100000">
                <a:srgbClr val="B2B2B2"/>
              </a:gs>
            </a:gsLst>
            <a:lin ang="0" scaled="1"/>
          </a:gradFill>
          <a:ln w="9525">
            <a:noFill/>
            <a:miter lim="800000"/>
            <a:headEnd/>
            <a:tailEnd/>
          </a:ln>
        </p:spPr>
        <p:txBody>
          <a:bodyPr anchor="ctr"/>
          <a:lstStyle/>
          <a:p>
            <a:pPr algn="ctr">
              <a:lnSpc>
                <a:spcPct val="130000"/>
              </a:lnSpc>
            </a:pPr>
            <a:r>
              <a:rPr lang="zh-CN" altLang="zh-CN" sz="1500" b="1">
                <a:solidFill>
                  <a:srgbClr val="C00000"/>
                </a:solidFill>
                <a:latin typeface="微软雅黑" pitchFamily="34" charset="-122"/>
                <a:ea typeface="微软雅黑" pitchFamily="34" charset="-122"/>
              </a:rPr>
              <a:t>未按照规定报送医疗质量安全相关信息的</a:t>
            </a:r>
          </a:p>
        </p:txBody>
      </p:sp>
      <p:sp>
        <p:nvSpPr>
          <p:cNvPr id="28" name="矩形 27"/>
          <p:cNvSpPr>
            <a:spLocks noChangeArrowheads="1"/>
          </p:cNvSpPr>
          <p:nvPr/>
        </p:nvSpPr>
        <p:spPr bwMode="auto">
          <a:xfrm>
            <a:off x="9694825" y="2980635"/>
            <a:ext cx="1126864" cy="2710822"/>
          </a:xfrm>
          <a:prstGeom prst="rect">
            <a:avLst/>
          </a:prstGeom>
          <a:solidFill>
            <a:srgbClr val="094162"/>
          </a:solidFill>
          <a:ln>
            <a:noFill/>
          </a:ln>
          <a:extLst/>
        </p:spPr>
        <p:txBody>
          <a:bodyPr anchor="b"/>
          <a:lstStyle/>
          <a:p>
            <a:pPr algn="ctr" defTabSz="1088172">
              <a:defRPr/>
            </a:pPr>
            <a:r>
              <a:rPr lang="en-US" altLang="zh-CN" b="1" dirty="0">
                <a:solidFill>
                  <a:srgbClr val="FFFF00"/>
                </a:solidFill>
                <a:latin typeface="+mn-ea"/>
              </a:rPr>
              <a:t>6</a:t>
            </a:r>
            <a:endParaRPr lang="zh-CN" altLang="en-US" b="1" dirty="0">
              <a:solidFill>
                <a:srgbClr val="FFFF00"/>
              </a:solidFill>
              <a:latin typeface="+mn-ea"/>
            </a:endParaRPr>
          </a:p>
        </p:txBody>
      </p:sp>
      <p:sp>
        <p:nvSpPr>
          <p:cNvPr id="29" name="矩形 28"/>
          <p:cNvSpPr>
            <a:spLocks noChangeArrowheads="1"/>
          </p:cNvSpPr>
          <p:nvPr/>
        </p:nvSpPr>
        <p:spPr bwMode="auto">
          <a:xfrm>
            <a:off x="9478974" y="3125065"/>
            <a:ext cx="1512537" cy="2158500"/>
          </a:xfrm>
          <a:prstGeom prst="rect">
            <a:avLst/>
          </a:prstGeom>
          <a:gradFill rotWithShape="1">
            <a:gsLst>
              <a:gs pos="0">
                <a:srgbClr val="959595"/>
              </a:gs>
              <a:gs pos="2000">
                <a:srgbClr val="D6D6D6"/>
              </a:gs>
              <a:gs pos="21001">
                <a:srgbClr val="FFFFFF"/>
              </a:gs>
              <a:gs pos="85001">
                <a:srgbClr val="FCFCFC"/>
              </a:gs>
              <a:gs pos="96001">
                <a:srgbClr val="D8D8D8"/>
              </a:gs>
              <a:gs pos="99001">
                <a:srgbClr val="B2B2B2"/>
              </a:gs>
              <a:gs pos="100000">
                <a:srgbClr val="B2B2B2"/>
              </a:gs>
            </a:gsLst>
            <a:lin ang="0" scaled="1"/>
          </a:gradFill>
          <a:ln w="9525">
            <a:noFill/>
            <a:miter lim="800000"/>
            <a:headEnd/>
            <a:tailEnd/>
          </a:ln>
        </p:spPr>
        <p:txBody>
          <a:bodyPr anchor="ctr"/>
          <a:lstStyle/>
          <a:p>
            <a:pPr algn="ctr">
              <a:lnSpc>
                <a:spcPct val="130000"/>
              </a:lnSpc>
            </a:pPr>
            <a:r>
              <a:rPr lang="zh-CN" altLang="zh-CN" sz="1500" b="1">
                <a:solidFill>
                  <a:srgbClr val="C00000"/>
                </a:solidFill>
                <a:latin typeface="微软雅黑" pitchFamily="34" charset="-122"/>
                <a:ea typeface="微软雅黑" pitchFamily="34" charset="-122"/>
              </a:rPr>
              <a:t>其他违反本办法规定的行为</a:t>
            </a:r>
            <a:endParaRPr lang="zh-CN" altLang="en-US" sz="1500" b="1">
              <a:solidFill>
                <a:srgbClr val="C00000"/>
              </a:solidFill>
              <a:latin typeface="微软雅黑" pitchFamily="34" charset="-122"/>
              <a:ea typeface="微软雅黑" pitchFamily="34" charset="-122"/>
            </a:endParaRPr>
          </a:p>
        </p:txBody>
      </p:sp>
    </p:spTree>
    <p:extLst>
      <p:ext uri="{BB962C8B-B14F-4D97-AF65-F5344CB8AC3E}">
        <p14:creationId xmlns:p14="http://schemas.microsoft.com/office/powerpoint/2010/main" val="56504504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1000"/>
                                        <p:tgtEl>
                                          <p:spTgt spid="13"/>
                                        </p:tgtEl>
                                      </p:cBhvr>
                                    </p:animEffect>
                                    <p:anim calcmode="lin" valueType="num">
                                      <p:cBhvr>
                                        <p:cTn id="20" dur="1000" fill="hold"/>
                                        <p:tgtEl>
                                          <p:spTgt spid="13"/>
                                        </p:tgtEl>
                                        <p:attrNameLst>
                                          <p:attrName>ppt_x</p:attrName>
                                        </p:attrNameLst>
                                      </p:cBhvr>
                                      <p:tavLst>
                                        <p:tav tm="0">
                                          <p:val>
                                            <p:strVal val="#ppt_x"/>
                                          </p:val>
                                        </p:tav>
                                        <p:tav tm="100000">
                                          <p:val>
                                            <p:strVal val="#ppt_x"/>
                                          </p:val>
                                        </p:tav>
                                      </p:tavLst>
                                    </p:anim>
                                    <p:anim calcmode="lin" valueType="num">
                                      <p:cBhvr>
                                        <p:cTn id="21" dur="1000" fill="hold"/>
                                        <p:tgtEl>
                                          <p:spTgt spid="13"/>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fade">
                                      <p:cBhvr>
                                        <p:cTn id="24" dur="1000"/>
                                        <p:tgtEl>
                                          <p:spTgt spid="14"/>
                                        </p:tgtEl>
                                      </p:cBhvr>
                                    </p:animEffect>
                                    <p:anim calcmode="lin" valueType="num">
                                      <p:cBhvr>
                                        <p:cTn id="25" dur="1000" fill="hold"/>
                                        <p:tgtEl>
                                          <p:spTgt spid="14"/>
                                        </p:tgtEl>
                                        <p:attrNameLst>
                                          <p:attrName>ppt_x</p:attrName>
                                        </p:attrNameLst>
                                      </p:cBhvr>
                                      <p:tavLst>
                                        <p:tav tm="0">
                                          <p:val>
                                            <p:strVal val="#ppt_x"/>
                                          </p:val>
                                        </p:tav>
                                        <p:tav tm="100000">
                                          <p:val>
                                            <p:strVal val="#ppt_x"/>
                                          </p:val>
                                        </p:tav>
                                      </p:tavLst>
                                    </p:anim>
                                    <p:anim calcmode="lin" valueType="num">
                                      <p:cBhvr>
                                        <p:cTn id="2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fade">
                                      <p:cBhvr>
                                        <p:cTn id="31" dur="1000"/>
                                        <p:tgtEl>
                                          <p:spTgt spid="17"/>
                                        </p:tgtEl>
                                      </p:cBhvr>
                                    </p:animEffect>
                                    <p:anim calcmode="lin" valueType="num">
                                      <p:cBhvr>
                                        <p:cTn id="32" dur="1000" fill="hold"/>
                                        <p:tgtEl>
                                          <p:spTgt spid="17"/>
                                        </p:tgtEl>
                                        <p:attrNameLst>
                                          <p:attrName>ppt_x</p:attrName>
                                        </p:attrNameLst>
                                      </p:cBhvr>
                                      <p:tavLst>
                                        <p:tav tm="0">
                                          <p:val>
                                            <p:strVal val="#ppt_x"/>
                                          </p:val>
                                        </p:tav>
                                        <p:tav tm="100000">
                                          <p:val>
                                            <p:strVal val="#ppt_x"/>
                                          </p:val>
                                        </p:tav>
                                      </p:tavLst>
                                    </p:anim>
                                    <p:anim calcmode="lin" valueType="num">
                                      <p:cBhvr>
                                        <p:cTn id="33" dur="1000" fill="hold"/>
                                        <p:tgtEl>
                                          <p:spTgt spid="17"/>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fade">
                                      <p:cBhvr>
                                        <p:cTn id="36" dur="1000"/>
                                        <p:tgtEl>
                                          <p:spTgt spid="16"/>
                                        </p:tgtEl>
                                      </p:cBhvr>
                                    </p:animEffect>
                                    <p:anim calcmode="lin" valueType="num">
                                      <p:cBhvr>
                                        <p:cTn id="37" dur="1000" fill="hold"/>
                                        <p:tgtEl>
                                          <p:spTgt spid="16"/>
                                        </p:tgtEl>
                                        <p:attrNameLst>
                                          <p:attrName>ppt_x</p:attrName>
                                        </p:attrNameLst>
                                      </p:cBhvr>
                                      <p:tavLst>
                                        <p:tav tm="0">
                                          <p:val>
                                            <p:strVal val="#ppt_x"/>
                                          </p:val>
                                        </p:tav>
                                        <p:tav tm="100000">
                                          <p:val>
                                            <p:strVal val="#ppt_x"/>
                                          </p:val>
                                        </p:tav>
                                      </p:tavLst>
                                    </p:anim>
                                    <p:anim calcmode="lin" valueType="num">
                                      <p:cBhvr>
                                        <p:cTn id="38"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fade">
                                      <p:cBhvr>
                                        <p:cTn id="43" dur="1000"/>
                                        <p:tgtEl>
                                          <p:spTgt spid="19"/>
                                        </p:tgtEl>
                                      </p:cBhvr>
                                    </p:animEffect>
                                    <p:anim calcmode="lin" valueType="num">
                                      <p:cBhvr>
                                        <p:cTn id="44" dur="1000" fill="hold"/>
                                        <p:tgtEl>
                                          <p:spTgt spid="19"/>
                                        </p:tgtEl>
                                        <p:attrNameLst>
                                          <p:attrName>ppt_x</p:attrName>
                                        </p:attrNameLst>
                                      </p:cBhvr>
                                      <p:tavLst>
                                        <p:tav tm="0">
                                          <p:val>
                                            <p:strVal val="#ppt_x"/>
                                          </p:val>
                                        </p:tav>
                                        <p:tav tm="100000">
                                          <p:val>
                                            <p:strVal val="#ppt_x"/>
                                          </p:val>
                                        </p:tav>
                                      </p:tavLst>
                                    </p:anim>
                                    <p:anim calcmode="lin" valueType="num">
                                      <p:cBhvr>
                                        <p:cTn id="45" dur="1000" fill="hold"/>
                                        <p:tgtEl>
                                          <p:spTgt spid="19"/>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20"/>
                                        </p:tgtEl>
                                        <p:attrNameLst>
                                          <p:attrName>style.visibility</p:attrName>
                                        </p:attrNameLst>
                                      </p:cBhvr>
                                      <p:to>
                                        <p:strVal val="visible"/>
                                      </p:to>
                                    </p:set>
                                    <p:animEffect transition="in" filter="fade">
                                      <p:cBhvr>
                                        <p:cTn id="48" dur="1000"/>
                                        <p:tgtEl>
                                          <p:spTgt spid="20"/>
                                        </p:tgtEl>
                                      </p:cBhvr>
                                    </p:animEffect>
                                    <p:anim calcmode="lin" valueType="num">
                                      <p:cBhvr>
                                        <p:cTn id="49" dur="1000" fill="hold"/>
                                        <p:tgtEl>
                                          <p:spTgt spid="20"/>
                                        </p:tgtEl>
                                        <p:attrNameLst>
                                          <p:attrName>ppt_x</p:attrName>
                                        </p:attrNameLst>
                                      </p:cBhvr>
                                      <p:tavLst>
                                        <p:tav tm="0">
                                          <p:val>
                                            <p:strVal val="#ppt_x"/>
                                          </p:val>
                                        </p:tav>
                                        <p:tav tm="100000">
                                          <p:val>
                                            <p:strVal val="#ppt_x"/>
                                          </p:val>
                                        </p:tav>
                                      </p:tavLst>
                                    </p:anim>
                                    <p:anim calcmode="lin" valueType="num">
                                      <p:cBhvr>
                                        <p:cTn id="50"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26"/>
                                        </p:tgtEl>
                                        <p:attrNameLst>
                                          <p:attrName>style.visibility</p:attrName>
                                        </p:attrNameLst>
                                      </p:cBhvr>
                                      <p:to>
                                        <p:strVal val="visible"/>
                                      </p:to>
                                    </p:set>
                                    <p:animEffect transition="in" filter="fade">
                                      <p:cBhvr>
                                        <p:cTn id="55" dur="1000"/>
                                        <p:tgtEl>
                                          <p:spTgt spid="26"/>
                                        </p:tgtEl>
                                      </p:cBhvr>
                                    </p:animEffect>
                                    <p:anim calcmode="lin" valueType="num">
                                      <p:cBhvr>
                                        <p:cTn id="56" dur="1000" fill="hold"/>
                                        <p:tgtEl>
                                          <p:spTgt spid="26"/>
                                        </p:tgtEl>
                                        <p:attrNameLst>
                                          <p:attrName>ppt_x</p:attrName>
                                        </p:attrNameLst>
                                      </p:cBhvr>
                                      <p:tavLst>
                                        <p:tav tm="0">
                                          <p:val>
                                            <p:strVal val="#ppt_x"/>
                                          </p:val>
                                        </p:tav>
                                        <p:tav tm="100000">
                                          <p:val>
                                            <p:strVal val="#ppt_x"/>
                                          </p:val>
                                        </p:tav>
                                      </p:tavLst>
                                    </p:anim>
                                    <p:anim calcmode="lin" valueType="num">
                                      <p:cBhvr>
                                        <p:cTn id="57" dur="1000" fill="hold"/>
                                        <p:tgtEl>
                                          <p:spTgt spid="26"/>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25"/>
                                        </p:tgtEl>
                                        <p:attrNameLst>
                                          <p:attrName>style.visibility</p:attrName>
                                        </p:attrNameLst>
                                      </p:cBhvr>
                                      <p:to>
                                        <p:strVal val="visible"/>
                                      </p:to>
                                    </p:set>
                                    <p:animEffect transition="in" filter="fade">
                                      <p:cBhvr>
                                        <p:cTn id="60" dur="1000"/>
                                        <p:tgtEl>
                                          <p:spTgt spid="25"/>
                                        </p:tgtEl>
                                      </p:cBhvr>
                                    </p:animEffect>
                                    <p:anim calcmode="lin" valueType="num">
                                      <p:cBhvr>
                                        <p:cTn id="61" dur="1000" fill="hold"/>
                                        <p:tgtEl>
                                          <p:spTgt spid="25"/>
                                        </p:tgtEl>
                                        <p:attrNameLst>
                                          <p:attrName>ppt_x</p:attrName>
                                        </p:attrNameLst>
                                      </p:cBhvr>
                                      <p:tavLst>
                                        <p:tav tm="0">
                                          <p:val>
                                            <p:strVal val="#ppt_x"/>
                                          </p:val>
                                        </p:tav>
                                        <p:tav tm="100000">
                                          <p:val>
                                            <p:strVal val="#ppt_x"/>
                                          </p:val>
                                        </p:tav>
                                      </p:tavLst>
                                    </p:anim>
                                    <p:anim calcmode="lin" valueType="num">
                                      <p:cBhvr>
                                        <p:cTn id="62"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grpId="0" nodeType="clickEffect">
                                  <p:stCondLst>
                                    <p:cond delay="0"/>
                                  </p:stCondLst>
                                  <p:childTnLst>
                                    <p:set>
                                      <p:cBhvr>
                                        <p:cTn id="66" dur="1" fill="hold">
                                          <p:stCondLst>
                                            <p:cond delay="0"/>
                                          </p:stCondLst>
                                        </p:cTn>
                                        <p:tgtEl>
                                          <p:spTgt spid="29"/>
                                        </p:tgtEl>
                                        <p:attrNameLst>
                                          <p:attrName>style.visibility</p:attrName>
                                        </p:attrNameLst>
                                      </p:cBhvr>
                                      <p:to>
                                        <p:strVal val="visible"/>
                                      </p:to>
                                    </p:set>
                                    <p:animEffect transition="in" filter="fade">
                                      <p:cBhvr>
                                        <p:cTn id="67" dur="1000"/>
                                        <p:tgtEl>
                                          <p:spTgt spid="29"/>
                                        </p:tgtEl>
                                      </p:cBhvr>
                                    </p:animEffect>
                                    <p:anim calcmode="lin" valueType="num">
                                      <p:cBhvr>
                                        <p:cTn id="68" dur="1000" fill="hold"/>
                                        <p:tgtEl>
                                          <p:spTgt spid="29"/>
                                        </p:tgtEl>
                                        <p:attrNameLst>
                                          <p:attrName>ppt_x</p:attrName>
                                        </p:attrNameLst>
                                      </p:cBhvr>
                                      <p:tavLst>
                                        <p:tav tm="0">
                                          <p:val>
                                            <p:strVal val="#ppt_x"/>
                                          </p:val>
                                        </p:tav>
                                        <p:tav tm="100000">
                                          <p:val>
                                            <p:strVal val="#ppt_x"/>
                                          </p:val>
                                        </p:tav>
                                      </p:tavLst>
                                    </p:anim>
                                    <p:anim calcmode="lin" valueType="num">
                                      <p:cBhvr>
                                        <p:cTn id="69" dur="1000" fill="hold"/>
                                        <p:tgtEl>
                                          <p:spTgt spid="29"/>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28"/>
                                        </p:tgtEl>
                                        <p:attrNameLst>
                                          <p:attrName>style.visibility</p:attrName>
                                        </p:attrNameLst>
                                      </p:cBhvr>
                                      <p:to>
                                        <p:strVal val="visible"/>
                                      </p:to>
                                    </p:set>
                                    <p:animEffect transition="in" filter="fade">
                                      <p:cBhvr>
                                        <p:cTn id="72" dur="1000"/>
                                        <p:tgtEl>
                                          <p:spTgt spid="28"/>
                                        </p:tgtEl>
                                      </p:cBhvr>
                                    </p:animEffect>
                                    <p:anim calcmode="lin" valueType="num">
                                      <p:cBhvr>
                                        <p:cTn id="73" dur="1000" fill="hold"/>
                                        <p:tgtEl>
                                          <p:spTgt spid="28"/>
                                        </p:tgtEl>
                                        <p:attrNameLst>
                                          <p:attrName>ppt_x</p:attrName>
                                        </p:attrNameLst>
                                      </p:cBhvr>
                                      <p:tavLst>
                                        <p:tav tm="0">
                                          <p:val>
                                            <p:strVal val="#ppt_x"/>
                                          </p:val>
                                        </p:tav>
                                        <p:tav tm="100000">
                                          <p:val>
                                            <p:strVal val="#ppt_x"/>
                                          </p:val>
                                        </p:tav>
                                      </p:tavLst>
                                    </p:anim>
                                    <p:anim calcmode="lin" valueType="num">
                                      <p:cBhvr>
                                        <p:cTn id="74"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3" grpId="0" animBg="1"/>
      <p:bldP spid="14" grpId="0" animBg="1"/>
      <p:bldP spid="16" grpId="0" animBg="1"/>
      <p:bldP spid="17" grpId="0" animBg="1"/>
      <p:bldP spid="19" grpId="0" animBg="1"/>
      <p:bldP spid="20" grpId="0" animBg="1"/>
      <p:bldP spid="25" grpId="0" animBg="1"/>
      <p:bldP spid="26" grpId="0" animBg="1"/>
      <p:bldP spid="28" grpId="0" animBg="1"/>
      <p:bldP spid="29" grpId="0" animBg="1"/>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412</TotalTime>
  <Words>1520</Words>
  <Application>Microsoft Office PowerPoint</Application>
  <PresentationFormat>宽屏</PresentationFormat>
  <Paragraphs>189</Paragraphs>
  <Slides>12</Slides>
  <Notes>5</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12</vt:i4>
      </vt:variant>
    </vt:vector>
  </HeadingPairs>
  <TitlesOfParts>
    <vt:vector size="22" baseType="lpstr">
      <vt:lpstr>方正舒体</vt:lpstr>
      <vt:lpstr>方正正中黑简体</vt:lpstr>
      <vt:lpstr>黑体</vt:lpstr>
      <vt:lpstr>宋体</vt:lpstr>
      <vt:lpstr>微软雅黑</vt:lpstr>
      <vt:lpstr>Arial</vt:lpstr>
      <vt:lpstr>Calibri</vt:lpstr>
      <vt:lpstr>Calibri Light</vt:lpstr>
      <vt:lpstr>Franklin Gothic Book</vt:lpstr>
      <vt:lpstr>Office 主题</vt:lpstr>
      <vt:lpstr>赣州市中医院  2019年医疗质量与安全管理培训 （科室质控员培训）  质控科  李元金</vt:lpstr>
      <vt:lpstr>院级质控框架</vt:lpstr>
      <vt:lpstr>科级质控框架</vt:lpstr>
      <vt:lpstr>PowerPoint 演示文稿</vt:lpstr>
      <vt:lpstr>质量与安全管理目标</vt:lpstr>
      <vt:lpstr>质控员职责</vt:lpstr>
      <vt:lpstr>主要内容</vt:lpstr>
      <vt:lpstr>主要内容</vt:lpstr>
      <vt:lpstr>主要内容</vt:lpstr>
      <vt:lpstr>主要内容</vt:lpstr>
      <vt:lpstr>主要内容</vt:lpstr>
      <vt:lpstr>PowerPoint 演示文稿</vt:lpstr>
    </vt:vector>
  </TitlesOfParts>
  <Company>微软中国</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赣州市中医院</dc:title>
  <dc:creator>USER</dc:creator>
  <cp:lastModifiedBy>lxx</cp:lastModifiedBy>
  <cp:revision>31</cp:revision>
  <dcterms:created xsi:type="dcterms:W3CDTF">2019-02-27T03:18:07Z</dcterms:created>
  <dcterms:modified xsi:type="dcterms:W3CDTF">2019-03-01T13:20:49Z</dcterms:modified>
</cp:coreProperties>
</file>