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2" r:id="rId30"/>
    <p:sldId id="303" r:id="rId31"/>
    <p:sldId id="304" r:id="rId32"/>
    <p:sldId id="305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7" r:id="rId45"/>
    <p:sldId id="298" r:id="rId46"/>
    <p:sldId id="299" r:id="rId47"/>
    <p:sldId id="301" r:id="rId48"/>
    <p:sldId id="300" r:id="rId49"/>
  </p:sldIdLst>
  <p:sldSz cx="7167245" cy="5374640" type="B5ISO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5950" y="879626"/>
            <a:ext cx="5375700" cy="187122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5950" y="2823015"/>
            <a:ext cx="5375700" cy="1297665"/>
          </a:xfrm>
        </p:spPr>
        <p:txBody>
          <a:bodyPr/>
          <a:lstStyle>
            <a:lvl1pPr marL="0" indent="0" algn="ctr">
              <a:buNone/>
              <a:defRPr sz="1880"/>
            </a:lvl1pPr>
            <a:lvl2pPr marL="358140" indent="0" algn="ctr">
              <a:buNone/>
              <a:defRPr sz="1565"/>
            </a:lvl2pPr>
            <a:lvl3pPr marL="716915" indent="0" algn="ctr">
              <a:buNone/>
              <a:defRPr sz="1410"/>
            </a:lvl3pPr>
            <a:lvl4pPr marL="1075055" indent="0" algn="ctr">
              <a:buNone/>
              <a:defRPr sz="1255"/>
            </a:lvl4pPr>
            <a:lvl5pPr marL="1433195" indent="0" algn="ctr">
              <a:buNone/>
              <a:defRPr sz="1255"/>
            </a:lvl5pPr>
            <a:lvl6pPr marL="1791335" indent="0" algn="ctr">
              <a:buNone/>
              <a:defRPr sz="1255"/>
            </a:lvl6pPr>
            <a:lvl7pPr marL="2150110" indent="0" algn="ctr">
              <a:buNone/>
              <a:defRPr sz="1255"/>
            </a:lvl7pPr>
            <a:lvl8pPr marL="2508250" indent="0" algn="ctr">
              <a:buNone/>
              <a:defRPr sz="1255"/>
            </a:lvl8pPr>
            <a:lvl9pPr marL="2866390" indent="0" algn="ctr">
              <a:buNone/>
              <a:defRPr sz="125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29314" y="286158"/>
            <a:ext cx="1545514" cy="45548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2772" y="286158"/>
            <a:ext cx="4546946" cy="45548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9039" y="1339968"/>
            <a:ext cx="6182055" cy="2235767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9039" y="3596886"/>
            <a:ext cx="6182055" cy="1175737"/>
          </a:xfrm>
        </p:spPr>
        <p:txBody>
          <a:bodyPr/>
          <a:lstStyle>
            <a:lvl1pPr marL="0" indent="0">
              <a:buNone/>
              <a:defRPr sz="1880">
                <a:solidFill>
                  <a:schemeClr val="tx1">
                    <a:tint val="75000"/>
                  </a:schemeClr>
                </a:solidFill>
              </a:defRPr>
            </a:lvl1pPr>
            <a:lvl2pPr marL="35814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6915" indent="0">
              <a:buNone/>
              <a:defRPr sz="1410">
                <a:solidFill>
                  <a:schemeClr val="tx1">
                    <a:tint val="75000"/>
                  </a:schemeClr>
                </a:solidFill>
              </a:defRPr>
            </a:lvl3pPr>
            <a:lvl4pPr marL="1075055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4pPr>
            <a:lvl5pPr marL="1433195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5pPr>
            <a:lvl6pPr marL="1791335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6pPr>
            <a:lvl7pPr marL="215011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7pPr>
            <a:lvl8pPr marL="250825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8pPr>
            <a:lvl9pPr marL="2866390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2772" y="1430792"/>
            <a:ext cx="3046230" cy="34102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597" y="1430792"/>
            <a:ext cx="3046230" cy="34102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706" y="286158"/>
            <a:ext cx="6182055" cy="103888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3706" y="1317573"/>
            <a:ext cx="3032230" cy="645722"/>
          </a:xfrm>
        </p:spPr>
        <p:txBody>
          <a:bodyPr anchor="b"/>
          <a:lstStyle>
            <a:lvl1pPr marL="0" indent="0">
              <a:buNone/>
              <a:defRPr sz="1880" b="1"/>
            </a:lvl1pPr>
            <a:lvl2pPr marL="358140" indent="0">
              <a:buNone/>
              <a:defRPr sz="1565" b="1"/>
            </a:lvl2pPr>
            <a:lvl3pPr marL="716915" indent="0">
              <a:buNone/>
              <a:defRPr sz="1410" b="1"/>
            </a:lvl3pPr>
            <a:lvl4pPr marL="1075055" indent="0">
              <a:buNone/>
              <a:defRPr sz="1255" b="1"/>
            </a:lvl4pPr>
            <a:lvl5pPr marL="1433195" indent="0">
              <a:buNone/>
              <a:defRPr sz="1255" b="1"/>
            </a:lvl5pPr>
            <a:lvl6pPr marL="1791335" indent="0">
              <a:buNone/>
              <a:defRPr sz="1255" b="1"/>
            </a:lvl6pPr>
            <a:lvl7pPr marL="2150110" indent="0">
              <a:buNone/>
              <a:defRPr sz="1255" b="1"/>
            </a:lvl7pPr>
            <a:lvl8pPr marL="2508250" indent="0">
              <a:buNone/>
              <a:defRPr sz="1255" b="1"/>
            </a:lvl8pPr>
            <a:lvl9pPr marL="2866390" indent="0">
              <a:buNone/>
              <a:defRPr sz="125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706" y="1963295"/>
            <a:ext cx="3032230" cy="28877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28597" y="1317573"/>
            <a:ext cx="3047163" cy="645722"/>
          </a:xfrm>
        </p:spPr>
        <p:txBody>
          <a:bodyPr anchor="b"/>
          <a:lstStyle>
            <a:lvl1pPr marL="0" indent="0">
              <a:buNone/>
              <a:defRPr sz="1880" b="1"/>
            </a:lvl1pPr>
            <a:lvl2pPr marL="358140" indent="0">
              <a:buNone/>
              <a:defRPr sz="1565" b="1"/>
            </a:lvl2pPr>
            <a:lvl3pPr marL="716915" indent="0">
              <a:buNone/>
              <a:defRPr sz="1410" b="1"/>
            </a:lvl3pPr>
            <a:lvl4pPr marL="1075055" indent="0">
              <a:buNone/>
              <a:defRPr sz="1255" b="1"/>
            </a:lvl4pPr>
            <a:lvl5pPr marL="1433195" indent="0">
              <a:buNone/>
              <a:defRPr sz="1255" b="1"/>
            </a:lvl5pPr>
            <a:lvl6pPr marL="1791335" indent="0">
              <a:buNone/>
              <a:defRPr sz="1255" b="1"/>
            </a:lvl6pPr>
            <a:lvl7pPr marL="2150110" indent="0">
              <a:buNone/>
              <a:defRPr sz="1255" b="1"/>
            </a:lvl7pPr>
            <a:lvl8pPr marL="2508250" indent="0">
              <a:buNone/>
              <a:defRPr sz="1255" b="1"/>
            </a:lvl8pPr>
            <a:lvl9pPr marL="2866390" indent="0">
              <a:buNone/>
              <a:defRPr sz="125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28597" y="1963295"/>
            <a:ext cx="3047163" cy="28877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706" y="358320"/>
            <a:ext cx="2311737" cy="1254120"/>
          </a:xfrm>
        </p:spPr>
        <p:txBody>
          <a:bodyPr anchor="b"/>
          <a:lstStyle>
            <a:lvl1pPr>
              <a:defRPr sz="251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7163" y="773872"/>
            <a:ext cx="3628597" cy="3819592"/>
          </a:xfrm>
        </p:spPr>
        <p:txBody>
          <a:bodyPr/>
          <a:lstStyle>
            <a:lvl1pPr>
              <a:defRPr sz="2510"/>
            </a:lvl1pPr>
            <a:lvl2pPr>
              <a:defRPr sz="2195"/>
            </a:lvl2pPr>
            <a:lvl3pPr>
              <a:defRPr sz="1880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3706" y="1612440"/>
            <a:ext cx="2311737" cy="2987245"/>
          </a:xfrm>
        </p:spPr>
        <p:txBody>
          <a:bodyPr/>
          <a:lstStyle>
            <a:lvl1pPr marL="0" indent="0">
              <a:buNone/>
              <a:defRPr sz="1255"/>
            </a:lvl1pPr>
            <a:lvl2pPr marL="358140" indent="0">
              <a:buNone/>
              <a:defRPr sz="1095"/>
            </a:lvl2pPr>
            <a:lvl3pPr marL="716915" indent="0">
              <a:buNone/>
              <a:defRPr sz="940"/>
            </a:lvl3pPr>
            <a:lvl4pPr marL="1075055" indent="0">
              <a:buNone/>
              <a:defRPr sz="785"/>
            </a:lvl4pPr>
            <a:lvl5pPr marL="1433195" indent="0">
              <a:buNone/>
              <a:defRPr sz="785"/>
            </a:lvl5pPr>
            <a:lvl6pPr marL="1791335" indent="0">
              <a:buNone/>
              <a:defRPr sz="785"/>
            </a:lvl6pPr>
            <a:lvl7pPr marL="2150110" indent="0">
              <a:buNone/>
              <a:defRPr sz="785"/>
            </a:lvl7pPr>
            <a:lvl8pPr marL="2508250" indent="0">
              <a:buNone/>
              <a:defRPr sz="785"/>
            </a:lvl8pPr>
            <a:lvl9pPr marL="2866390" indent="0">
              <a:buNone/>
              <a:defRPr sz="7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706" y="358320"/>
            <a:ext cx="2311737" cy="1254120"/>
          </a:xfrm>
        </p:spPr>
        <p:txBody>
          <a:bodyPr anchor="b"/>
          <a:lstStyle>
            <a:lvl1pPr>
              <a:defRPr sz="251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7163" y="773872"/>
            <a:ext cx="3628597" cy="3819592"/>
          </a:xfrm>
        </p:spPr>
        <p:txBody>
          <a:bodyPr/>
          <a:lstStyle>
            <a:lvl1pPr marL="0" indent="0">
              <a:buNone/>
              <a:defRPr sz="2510"/>
            </a:lvl1pPr>
            <a:lvl2pPr marL="358140" indent="0">
              <a:buNone/>
              <a:defRPr sz="2195"/>
            </a:lvl2pPr>
            <a:lvl3pPr marL="716915" indent="0">
              <a:buNone/>
              <a:defRPr sz="1880"/>
            </a:lvl3pPr>
            <a:lvl4pPr marL="1075055" indent="0">
              <a:buNone/>
              <a:defRPr sz="1565"/>
            </a:lvl4pPr>
            <a:lvl5pPr marL="1433195" indent="0">
              <a:buNone/>
              <a:defRPr sz="1565"/>
            </a:lvl5pPr>
            <a:lvl6pPr marL="1791335" indent="0">
              <a:buNone/>
              <a:defRPr sz="1565"/>
            </a:lvl6pPr>
            <a:lvl7pPr marL="2150110" indent="0">
              <a:buNone/>
              <a:defRPr sz="1565"/>
            </a:lvl7pPr>
            <a:lvl8pPr marL="2508250" indent="0">
              <a:buNone/>
              <a:defRPr sz="1565"/>
            </a:lvl8pPr>
            <a:lvl9pPr marL="2866390" indent="0">
              <a:buNone/>
              <a:defRPr sz="15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3706" y="1612440"/>
            <a:ext cx="2311737" cy="2987245"/>
          </a:xfrm>
        </p:spPr>
        <p:txBody>
          <a:bodyPr/>
          <a:lstStyle>
            <a:lvl1pPr marL="0" indent="0">
              <a:buNone/>
              <a:defRPr sz="1255"/>
            </a:lvl1pPr>
            <a:lvl2pPr marL="358140" indent="0">
              <a:buNone/>
              <a:defRPr sz="1095"/>
            </a:lvl2pPr>
            <a:lvl3pPr marL="716915" indent="0">
              <a:buNone/>
              <a:defRPr sz="940"/>
            </a:lvl3pPr>
            <a:lvl4pPr marL="1075055" indent="0">
              <a:buNone/>
              <a:defRPr sz="785"/>
            </a:lvl4pPr>
            <a:lvl5pPr marL="1433195" indent="0">
              <a:buNone/>
              <a:defRPr sz="785"/>
            </a:lvl5pPr>
            <a:lvl6pPr marL="1791335" indent="0">
              <a:buNone/>
              <a:defRPr sz="785"/>
            </a:lvl6pPr>
            <a:lvl7pPr marL="2150110" indent="0">
              <a:buNone/>
              <a:defRPr sz="785"/>
            </a:lvl7pPr>
            <a:lvl8pPr marL="2508250" indent="0">
              <a:buNone/>
              <a:defRPr sz="785"/>
            </a:lvl8pPr>
            <a:lvl9pPr marL="2866390" indent="0">
              <a:buNone/>
              <a:defRPr sz="7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2772" y="286158"/>
            <a:ext cx="6182055" cy="1038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2772" y="1430792"/>
            <a:ext cx="6182055" cy="341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2772" y="4981643"/>
            <a:ext cx="1612710" cy="286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74267" y="4981643"/>
            <a:ext cx="2419065" cy="286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062117" y="4981643"/>
            <a:ext cx="1612710" cy="286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6915" rtl="0" eaLnBrk="1" latinLnBrk="0" hangingPunct="1">
        <a:lnSpc>
          <a:spcPct val="90000"/>
        </a:lnSpc>
        <a:spcBef>
          <a:spcPct val="0"/>
        </a:spcBef>
        <a:buNone/>
        <a:defRPr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070" indent="-179070" algn="l" defTabSz="716915" rtl="0" eaLnBrk="1" latinLnBrk="0" hangingPunct="1">
        <a:lnSpc>
          <a:spcPct val="90000"/>
        </a:lnSpc>
        <a:spcBef>
          <a:spcPct val="157000"/>
        </a:spcBef>
        <a:buFont typeface="Arial" panose="020B0604020202020204" pitchFamily="34" charset="0"/>
        <a:buChar char="•"/>
        <a:defRPr sz="2195" kern="1200">
          <a:solidFill>
            <a:schemeClr val="tx1"/>
          </a:solidFill>
          <a:latin typeface="+mn-lt"/>
          <a:ea typeface="+mn-ea"/>
          <a:cs typeface="+mn-cs"/>
        </a:defRPr>
      </a:lvl1pPr>
      <a:lvl2pPr marL="537210" indent="-179070" algn="l" defTabSz="7169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2pPr>
      <a:lvl3pPr marL="895985" indent="-179070" algn="l" defTabSz="7169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79070" algn="l" defTabSz="7169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10" kern="1200">
          <a:solidFill>
            <a:schemeClr val="tx1"/>
          </a:solidFill>
          <a:latin typeface="+mn-lt"/>
          <a:ea typeface="+mn-ea"/>
          <a:cs typeface="+mn-cs"/>
        </a:defRPr>
      </a:lvl4pPr>
      <a:lvl5pPr marL="1612265" indent="-179070" algn="l" defTabSz="7169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10" kern="1200">
          <a:solidFill>
            <a:schemeClr val="tx1"/>
          </a:solidFill>
          <a:latin typeface="+mn-lt"/>
          <a:ea typeface="+mn-ea"/>
          <a:cs typeface="+mn-cs"/>
        </a:defRPr>
      </a:lvl5pPr>
      <a:lvl6pPr marL="1971040" indent="-179070" algn="l" defTabSz="7169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10" kern="1200">
          <a:solidFill>
            <a:schemeClr val="tx1"/>
          </a:solidFill>
          <a:latin typeface="+mn-lt"/>
          <a:ea typeface="+mn-ea"/>
          <a:cs typeface="+mn-cs"/>
        </a:defRPr>
      </a:lvl6pPr>
      <a:lvl7pPr marL="2329180" indent="-179070" algn="l" defTabSz="7169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10" kern="1200">
          <a:solidFill>
            <a:schemeClr val="tx1"/>
          </a:solidFill>
          <a:latin typeface="+mn-lt"/>
          <a:ea typeface="+mn-ea"/>
          <a:cs typeface="+mn-cs"/>
        </a:defRPr>
      </a:lvl7pPr>
      <a:lvl8pPr marL="2687320" indent="-179070" algn="l" defTabSz="7169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10" kern="1200">
          <a:solidFill>
            <a:schemeClr val="tx1"/>
          </a:solidFill>
          <a:latin typeface="+mn-lt"/>
          <a:ea typeface="+mn-ea"/>
          <a:cs typeface="+mn-cs"/>
        </a:defRPr>
      </a:lvl8pPr>
      <a:lvl9pPr marL="3045460" indent="-179070" algn="l" defTabSz="71691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1pPr>
      <a:lvl2pPr marL="358140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2pPr>
      <a:lvl3pPr marL="716915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3pPr>
      <a:lvl4pPr marL="1075055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4pPr>
      <a:lvl5pPr marL="1433195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5pPr>
      <a:lvl6pPr marL="1791335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6pPr>
      <a:lvl7pPr marL="2150110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7pPr>
      <a:lvl8pPr marL="2508250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8pPr>
      <a:lvl9pPr marL="2866390" algn="l" defTabSz="716915" rtl="0" eaLnBrk="1" latinLnBrk="0" hangingPunct="1">
        <a:defRPr sz="1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181202004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-4445"/>
            <a:ext cx="7192010" cy="5399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0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540" y="6985"/>
            <a:ext cx="7180580" cy="53536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0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" y="-30480"/>
            <a:ext cx="7186295" cy="5422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03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080" y="-15240"/>
            <a:ext cx="7184390" cy="5399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03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" y="-15240"/>
            <a:ext cx="7177405" cy="5422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04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5" y="-22860"/>
            <a:ext cx="7171055" cy="54140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0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5" y="-15240"/>
            <a:ext cx="7171690" cy="5407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1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-635"/>
            <a:ext cx="7221855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1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3655" y="-8255"/>
            <a:ext cx="7196455" cy="53924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1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890" y="-635"/>
            <a:ext cx="7193280" cy="54082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13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" y="-8255"/>
            <a:ext cx="7174865" cy="54082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12020044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-5715"/>
            <a:ext cx="7185025" cy="53867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13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1750" y="-8255"/>
            <a:ext cx="7223125" cy="54082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14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4605"/>
            <a:ext cx="7198360" cy="53536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内容占位符 7" descr="微信图片_201812020052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6035" y="-8255"/>
            <a:ext cx="7219950" cy="53994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22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5" y="-15240"/>
            <a:ext cx="7184390" cy="53994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23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240" y="-8255"/>
            <a:ext cx="7189470" cy="53924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24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8255"/>
            <a:ext cx="7192010" cy="54146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24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1590" y="-8890"/>
            <a:ext cx="7188835" cy="53930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2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9525" y="-15240"/>
            <a:ext cx="7178675" cy="54070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8600" y="535744"/>
            <a:ext cx="6956099" cy="4209112"/>
            <a:chOff x="2186" y="2665"/>
            <a:chExt cx="14033" cy="786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l="5022" r="18111"/>
            <a:stretch>
              <a:fillRect/>
            </a:stretch>
          </p:blipFill>
          <p:spPr>
            <a:xfrm>
              <a:off x="2186" y="5699"/>
              <a:ext cx="6105" cy="483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2" y="5698"/>
              <a:ext cx="6486" cy="48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484" y="2665"/>
              <a:ext cx="13735" cy="22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         </a:t>
              </a:r>
              <a:r>
                <a:rPr lang="zh-CN" altLang="en-US" sz="24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膝关节游离体摘除术</a:t>
              </a:r>
              <a:endPara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  <a:p>
              <a:endPara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endParaRPr>
            </a:p>
            <a:p>
              <a:r>
                <a:rPr lang="zh-CN" altLang="en-US" sz="24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cs typeface="+mn-cs"/>
                  <a:sym typeface="+mn-ea"/>
                </a:rPr>
                <a:t>X</a:t>
              </a:r>
              <a:r>
                <a:rPr lang="zh-CN" altLang="en-US" sz="24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线可见关节游离体，</a:t>
              </a:r>
              <a:r>
                <a:rPr lang="zh-CN" altLang="en-US" sz="24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有关节游离体症状及体征者</a:t>
              </a:r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2745" y="260350"/>
            <a:ext cx="68084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    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关节镜下膝关节清理术</a:t>
            </a:r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24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关节镜下膝关节清理术的作用</a:t>
            </a:r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清除了膝关节中引起疼痛的关节软骨碎屑、炎性致痛因子，清除了肿胀和退变松动的关节软骨、撕裂的半月板、增生的滑膜组织和骨赘等，改善了关节内环境</a:t>
            </a:r>
            <a:endParaRPr lang="zh-CN" altLang="en-US" sz="24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r>
              <a:rPr lang="zh-CN" altLang="en-US" sz="24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70" y="2907665"/>
            <a:ext cx="3432175" cy="2345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812020045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7170420" cy="53752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0980" y="543560"/>
            <a:ext cx="6808470" cy="1722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         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膝关节截骨术</a:t>
            </a:r>
            <a:endParaRPr lang="zh-CN" altLang="en-US" sz="40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24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endParaRPr lang="zh-CN" altLang="en-US" sz="24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endParaRPr lang="zh-CN" altLang="en-US"/>
          </a:p>
        </p:txBody>
      </p:sp>
      <p:pic>
        <p:nvPicPr>
          <p:cNvPr id="3" name="图片 2" descr="{EUZA9`D$D4Q{RW6TDI@P`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" y="2107565"/>
            <a:ext cx="3752850" cy="283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086225" y="2186940"/>
            <a:ext cx="280606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5000"/>
              </a:lnSpc>
              <a:buNone/>
            </a:pP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改变力线，转移关节负重面，适用于不适宜做关节置换的年轻患者。</a:t>
            </a:r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85090" y="551180"/>
            <a:ext cx="6808470" cy="1722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         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膝关节置换术</a:t>
            </a:r>
            <a:endParaRPr lang="zh-CN" altLang="en-US" sz="40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24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endParaRPr lang="zh-CN" altLang="en-US" sz="24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9206"/>
          <a:stretch>
            <a:fillRect/>
          </a:stretch>
        </p:blipFill>
        <p:spPr>
          <a:xfrm>
            <a:off x="147955" y="1882140"/>
            <a:ext cx="3636010" cy="2475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37000" y="2151380"/>
            <a:ext cx="31857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膝关节置换术是晚期关节炎的有效治疗方式，明显缓解患者的症状，改善患者的生活质量</a:t>
            </a:r>
            <a:endParaRPr lang="zh-CN" altLang="en-US" sz="24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3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635"/>
            <a:ext cx="718566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3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890" y="-8255"/>
            <a:ext cx="7192010" cy="54152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32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9525" y="-635"/>
            <a:ext cx="7193280" cy="539178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33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1750" y="-635"/>
            <a:ext cx="7215505" cy="541591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33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3970" y="-8255"/>
            <a:ext cx="7219315" cy="53841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34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080" y="-8255"/>
            <a:ext cx="7176770" cy="53924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4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305" y="6985"/>
            <a:ext cx="7206615" cy="5353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1202004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255" y="-2540"/>
            <a:ext cx="7183755" cy="53746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4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1430" y="-635"/>
            <a:ext cx="7196455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4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255" y="-635"/>
            <a:ext cx="7190740" cy="53771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15240"/>
            <a:ext cx="7201535" cy="5391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9685" y="2284730"/>
            <a:ext cx="7249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/>
            <a:r>
              <a:rPr lang="en-US" altLang="zh-CN" sz="3200" b="1" strike="noStrike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lang="zh-CN" altLang="en-US" sz="3200" b="1" strike="noStrike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膝关节骨性关节炎认识上的五大误区</a:t>
            </a:r>
            <a:endParaRPr lang="zh-CN" altLang="en-US" sz="3200" b="1" strike="noStrike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15240"/>
            <a:ext cx="7201535" cy="5391150"/>
          </a:xfrm>
          <a:prstGeom prst="rect">
            <a:avLst/>
          </a:prstGeom>
        </p:spPr>
      </p:pic>
      <p:sp>
        <p:nvSpPr>
          <p:cNvPr id="3" name="TextBox 29"/>
          <p:cNvSpPr txBox="1"/>
          <p:nvPr/>
        </p:nvSpPr>
        <p:spPr>
          <a:xfrm>
            <a:off x="-12700" y="1473835"/>
            <a:ext cx="7194550" cy="28613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其实骨性关节炎并非老年人的“专利”。由关节外伤、关节过度使用引起继发性骨关节炎往往与年龄因素无关。据调查，近年来“有车一族”、“登山者”、“暴走族”“高跟鞋女士” 等运动爱好者中青年骨性关节炎患者明显上升。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1424305" y="613410"/>
            <a:ext cx="453263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误区一：年轻人不会得关节炎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15240"/>
            <a:ext cx="7201535" cy="5391150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1156970" y="613410"/>
            <a:ext cx="520573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误区二：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骨关节病是小病，无需治疗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7780" y="2122805"/>
            <a:ext cx="7202805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有不少的患者认为骨关节病是小病，就跟感冒一样扛一扛就过去了。其实日积月累关节软骨退变继续加重，甚至完全退化，最终导致严重疼痛和残疾的发生。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15240"/>
            <a:ext cx="7201535" cy="5391150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1156970" y="613410"/>
            <a:ext cx="520573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误区三：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不疼就是“治愈”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0320" y="2416175"/>
            <a:ext cx="7210425" cy="15684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很多骨关节炎患者认为治疗后“不疼”就已经达到了治疗目的。其实“不疼”并不意味着已经治愈，只要关节软骨还没有恢复正常，疼痛随时会再次出现。如此反复，病情将会进一步恶化。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15240"/>
            <a:ext cx="7201535" cy="5391150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1156970" y="613410"/>
            <a:ext cx="5205730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误区四：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要想完全治好就得换关节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2" name="TextBox 29"/>
          <p:cNvSpPr txBox="1"/>
          <p:nvPr/>
        </p:nvSpPr>
        <p:spPr>
          <a:xfrm>
            <a:off x="-19685" y="2386330"/>
            <a:ext cx="7201535" cy="12712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对早前的骨关节炎患者，可以实行一些保守治疗，如牵引、针灸、药物、按摩等。而对于中晚期患者以及保守治疗无效的，则可以考虑行微创治疗。不要轻易植换膝关节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18120200535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15240"/>
            <a:ext cx="7201535" cy="539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15240"/>
            <a:ext cx="7201535" cy="5391150"/>
          </a:xfrm>
          <a:prstGeom prst="rect">
            <a:avLst/>
          </a:prstGeom>
        </p:spPr>
      </p:pic>
      <p:sp>
        <p:nvSpPr>
          <p:cNvPr id="6" name="TextBox 29"/>
          <p:cNvSpPr txBox="1"/>
          <p:nvPr/>
        </p:nvSpPr>
        <p:spPr>
          <a:xfrm>
            <a:off x="537210" y="613410"/>
            <a:ext cx="6138545" cy="6451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误区五：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膝关节骨性关节炎需要使用抗生素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9685" y="1984375"/>
            <a:ext cx="7201535" cy="30410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很多患者一听到“炎症”、“发炎”等字眼，想当然地就跟细菌感染联系在一起。其实，医学里所说的炎症包括感染所造成的炎症和无菌性炎症两种。感染性关节炎除了关节疼痛、肿胀之外，往往合并有身体发热、关节周围发红、发热等症状，血常规等血液指标也会有所变化。而大部分中老年人的关节炎属于退变性骨关节炎，属无菌性炎症，只需要通过保守治疗或服用消炎镇痛药等就能缓解症状，盲目使用抗生素不但没有效果，长期用药还会引起细菌耐药、真菌感染等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812020047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5080"/>
            <a:ext cx="7183120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812020048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255" y="5715"/>
            <a:ext cx="7183755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1812020048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-19685"/>
            <a:ext cx="7198360" cy="5400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1812020049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255" y="-10795"/>
            <a:ext cx="7190740" cy="53733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1812020050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0795" y="-15240"/>
            <a:ext cx="7188835" cy="5399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WPS 演示</Application>
  <PresentationFormat>宽屏</PresentationFormat>
  <Paragraphs>47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涂峰</cp:lastModifiedBy>
  <cp:revision>5</cp:revision>
  <dcterms:created xsi:type="dcterms:W3CDTF">2018-12-01T16:41:00Z</dcterms:created>
  <dcterms:modified xsi:type="dcterms:W3CDTF">2018-12-01T17:50:02Z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