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2"/>
  </p:handoutMasterIdLst>
  <p:sldIdLst>
    <p:sldId id="304" r:id="rId3"/>
    <p:sldId id="359" r:id="rId4"/>
    <p:sldId id="305" r:id="rId6"/>
    <p:sldId id="306" r:id="rId7"/>
    <p:sldId id="307" r:id="rId8"/>
    <p:sldId id="308" r:id="rId9"/>
    <p:sldId id="309" r:id="rId10"/>
    <p:sldId id="310" r:id="rId11"/>
    <p:sldId id="311" r:id="rId12"/>
    <p:sldId id="312" r:id="rId13"/>
    <p:sldId id="314" r:id="rId14"/>
    <p:sldId id="313" r:id="rId15"/>
    <p:sldId id="257" r:id="rId16"/>
    <p:sldId id="258" r:id="rId17"/>
    <p:sldId id="259" r:id="rId18"/>
    <p:sldId id="260" r:id="rId19"/>
    <p:sldId id="261" r:id="rId20"/>
    <p:sldId id="262" r:id="rId21"/>
    <p:sldId id="263" r:id="rId22"/>
    <p:sldId id="264" r:id="rId23"/>
    <p:sldId id="265" r:id="rId24"/>
    <p:sldId id="270" r:id="rId25"/>
    <p:sldId id="269" r:id="rId26"/>
    <p:sldId id="268" r:id="rId27"/>
    <p:sldId id="267" r:id="rId28"/>
    <p:sldId id="266" r:id="rId29"/>
    <p:sldId id="271" r:id="rId30"/>
    <p:sldId id="272" r:id="rId31"/>
    <p:sldId id="273" r:id="rId32"/>
    <p:sldId id="274" r:id="rId33"/>
    <p:sldId id="277" r:id="rId34"/>
    <p:sldId id="276" r:id="rId35"/>
    <p:sldId id="278" r:id="rId36"/>
    <p:sldId id="283" r:id="rId37"/>
    <p:sldId id="282" r:id="rId38"/>
    <p:sldId id="281" r:id="rId39"/>
    <p:sldId id="280" r:id="rId40"/>
    <p:sldId id="279" r:id="rId41"/>
    <p:sldId id="284" r:id="rId42"/>
    <p:sldId id="289" r:id="rId43"/>
    <p:sldId id="286" r:id="rId44"/>
    <p:sldId id="285" r:id="rId45"/>
    <p:sldId id="287" r:id="rId46"/>
    <p:sldId id="288" r:id="rId47"/>
    <p:sldId id="294" r:id="rId48"/>
    <p:sldId id="295" r:id="rId49"/>
    <p:sldId id="296" r:id="rId50"/>
    <p:sldId id="297" r:id="rId51"/>
    <p:sldId id="298" r:id="rId52"/>
    <p:sldId id="299" r:id="rId53"/>
    <p:sldId id="417" r:id="rId54"/>
    <p:sldId id="301" r:id="rId55"/>
    <p:sldId id="412" r:id="rId56"/>
    <p:sldId id="302" r:id="rId57"/>
    <p:sldId id="416" r:id="rId58"/>
    <p:sldId id="418" r:id="rId59"/>
    <p:sldId id="303" r:id="rId60"/>
    <p:sldId id="415" r:id="rId61"/>
  </p:sldIdLst>
  <p:sldSz cx="9144000" cy="6858000" type="screen4x3"/>
  <p:notesSz cx="6797675" cy="992632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135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defRPr sz="1200">
                <a:latin typeface="Calibri" panose="020F0502020204030204" pitchFamily="34" charset="0"/>
              </a:defRPr>
            </a:lvl1pPr>
          </a:lstStyle>
          <a:p>
            <a:endParaRPr lang="zh-CN" altLang="en-US"/>
          </a:p>
        </p:txBody>
      </p:sp>
      <p:sp>
        <p:nvSpPr>
          <p:cNvPr id="74755"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Calibri" panose="020F0502020204030204" pitchFamily="34" charset="0"/>
              </a:defRPr>
            </a:lvl1pPr>
          </a:lstStyle>
          <a:p>
            <a:fld id="{C61B34F8-2CDE-4C24-994D-3F88FF890BF7}" type="datetimeFigureOut">
              <a:rPr lang="zh-CN" altLang="en-US"/>
            </a:fld>
            <a:endParaRPr lang="en-US" altLang="zh-CN"/>
          </a:p>
        </p:txBody>
      </p:sp>
      <p:sp>
        <p:nvSpPr>
          <p:cNvPr id="74756" name="Rectangle 4"/>
          <p:cNvSpPr>
            <a:spLocks noGrp="1" noChangeArrowheads="1"/>
          </p:cNvSpPr>
          <p:nvPr>
            <p:ph type="ftr" sz="quarter" idx="2"/>
          </p:nvPr>
        </p:nvSpPr>
        <p:spPr bwMode="auto">
          <a:xfrm>
            <a:off x="0" y="9428163"/>
            <a:ext cx="2946400" cy="496887"/>
          </a:xfrm>
          <a:prstGeom prst="rect">
            <a:avLst/>
          </a:prstGeom>
          <a:noFill/>
          <a:ln w="9525">
            <a:noFill/>
            <a:miter lim="800000"/>
          </a:ln>
          <a:effectLst/>
        </p:spPr>
        <p:txBody>
          <a:bodyPr vert="horz" wrap="square" lIns="91440" tIns="45720" rIns="91440" bIns="45720" numCol="1" anchor="b" anchorCtr="0" compatLnSpc="1"/>
          <a:lstStyle>
            <a:lvl1pPr>
              <a:defRPr sz="1200">
                <a:latin typeface="Calibri" panose="020F0502020204030204" pitchFamily="34" charset="0"/>
              </a:defRPr>
            </a:lvl1pPr>
          </a:lstStyle>
          <a:p>
            <a:endParaRPr lang="en-US" altLang="zh-CN"/>
          </a:p>
        </p:txBody>
      </p:sp>
      <p:sp>
        <p:nvSpPr>
          <p:cNvPr id="74757" name="Rectangle 5"/>
          <p:cNvSpPr>
            <a:spLocks noGrp="1" noChangeArrowheads="1"/>
          </p:cNvSpPr>
          <p:nvPr>
            <p:ph type="sldNum" sz="quarter" idx="3"/>
          </p:nvPr>
        </p:nvSpPr>
        <p:spPr bwMode="auto">
          <a:xfrm>
            <a:off x="3849688" y="9428163"/>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Calibri" panose="020F0502020204030204" pitchFamily="34" charset="0"/>
              </a:defRPr>
            </a:lvl1pPr>
          </a:lstStyle>
          <a:p>
            <a:fld id="{E2BDB84F-CE65-4FBE-A69B-ECC4ADAA69CD}"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页眉占位符 1"/>
          <p:cNvSpPr>
            <a:spLocks noGrp="1"/>
          </p:cNvSpPr>
          <p:nvPr>
            <p:ph type="hdr" sz="quarter"/>
          </p:nvPr>
        </p:nvSpPr>
        <p:spPr bwMode="auto">
          <a:xfrm>
            <a:off x="0" y="0"/>
            <a:ext cx="2946400" cy="498475"/>
          </a:xfrm>
          <a:prstGeom prst="rect">
            <a:avLst/>
          </a:prstGeom>
          <a:noFill/>
          <a:ln w="9525">
            <a:noFill/>
            <a:miter lim="800000"/>
          </a:ln>
        </p:spPr>
        <p:txBody>
          <a:bodyPr vert="horz" wrap="square" lIns="91440" tIns="45720" rIns="91440" bIns="45720" numCol="1" anchor="t" anchorCtr="0" compatLnSpc="1"/>
          <a:lstStyle>
            <a:lvl1pPr>
              <a:defRPr sz="1200">
                <a:latin typeface="Calibri" panose="020F0502020204030204" pitchFamily="34" charset="0"/>
              </a:defRPr>
            </a:lvl1pPr>
          </a:lstStyle>
          <a:p>
            <a:endParaRPr lang="zh-CN" altLang="en-US"/>
          </a:p>
        </p:txBody>
      </p:sp>
      <p:sp>
        <p:nvSpPr>
          <p:cNvPr id="13315" name="日期占位符 2"/>
          <p:cNvSpPr>
            <a:spLocks noGrp="1"/>
          </p:cNvSpPr>
          <p:nvPr>
            <p:ph type="dt" idx="1"/>
          </p:nvPr>
        </p:nvSpPr>
        <p:spPr bwMode="auto">
          <a:xfrm>
            <a:off x="3849688" y="0"/>
            <a:ext cx="2946400" cy="498475"/>
          </a:xfrm>
          <a:prstGeom prst="rect">
            <a:avLst/>
          </a:prstGeom>
          <a:noFill/>
          <a:ln w="9525">
            <a:noFill/>
            <a:miter lim="800000"/>
          </a:ln>
        </p:spPr>
        <p:txBody>
          <a:bodyPr vert="horz" wrap="square" lIns="91440" tIns="45720" rIns="91440" bIns="45720" numCol="1" anchor="t" anchorCtr="0" compatLnSpc="1"/>
          <a:lstStyle>
            <a:lvl1pPr algn="r">
              <a:defRPr sz="1200">
                <a:latin typeface="Calibri" panose="020F0502020204030204" pitchFamily="34" charset="0"/>
              </a:defRPr>
            </a:lvl1pPr>
          </a:lstStyle>
          <a:p>
            <a:fld id="{5C9816B4-901B-404A-9600-D3ED55728B2E}" type="datetimeFigureOut">
              <a:rPr lang="zh-CN" altLang="en-US"/>
            </a:fld>
            <a:endParaRPr lang="en-US" altLang="zh-CN"/>
          </a:p>
        </p:txBody>
      </p:sp>
      <p:sp>
        <p:nvSpPr>
          <p:cNvPr id="13316" name="幻灯片图像占位符 3"/>
          <p:cNvSpPr>
            <a:spLocks noGrp="1" noRot="1" noChangeAspect="1"/>
          </p:cNvSpPr>
          <p:nvPr>
            <p:ph type="sldImg" idx="2"/>
          </p:nvPr>
        </p:nvSpPr>
        <p:spPr bwMode="auto">
          <a:xfrm>
            <a:off x="1165225" y="1241425"/>
            <a:ext cx="4467225" cy="3349625"/>
          </a:xfrm>
          <a:prstGeom prst="rect">
            <a:avLst/>
          </a:prstGeom>
          <a:noFill/>
          <a:ln w="12700">
            <a:solidFill>
              <a:srgbClr val="000000"/>
            </a:solidFill>
            <a:miter lim="800000"/>
          </a:ln>
        </p:spPr>
      </p:sp>
      <p:sp>
        <p:nvSpPr>
          <p:cNvPr id="13317" name="备注占位符 4"/>
          <p:cNvSpPr>
            <a:spLocks noGrp="1"/>
          </p:cNvSpPr>
          <p:nvPr>
            <p:ph type="body" sz="quarter" idx="3"/>
          </p:nvPr>
        </p:nvSpPr>
        <p:spPr bwMode="auto">
          <a:xfrm>
            <a:off x="679450" y="4776788"/>
            <a:ext cx="5438775" cy="3908425"/>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3318" name="页脚占位符 5"/>
          <p:cNvSpPr>
            <a:spLocks noGrp="1"/>
          </p:cNvSpPr>
          <p:nvPr>
            <p:ph type="ftr" sz="quarter" idx="4"/>
          </p:nvPr>
        </p:nvSpPr>
        <p:spPr bwMode="auto">
          <a:xfrm>
            <a:off x="0" y="9428163"/>
            <a:ext cx="2946400" cy="498475"/>
          </a:xfrm>
          <a:prstGeom prst="rect">
            <a:avLst/>
          </a:prstGeom>
          <a:noFill/>
          <a:ln w="9525">
            <a:noFill/>
            <a:miter lim="800000"/>
          </a:ln>
        </p:spPr>
        <p:txBody>
          <a:bodyPr vert="horz" wrap="square" lIns="91440" tIns="45720" rIns="91440" bIns="45720" numCol="1" anchor="b" anchorCtr="0" compatLnSpc="1"/>
          <a:lstStyle>
            <a:lvl1pPr>
              <a:defRPr sz="1200">
                <a:latin typeface="Calibri" panose="020F0502020204030204" pitchFamily="34" charset="0"/>
              </a:defRPr>
            </a:lvl1pPr>
          </a:lstStyle>
          <a:p>
            <a:endParaRPr lang="zh-CN" altLang="en-US"/>
          </a:p>
        </p:txBody>
      </p:sp>
      <p:sp>
        <p:nvSpPr>
          <p:cNvPr id="13319" name="灯片编号占位符 6"/>
          <p:cNvSpPr>
            <a:spLocks noGrp="1"/>
          </p:cNvSpPr>
          <p:nvPr>
            <p:ph type="sldNum" sz="quarter" idx="5"/>
          </p:nvPr>
        </p:nvSpPr>
        <p:spPr bwMode="auto">
          <a:xfrm>
            <a:off x="3849688" y="9428163"/>
            <a:ext cx="2946400" cy="498475"/>
          </a:xfrm>
          <a:prstGeom prst="rect">
            <a:avLst/>
          </a:prstGeom>
          <a:noFill/>
          <a:ln w="9525">
            <a:noFill/>
            <a:miter lim="800000"/>
          </a:ln>
        </p:spPr>
        <p:txBody>
          <a:bodyPr vert="horz" wrap="square" lIns="91440" tIns="45720" rIns="91440" bIns="45720" numCol="1" anchor="b" anchorCtr="0" compatLnSpc="1"/>
          <a:lstStyle>
            <a:lvl1pPr algn="r">
              <a:defRPr sz="1200">
                <a:latin typeface="Calibri" panose="020F0502020204030204" pitchFamily="34" charset="0"/>
              </a:defRPr>
            </a:lvl1pPr>
          </a:lstStyle>
          <a:p>
            <a:fld id="{3AC209E8-7C47-4F5C-8242-5BF68C7C7A92}"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p:cNvSpPr>
          <p:nvPr>
            <p:ph type="sldImg" idx="2"/>
          </p:nvPr>
        </p:nvSpPr>
        <p:spPr/>
      </p:sp>
      <p:sp>
        <p:nvSpPr>
          <p:cNvPr id="16386" name="文本占位符 2"/>
          <p:cNvSpPr>
            <a:spLocks noGrp="1"/>
          </p:cNvSpPr>
          <p:nvPr>
            <p:ph type="body" idx="3"/>
          </p:nvPr>
        </p:nvSpPr>
        <p:spPr/>
        <p:txBody>
          <a:bodyPr/>
          <a:lstStyle/>
          <a:p>
            <a:pPr>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B3436DD-2BB3-447C-BEF5-1D6BC506056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CE5CEEF-2869-417B-9A68-2DBA5BA1606B}"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D440574-CC8C-4688-B554-697A2A7558D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66188DE-35EC-4B21-B019-4F0B2BB48C64}"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8C1EF97-F84C-48C2-AC36-BDB4B202235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8263B1F-EC82-4AE4-BC62-6F9A30119365}"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7A092AB-667D-4156-9C72-53394D0996E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F64D6E-ACAD-4DC9-8DFB-9EDCA5ED837A}"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B9B3CE47-EED8-4543-A1F6-788C30F5E1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07A769-7E29-4CCF-81A4-2CD044710A6C}"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8D69E90-CB49-4B7B-8318-811BD221F8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5F9B6DC-434D-44A6-96DB-2BFA7338FEB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51FF1B3-6489-4E8D-ACB4-D88FBAFF8654}"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B3ADF1E-7B05-4936-AA52-409970E65F9E}"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F4AB5A9-9CBC-4CA9-9B3B-A954E03FEDF6}"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F92FD43-2D5C-4B60-ABD2-47920A2F1A92}"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09B4E1-430B-4E57-A748-7ACF7E7B936D}"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991649B-1A5E-4B2B-9D09-8E928EF9E5B6}"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6316AC22-FE85-4DFC-A340-E141D9DCFE9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012E001-1BF0-4D6C-91DD-9DC1B39BC45B}"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B4A043D1-B832-4459-AE4D-FE23C5DE5C6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4B50C35-2B42-4F4A-BC94-01882CBAB2BF}"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4F143810-C809-471F-8EDF-F5CAA1CACCE3}"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9D204B0-06CE-4CA8-B2C5-74AAA202DAD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936750"/>
            <a:ext cx="7772400" cy="1470025"/>
          </a:xfrm>
        </p:spPr>
        <p:txBody>
          <a:bodyPr/>
          <a:lstStyle/>
          <a:p>
            <a:r>
              <a:rPr lang="zh-CN" altLang="zh-CN" sz="7200" smtClean="0"/>
              <a:t>处方书写规范</a:t>
            </a:r>
            <a:endParaRPr lang="zh-CN" altLang="zh-CN" sz="7200" smtClean="0"/>
          </a:p>
        </p:txBody>
      </p:sp>
      <p:sp>
        <p:nvSpPr>
          <p:cNvPr id="3" name="副标题 2"/>
          <p:cNvSpPr>
            <a:spLocks noGrp="1"/>
          </p:cNvSpPr>
          <p:nvPr>
            <p:ph type="subTitle" idx="1"/>
          </p:nvPr>
        </p:nvSpPr>
        <p:spPr>
          <a:xfrm>
            <a:off x="2720975" y="4079875"/>
            <a:ext cx="3702050" cy="758825"/>
          </a:xfrm>
        </p:spPr>
        <p:txBody>
          <a:bodyPr rtlCol="0">
            <a:normAutofit/>
          </a:bodyPr>
          <a:lstStyle/>
          <a:p>
            <a:pPr fontAlgn="auto">
              <a:spcAft>
                <a:spcPts val="0"/>
              </a:spcAft>
              <a:buFont typeface="Arial" panose="020B0604020202020204" pitchFamily="34" charset="0"/>
              <a:buNone/>
              <a:defRPr/>
            </a:pPr>
            <a:r>
              <a:rPr lang="zh-CN" altLang="en-US" sz="2800">
                <a:solidFill>
                  <a:schemeClr val="accent1"/>
                </a:solidFill>
                <a:effectLst>
                  <a:outerShdw blurRad="38100" dist="25400" dir="5400000" algn="ctr" rotWithShape="0">
                    <a:srgbClr val="6E747A">
                      <a:alpha val="43000"/>
                    </a:srgbClr>
                  </a:outerShdw>
                </a:effectLst>
              </a:rPr>
              <a:t>药械科  林家萍</a:t>
            </a:r>
            <a:endParaRPr lang="zh-CN" altLang="en-US" sz="280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63" y="1293813"/>
            <a:ext cx="7988300" cy="5138737"/>
          </a:xfrm>
          <a:prstGeom prst="rect">
            <a:avLst/>
          </a:prstGeom>
          <a:noFill/>
        </p:spPr>
        <p:txBody>
          <a:bodyPr>
            <a:spAutoFit/>
          </a:bodyPr>
          <a:lstStyle/>
          <a:p>
            <a:pPr fontAlgn="auto">
              <a:spcBef>
                <a:spcPts val="0"/>
              </a:spcBef>
              <a:spcAft>
                <a:spcPts val="0"/>
              </a:spcAft>
              <a:defRPr/>
            </a:pPr>
            <a:r>
              <a:rPr lang="zh-CN" altLang="en-US" sz="2800" dirty="0">
                <a:latin typeface="+mn-lt"/>
                <a:ea typeface="+mn-ea"/>
                <a:sym typeface="+mn-ea"/>
              </a:rPr>
              <a:t>一、需溶解的注射剂没有注明溶媒的品种与用量</a:t>
            </a:r>
            <a:endParaRPr lang="zh-CN" altLang="en-US" sz="2800" dirty="0">
              <a:latin typeface="+mn-lt"/>
              <a:ea typeface="+mn-ea"/>
              <a:sym typeface="+mn-ea"/>
            </a:endParaRPr>
          </a:p>
          <a:p>
            <a:pPr fontAlgn="auto">
              <a:spcBef>
                <a:spcPts val="0"/>
              </a:spcBef>
              <a:spcAft>
                <a:spcPts val="0"/>
              </a:spcAft>
              <a:defRPr/>
            </a:pPr>
            <a:endParaRPr lang="zh-CN" altLang="en-US" sz="2800" dirty="0">
              <a:latin typeface="+mn-lt"/>
              <a:ea typeface="+mn-ea"/>
              <a:sym typeface="+mn-ea"/>
            </a:endParaRPr>
          </a:p>
          <a:p>
            <a:pPr fontAlgn="auto">
              <a:spcBef>
                <a:spcPts val="0"/>
              </a:spcBef>
              <a:spcAft>
                <a:spcPts val="0"/>
              </a:spcAft>
              <a:defRPr/>
            </a:pPr>
            <a:r>
              <a:rPr lang="zh-CN" altLang="en-US" sz="2800" dirty="0">
                <a:latin typeface="+mn-lt"/>
                <a:ea typeface="+mn-ea"/>
                <a:sym typeface="+mn-ea"/>
              </a:rPr>
              <a:t>二、药品用法用量不适宜</a:t>
            </a:r>
            <a:endParaRPr lang="zh-CN" altLang="en-US" sz="2800" dirty="0">
              <a:latin typeface="+mn-lt"/>
              <a:ea typeface="+mn-ea"/>
            </a:endParaRPr>
          </a:p>
          <a:p>
            <a:pPr fontAlgn="auto">
              <a:spcBef>
                <a:spcPts val="0"/>
              </a:spcBef>
              <a:spcAft>
                <a:spcPts val="0"/>
              </a:spcAft>
              <a:defRPr/>
            </a:pPr>
            <a:r>
              <a:rPr lang="en-US" altLang="zh-CN" sz="2800" dirty="0">
                <a:latin typeface="+mn-lt"/>
                <a:ea typeface="+mn-ea"/>
                <a:sym typeface="+mn-ea"/>
              </a:rPr>
              <a:t>     </a:t>
            </a:r>
            <a:r>
              <a:rPr lang="en-US" altLang="zh-CN" sz="2400" dirty="0">
                <a:solidFill>
                  <a:schemeClr val="accent1"/>
                </a:solidFill>
                <a:effectLst>
                  <a:outerShdw blurRad="38100" dist="25400" dir="5400000" algn="ctr" rotWithShape="0">
                    <a:srgbClr val="6E747A">
                      <a:alpha val="43000"/>
                    </a:srgbClr>
                  </a:outerShdw>
                </a:effectLst>
                <a:latin typeface="+mn-lt"/>
                <a:ea typeface="+mn-ea"/>
                <a:sym typeface="+mn-ea"/>
              </a:rPr>
              <a:t>1</a:t>
            </a:r>
            <a:r>
              <a:rPr lang="zh-CN" altLang="en-US" sz="2400" dirty="0">
                <a:solidFill>
                  <a:schemeClr val="accent1"/>
                </a:solidFill>
                <a:effectLst>
                  <a:outerShdw blurRad="38100" dist="25400" dir="5400000" algn="ctr" rotWithShape="0">
                    <a:srgbClr val="6E747A">
                      <a:alpha val="43000"/>
                    </a:srgbClr>
                  </a:outerShdw>
                </a:effectLst>
                <a:latin typeface="+mn-lt"/>
                <a:ea typeface="+mn-ea"/>
                <a:sym typeface="+mn-ea"/>
              </a:rPr>
              <a:t>、用法单位漏写、写错        </a:t>
            </a:r>
            <a:r>
              <a:rPr lang="en-US" altLang="zh-CN" sz="2400" dirty="0">
                <a:solidFill>
                  <a:schemeClr val="accent1"/>
                </a:solidFill>
                <a:effectLst>
                  <a:outerShdw blurRad="38100" dist="25400" dir="5400000" algn="ctr" rotWithShape="0">
                    <a:srgbClr val="6E747A">
                      <a:alpha val="43000"/>
                    </a:srgbClr>
                  </a:outerShdw>
                </a:effectLst>
                <a:latin typeface="+mn-lt"/>
                <a:ea typeface="+mn-ea"/>
                <a:sym typeface="+mn-ea"/>
              </a:rPr>
              <a:t>2</a:t>
            </a:r>
            <a:r>
              <a:rPr lang="zh-CN" altLang="en-US" sz="2400" dirty="0">
                <a:solidFill>
                  <a:schemeClr val="accent1"/>
                </a:solidFill>
                <a:effectLst>
                  <a:outerShdw blurRad="38100" dist="25400" dir="5400000" algn="ctr" rotWithShape="0">
                    <a:srgbClr val="6E747A">
                      <a:alpha val="43000"/>
                    </a:srgbClr>
                  </a:outerShdw>
                </a:effectLst>
                <a:latin typeface="+mn-lt"/>
                <a:ea typeface="+mn-ea"/>
                <a:sym typeface="+mn-ea"/>
              </a:rPr>
              <a:t>、需要皮试的药品未注明</a:t>
            </a:r>
            <a:endParaRPr lang="zh-CN" altLang="en-US" sz="2400" dirty="0">
              <a:solidFill>
                <a:schemeClr val="accent1"/>
              </a:solidFill>
              <a:effectLst>
                <a:outerShdw blurRad="38100" dist="25400" dir="5400000" algn="ctr" rotWithShape="0">
                  <a:srgbClr val="6E747A">
                    <a:alpha val="43000"/>
                  </a:srgbClr>
                </a:outerShdw>
              </a:effectLst>
              <a:latin typeface="+mn-lt"/>
              <a:ea typeface="+mn-ea"/>
              <a:sym typeface="+mn-ea"/>
            </a:endParaRPr>
          </a:p>
          <a:p>
            <a:pPr fontAlgn="auto">
              <a:spcBef>
                <a:spcPts val="0"/>
              </a:spcBef>
              <a:spcAft>
                <a:spcPts val="0"/>
              </a:spcAft>
              <a:defRPr/>
            </a:pPr>
            <a:r>
              <a:rPr lang="en-US" altLang="zh-CN" sz="2400" dirty="0">
                <a:solidFill>
                  <a:schemeClr val="accent1"/>
                </a:solidFill>
                <a:effectLst>
                  <a:outerShdw blurRad="38100" dist="25400" dir="5400000" algn="ctr" rotWithShape="0">
                    <a:srgbClr val="6E747A">
                      <a:alpha val="43000"/>
                    </a:srgbClr>
                  </a:outerShdw>
                </a:effectLst>
                <a:latin typeface="+mn-lt"/>
                <a:ea typeface="+mn-ea"/>
                <a:sym typeface="+mn-ea"/>
              </a:rPr>
              <a:t>      3</a:t>
            </a:r>
            <a:r>
              <a:rPr lang="zh-CN" altLang="en-US" sz="2400" dirty="0">
                <a:solidFill>
                  <a:schemeClr val="accent1"/>
                </a:solidFill>
                <a:effectLst>
                  <a:outerShdw blurRad="38100" dist="25400" dir="5400000" algn="ctr" rotWithShape="0">
                    <a:srgbClr val="6E747A">
                      <a:alpha val="43000"/>
                    </a:srgbClr>
                  </a:outerShdw>
                </a:effectLst>
                <a:latin typeface="+mn-lt"/>
                <a:ea typeface="+mn-ea"/>
                <a:sym typeface="+mn-ea"/>
              </a:rPr>
              <a:t>、不需要皮试的药品又添注明    </a:t>
            </a:r>
            <a:r>
              <a:rPr lang="en-US" altLang="zh-CN" sz="2400" dirty="0">
                <a:solidFill>
                  <a:schemeClr val="accent1"/>
                </a:solidFill>
                <a:effectLst>
                  <a:outerShdw blurRad="38100" dist="25400" dir="5400000" algn="ctr" rotWithShape="0">
                    <a:srgbClr val="6E747A">
                      <a:alpha val="43000"/>
                    </a:srgbClr>
                  </a:outerShdw>
                </a:effectLst>
                <a:latin typeface="+mn-lt"/>
                <a:ea typeface="+mn-ea"/>
                <a:sym typeface="+mn-ea"/>
              </a:rPr>
              <a:t>4</a:t>
            </a:r>
            <a:r>
              <a:rPr lang="zh-CN" altLang="en-US" sz="2400" dirty="0">
                <a:solidFill>
                  <a:schemeClr val="accent1"/>
                </a:solidFill>
                <a:effectLst>
                  <a:outerShdw blurRad="38100" dist="25400" dir="5400000" algn="ctr" rotWithShape="0">
                    <a:srgbClr val="6E747A">
                      <a:alpha val="43000"/>
                    </a:srgbClr>
                  </a:outerShdw>
                </a:effectLst>
                <a:latin typeface="+mn-lt"/>
                <a:ea typeface="+mn-ea"/>
                <a:sym typeface="+mn-ea"/>
              </a:rPr>
              <a:t>、用药频次超说明书</a:t>
            </a:r>
            <a:endParaRPr lang="zh-CN" altLang="en-US" sz="2400" dirty="0">
              <a:solidFill>
                <a:schemeClr val="accent1"/>
              </a:solidFill>
              <a:effectLst>
                <a:outerShdw blurRad="38100" dist="25400" dir="5400000" algn="ctr" rotWithShape="0">
                  <a:srgbClr val="6E747A">
                    <a:alpha val="43000"/>
                  </a:srgbClr>
                </a:outerShdw>
              </a:effectLst>
              <a:latin typeface="+mn-lt"/>
              <a:ea typeface="+mn-ea"/>
              <a:sym typeface="+mn-ea"/>
            </a:endParaRPr>
          </a:p>
          <a:p>
            <a:pPr fontAlgn="auto">
              <a:spcBef>
                <a:spcPts val="0"/>
              </a:spcBef>
              <a:spcAft>
                <a:spcPts val="0"/>
              </a:spcAft>
              <a:defRPr/>
            </a:pPr>
            <a:endParaRPr lang="zh-CN" altLang="en-US" sz="2400" dirty="0">
              <a:solidFill>
                <a:schemeClr val="accent1"/>
              </a:solidFill>
              <a:effectLst>
                <a:outerShdw blurRad="38100" dist="25400" dir="5400000" algn="ctr" rotWithShape="0">
                  <a:srgbClr val="6E747A">
                    <a:alpha val="43000"/>
                  </a:srgbClr>
                </a:outerShdw>
              </a:effectLst>
              <a:latin typeface="+mn-lt"/>
              <a:ea typeface="+mn-ea"/>
              <a:sym typeface="+mn-ea"/>
            </a:endParaRPr>
          </a:p>
          <a:p>
            <a:pPr fontAlgn="auto">
              <a:spcBef>
                <a:spcPts val="0"/>
              </a:spcBef>
              <a:spcAft>
                <a:spcPts val="0"/>
              </a:spcAft>
              <a:defRPr/>
            </a:pPr>
            <a:r>
              <a:rPr lang="zh-CN" altLang="en-US" sz="2800" dirty="0">
                <a:latin typeface="+mn-lt"/>
                <a:ea typeface="+mn-ea"/>
                <a:sym typeface="+mn-ea"/>
              </a:rPr>
              <a:t>三、临床诊断不适宜</a:t>
            </a:r>
            <a:endParaRPr lang="zh-CN" altLang="en-US" sz="2800" dirty="0">
              <a:latin typeface="+mn-lt"/>
              <a:ea typeface="+mn-ea"/>
              <a:sym typeface="+mn-ea"/>
            </a:endParaRPr>
          </a:p>
          <a:p>
            <a:pPr fontAlgn="auto">
              <a:spcBef>
                <a:spcPts val="0"/>
              </a:spcBef>
              <a:spcAft>
                <a:spcPts val="0"/>
              </a:spcAft>
              <a:defRPr/>
            </a:pPr>
            <a:endParaRPr lang="zh-CN" altLang="en-US" sz="2800" dirty="0">
              <a:latin typeface="+mn-lt"/>
              <a:ea typeface="+mn-ea"/>
            </a:endParaRPr>
          </a:p>
          <a:p>
            <a:pPr fontAlgn="auto">
              <a:spcBef>
                <a:spcPts val="0"/>
              </a:spcBef>
              <a:spcAft>
                <a:spcPts val="0"/>
              </a:spcAft>
              <a:defRPr/>
            </a:pPr>
            <a:r>
              <a:rPr lang="zh-CN" altLang="en-US" sz="2800" dirty="0">
                <a:latin typeface="+mn-lt"/>
                <a:ea typeface="+mn-ea"/>
                <a:sym typeface="+mn-ea"/>
              </a:rPr>
              <a:t>四、超长用量未注明原因</a:t>
            </a:r>
            <a:endParaRPr lang="zh-CN" altLang="en-US" sz="2800" dirty="0">
              <a:latin typeface="+mn-lt"/>
              <a:ea typeface="+mn-ea"/>
              <a:sym typeface="+mn-ea"/>
            </a:endParaRPr>
          </a:p>
          <a:p>
            <a:pPr fontAlgn="auto">
              <a:spcBef>
                <a:spcPts val="0"/>
              </a:spcBef>
              <a:spcAft>
                <a:spcPts val="0"/>
              </a:spcAft>
              <a:defRPr/>
            </a:pPr>
            <a:endParaRPr lang="zh-CN" altLang="en-US" sz="2800" dirty="0">
              <a:latin typeface="+mn-lt"/>
              <a:ea typeface="+mn-ea"/>
            </a:endParaRPr>
          </a:p>
          <a:p>
            <a:pPr fontAlgn="auto">
              <a:spcBef>
                <a:spcPts val="0"/>
              </a:spcBef>
              <a:spcAft>
                <a:spcPts val="0"/>
              </a:spcAft>
              <a:defRPr/>
            </a:pPr>
            <a:r>
              <a:rPr lang="zh-CN" altLang="en-US" sz="2800" dirty="0">
                <a:latin typeface="+mn-lt"/>
                <a:ea typeface="+mn-ea"/>
                <a:sym typeface="+mn-ea"/>
              </a:rPr>
              <a:t>五、单独开具中成药处方临床诊断未写证型证候</a:t>
            </a:r>
            <a:endParaRPr lang="zh-CN" altLang="en-US" sz="2800" dirty="0">
              <a:latin typeface="+mn-lt"/>
              <a:ea typeface="+mn-ea"/>
            </a:endParaRPr>
          </a:p>
          <a:p>
            <a:pPr fontAlgn="auto">
              <a:spcBef>
                <a:spcPts val="0"/>
              </a:spcBef>
              <a:spcAft>
                <a:spcPts val="0"/>
              </a:spcAft>
              <a:defRPr/>
            </a:pPr>
            <a:endParaRPr lang="zh-CN" altLang="en-US" sz="2800">
              <a:latin typeface="+mn-lt"/>
              <a:ea typeface="+mn-ea"/>
            </a:endParaRPr>
          </a:p>
        </p:txBody>
      </p:sp>
      <p:sp>
        <p:nvSpPr>
          <p:cNvPr id="24578" name="文本框 2"/>
          <p:cNvSpPr txBox="1">
            <a:spLocks noChangeArrowheads="1"/>
          </p:cNvSpPr>
          <p:nvPr/>
        </p:nvSpPr>
        <p:spPr bwMode="auto">
          <a:xfrm>
            <a:off x="2030413" y="244475"/>
            <a:ext cx="5083175" cy="584200"/>
          </a:xfrm>
          <a:prstGeom prst="rect">
            <a:avLst/>
          </a:prstGeom>
          <a:noFill/>
          <a:ln w="9525">
            <a:noFill/>
            <a:miter lim="800000"/>
          </a:ln>
        </p:spPr>
        <p:txBody>
          <a:bodyPr>
            <a:spAutoFit/>
          </a:bodyPr>
          <a:lstStyle/>
          <a:p>
            <a:r>
              <a:rPr lang="zh-CN" altLang="en-US" sz="3200" b="1">
                <a:solidFill>
                  <a:srgbClr val="FF0000"/>
                </a:solidFill>
                <a:latin typeface="Calibri" panose="020F0502020204030204" pitchFamily="34" charset="0"/>
              </a:rPr>
              <a:t>门诊处方存在的不合格问题</a:t>
            </a:r>
            <a:endParaRPr lang="zh-CN" altLang="en-US" sz="3200" b="1">
              <a:solidFill>
                <a:srgbClr val="FF0000"/>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
          <p:cNvSpPr txBox="1">
            <a:spLocks noChangeArrowheads="1"/>
          </p:cNvSpPr>
          <p:nvPr/>
        </p:nvSpPr>
        <p:spPr bwMode="auto">
          <a:xfrm>
            <a:off x="415925" y="1617663"/>
            <a:ext cx="8312150" cy="3414712"/>
          </a:xfrm>
          <a:prstGeom prst="rect">
            <a:avLst/>
          </a:prstGeom>
          <a:noFill/>
          <a:ln w="9525">
            <a:noFill/>
            <a:miter lim="800000"/>
          </a:ln>
        </p:spPr>
        <p:txBody>
          <a:bodyPr>
            <a:spAutoFit/>
          </a:bodyPr>
          <a:lstStyle/>
          <a:p>
            <a:r>
              <a:rPr lang="zh-CN" altLang="en-US" sz="2400">
                <a:latin typeface="Calibri" panose="020F0502020204030204" pitchFamily="34" charset="0"/>
                <a:sym typeface="+mn-ea"/>
              </a:rPr>
              <a:t>六、中药饮片处方前记应当标明姓名、性别、年龄、地址应当具体到街道或社区（乡镇）</a:t>
            </a:r>
            <a:endParaRPr lang="zh-CN" altLang="en-US" sz="2400">
              <a:latin typeface="Calibri" panose="020F0502020204030204" pitchFamily="34" charset="0"/>
              <a:sym typeface="+mn-ea"/>
            </a:endParaRPr>
          </a:p>
          <a:p>
            <a:endParaRPr lang="zh-CN" altLang="en-US" sz="2400">
              <a:latin typeface="Calibri" panose="020F0502020204030204" pitchFamily="34" charset="0"/>
            </a:endParaRPr>
          </a:p>
          <a:p>
            <a:r>
              <a:rPr lang="zh-CN" altLang="en-US" sz="2400">
                <a:latin typeface="Calibri" panose="020F0502020204030204" pitchFamily="34" charset="0"/>
                <a:sym typeface="+mn-ea"/>
              </a:rPr>
              <a:t>七、临床诊断应当写中医诊断，并写清中医病症及证型。</a:t>
            </a:r>
            <a:endParaRPr lang="zh-CN" altLang="en-US" sz="2400">
              <a:latin typeface="Calibri" panose="020F0502020204030204" pitchFamily="34" charset="0"/>
              <a:sym typeface="+mn-ea"/>
            </a:endParaRPr>
          </a:p>
          <a:p>
            <a:endParaRPr lang="zh-CN" altLang="en-US" sz="2400">
              <a:latin typeface="Calibri" panose="020F0502020204030204" pitchFamily="34" charset="0"/>
            </a:endParaRPr>
          </a:p>
          <a:p>
            <a:r>
              <a:rPr lang="zh-CN" altLang="en-US" sz="2400">
                <a:latin typeface="Calibri" panose="020F0502020204030204" pitchFamily="34" charset="0"/>
                <a:sym typeface="+mn-ea"/>
              </a:rPr>
              <a:t>八、中药饮片用法应当注明内服或外用。内服中药需写明每日几剂、煎煮几次、共分几次服用等、外用中药需写明每日几剂熏洗或灌肠等用法。</a:t>
            </a:r>
            <a:endParaRPr lang="zh-CN" altLang="en-US" sz="2400">
              <a:latin typeface="Calibri" panose="020F0502020204030204" pitchFamily="34" charset="0"/>
            </a:endParaRPr>
          </a:p>
          <a:p>
            <a:endParaRPr lang="zh-CN" altLang="en-US" sz="2400">
              <a:latin typeface="Calibri" panose="020F0502020204030204" pitchFamily="34" charset="0"/>
            </a:endParaRPr>
          </a:p>
        </p:txBody>
      </p:sp>
      <p:sp>
        <p:nvSpPr>
          <p:cNvPr id="25602" name="文本框 2"/>
          <p:cNvSpPr txBox="1">
            <a:spLocks noChangeArrowheads="1"/>
          </p:cNvSpPr>
          <p:nvPr/>
        </p:nvSpPr>
        <p:spPr bwMode="auto">
          <a:xfrm>
            <a:off x="2024063" y="168275"/>
            <a:ext cx="5095875" cy="584200"/>
          </a:xfrm>
          <a:prstGeom prst="rect">
            <a:avLst/>
          </a:prstGeom>
          <a:noFill/>
          <a:ln w="9525">
            <a:noFill/>
            <a:miter lim="800000"/>
          </a:ln>
        </p:spPr>
        <p:txBody>
          <a:bodyPr>
            <a:spAutoFit/>
          </a:bodyPr>
          <a:lstStyle/>
          <a:p>
            <a:r>
              <a:rPr lang="zh-CN" altLang="en-US" sz="3200" b="1">
                <a:solidFill>
                  <a:srgbClr val="FF0000"/>
                </a:solidFill>
                <a:latin typeface="Calibri" panose="020F0502020204030204" pitchFamily="34" charset="0"/>
              </a:rPr>
              <a:t>门诊处方存在的不合格问题</a:t>
            </a:r>
            <a:endParaRPr lang="zh-CN" altLang="en-US" sz="3200" b="1">
              <a:solidFill>
                <a:srgbClr val="FF0000"/>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1"/>
          <p:cNvSpPr txBox="1">
            <a:spLocks noChangeArrowheads="1"/>
          </p:cNvSpPr>
          <p:nvPr/>
        </p:nvSpPr>
        <p:spPr bwMode="auto">
          <a:xfrm>
            <a:off x="415925" y="920750"/>
            <a:ext cx="8312150" cy="4152900"/>
          </a:xfrm>
          <a:prstGeom prst="rect">
            <a:avLst/>
          </a:prstGeom>
          <a:noFill/>
          <a:ln w="9525">
            <a:noFill/>
            <a:miter lim="800000"/>
          </a:ln>
        </p:spPr>
        <p:txBody>
          <a:bodyPr>
            <a:spAutoFit/>
          </a:bodyPr>
          <a:lstStyle/>
          <a:p>
            <a:endParaRPr lang="zh-CN" altLang="en-US" sz="2400">
              <a:latin typeface="Calibri" panose="020F0502020204030204" pitchFamily="34" charset="0"/>
            </a:endParaRPr>
          </a:p>
          <a:p>
            <a:r>
              <a:rPr lang="zh-CN" altLang="en-US" sz="2400">
                <a:latin typeface="Calibri" panose="020F0502020204030204" pitchFamily="34" charset="0"/>
                <a:sym typeface="+mn-ea"/>
              </a:rPr>
              <a:t>九、对有毒中药饮片超过常用量内服的处方应当在药名的右    上角加医师签名并注明时间。对十八反、十九畏等明显违反配伍禁忌的方剂经医师确认确有需要要加签签名、时间方可调配。</a:t>
            </a:r>
            <a:endParaRPr lang="zh-CN" altLang="en-US" sz="2400">
              <a:latin typeface="Calibri" panose="020F0502020204030204" pitchFamily="34" charset="0"/>
              <a:sym typeface="+mn-ea"/>
            </a:endParaRPr>
          </a:p>
          <a:p>
            <a:endParaRPr lang="zh-CN" altLang="en-US" sz="2400">
              <a:latin typeface="Calibri" panose="020F0502020204030204" pitchFamily="34" charset="0"/>
              <a:sym typeface="+mn-ea"/>
            </a:endParaRPr>
          </a:p>
          <a:p>
            <a:r>
              <a:rPr lang="zh-CN" altLang="zh-CN" sz="2400">
                <a:latin typeface="Calibri" panose="020F0502020204030204" pitchFamily="34" charset="0"/>
                <a:sym typeface="+mn-ea"/>
              </a:rPr>
              <a:t>十、对有特殊煎煮要求的应当注明（先煎、后下、包煎等）</a:t>
            </a:r>
            <a:endParaRPr lang="zh-CN" altLang="zh-CN" sz="2400">
              <a:latin typeface="Calibri" panose="020F0502020204030204" pitchFamily="34" charset="0"/>
              <a:sym typeface="+mn-ea"/>
            </a:endParaRPr>
          </a:p>
          <a:p>
            <a:endParaRPr lang="zh-CN" altLang="zh-CN" sz="2400">
              <a:latin typeface="Calibri" panose="020F0502020204030204" pitchFamily="34" charset="0"/>
            </a:endParaRPr>
          </a:p>
          <a:p>
            <a:r>
              <a:rPr lang="zh-CN" altLang="en-US" sz="2400">
                <a:latin typeface="Calibri" panose="020F0502020204030204" pitchFamily="34" charset="0"/>
                <a:sym typeface="+mn-ea"/>
              </a:rPr>
              <a:t>十一、根据医保科要求，普通处方不得超过七日用量，金额不超过二百元，非市区患者或慢性病患者原则上不超过十五日用量。</a:t>
            </a:r>
            <a:endParaRPr lang="zh-CN" altLang="en-US" sz="2400">
              <a:latin typeface="Calibri" panose="020F0502020204030204" pitchFamily="34" charset="0"/>
            </a:endParaRPr>
          </a:p>
        </p:txBody>
      </p:sp>
      <p:sp>
        <p:nvSpPr>
          <p:cNvPr id="26626" name="文本框 2"/>
          <p:cNvSpPr txBox="1">
            <a:spLocks noChangeArrowheads="1"/>
          </p:cNvSpPr>
          <p:nvPr/>
        </p:nvSpPr>
        <p:spPr bwMode="auto">
          <a:xfrm>
            <a:off x="2024063" y="168275"/>
            <a:ext cx="5095875" cy="584200"/>
          </a:xfrm>
          <a:prstGeom prst="rect">
            <a:avLst/>
          </a:prstGeom>
          <a:noFill/>
          <a:ln w="9525">
            <a:noFill/>
            <a:miter lim="800000"/>
          </a:ln>
        </p:spPr>
        <p:txBody>
          <a:bodyPr>
            <a:spAutoFit/>
          </a:bodyPr>
          <a:lstStyle/>
          <a:p>
            <a:r>
              <a:rPr lang="zh-CN" altLang="en-US" sz="3200" b="1">
                <a:solidFill>
                  <a:srgbClr val="FF0000"/>
                </a:solidFill>
                <a:latin typeface="Calibri" panose="020F0502020204030204" pitchFamily="34" charset="0"/>
              </a:rPr>
              <a:t>门诊处方存在的不合格问题</a:t>
            </a:r>
            <a:endParaRPr lang="zh-CN" altLang="en-US" sz="3200" b="1">
              <a:solidFill>
                <a:srgbClr val="FF0000"/>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457200" y="274638"/>
            <a:ext cx="8229600" cy="3654425"/>
          </a:xfrm>
        </p:spPr>
        <p:txBody>
          <a:bodyPr/>
          <a:lstStyle/>
          <a:p>
            <a:r>
              <a:rPr lang="zh-CN" altLang="en-US" smtClean="0"/>
              <a:t>一、需溶解的注射剂没有注明溶媒的品种与用量</a:t>
            </a:r>
            <a:endParaRPr lang="zh-CN"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p:txBody>
          <a:bodyPr/>
          <a:lstStyle/>
          <a:p>
            <a:endParaRPr lang="zh-CN" altLang="en-US" smtClean="0"/>
          </a:p>
        </p:txBody>
      </p:sp>
      <p:pic>
        <p:nvPicPr>
          <p:cNvPr id="28674" name="内容占位符 3" descr="无溶媒3.jpg"/>
          <p:cNvPicPr>
            <a:picLocks noGrp="1" noChangeAspect="1"/>
          </p:cNvPicPr>
          <p:nvPr>
            <p:ph idx="1"/>
          </p:nvPr>
        </p:nvPicPr>
        <p:blipFill>
          <a:blip r:embed="rId1"/>
          <a:srcRect/>
          <a:stretch>
            <a:fillRect/>
          </a:stretch>
        </p:blipFill>
        <p:spPr>
          <a:xfrm>
            <a:off x="1857375" y="500063"/>
            <a:ext cx="5429250" cy="607218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endParaRPr lang="zh-CN" altLang="en-US" smtClean="0"/>
          </a:p>
        </p:txBody>
      </p:sp>
      <p:pic>
        <p:nvPicPr>
          <p:cNvPr id="29698" name="内容占位符 3" descr="无溶媒1.jpg"/>
          <p:cNvPicPr>
            <a:picLocks noGrp="1" noChangeAspect="1"/>
          </p:cNvPicPr>
          <p:nvPr>
            <p:ph idx="1"/>
          </p:nvPr>
        </p:nvPicPr>
        <p:blipFill>
          <a:blip r:embed="rId1"/>
          <a:srcRect/>
          <a:stretch>
            <a:fillRect/>
          </a:stretch>
        </p:blipFill>
        <p:spPr>
          <a:xfrm>
            <a:off x="1714500" y="500063"/>
            <a:ext cx="5429250" cy="592931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xfrm>
            <a:off x="457200" y="274638"/>
            <a:ext cx="8229600" cy="2868612"/>
          </a:xfrm>
        </p:spPr>
        <p:txBody>
          <a:bodyPr/>
          <a:lstStyle/>
          <a:p>
            <a:r>
              <a:rPr lang="zh-CN" altLang="en-US" smtClean="0"/>
              <a:t>二、药品用法用量不适宜</a:t>
            </a:r>
            <a:endParaRPr lang="zh-CN" alt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fontScale="90000"/>
          </a:bodyPr>
          <a:lstStyle/>
          <a:p>
            <a:pPr fontAlgn="auto">
              <a:spcAft>
                <a:spcPts val="0"/>
              </a:spcAft>
              <a:defRPr/>
            </a:pPr>
            <a:r>
              <a:rPr lang="en-US" altLang="zh-CN" dirty="0" smtClean="0"/>
              <a:t>1</a:t>
            </a:r>
            <a:r>
              <a:rPr lang="zh-CN" altLang="en-US" dirty="0" smtClean="0"/>
              <a:t>、用法单位漏写、写错</a:t>
            </a:r>
            <a:br>
              <a:rPr lang="zh-CN" altLang="en-US" dirty="0" smtClean="0"/>
            </a:br>
            <a:endParaRPr lang="zh-CN" altLang="en-US" dirty="0"/>
          </a:p>
        </p:txBody>
      </p:sp>
      <p:pic>
        <p:nvPicPr>
          <p:cNvPr id="31746" name="内容占位符 3" descr="单位1.jpg"/>
          <p:cNvPicPr>
            <a:picLocks noGrp="1" noChangeAspect="1"/>
          </p:cNvPicPr>
          <p:nvPr>
            <p:ph idx="1"/>
          </p:nvPr>
        </p:nvPicPr>
        <p:blipFill>
          <a:blip r:embed="rId1"/>
          <a:srcRect/>
          <a:stretch>
            <a:fillRect/>
          </a:stretch>
        </p:blipFill>
        <p:spPr>
          <a:xfrm>
            <a:off x="2143125" y="1176338"/>
            <a:ext cx="5143500" cy="517048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内容占位符 3" descr="用法单位.jpg"/>
          <p:cNvPicPr>
            <a:picLocks noGrp="1" noChangeAspect="1"/>
          </p:cNvPicPr>
          <p:nvPr>
            <p:ph idx="1"/>
          </p:nvPr>
        </p:nvPicPr>
        <p:blipFill>
          <a:blip r:embed="rId1"/>
          <a:srcRect/>
          <a:stretch>
            <a:fillRect/>
          </a:stretch>
        </p:blipFill>
        <p:spPr>
          <a:xfrm>
            <a:off x="2000250" y="500063"/>
            <a:ext cx="5000625" cy="578643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p:txBody>
          <a:bodyPr/>
          <a:lstStyle/>
          <a:p>
            <a:r>
              <a:rPr lang="en-US" altLang="zh-CN" smtClean="0"/>
              <a:t>2</a:t>
            </a:r>
            <a:r>
              <a:rPr lang="zh-CN" altLang="en-US" smtClean="0"/>
              <a:t>、需要皮试的药品未注明</a:t>
            </a:r>
            <a:endParaRPr lang="zh-CN" altLang="en-US" smtClean="0"/>
          </a:p>
        </p:txBody>
      </p:sp>
      <p:pic>
        <p:nvPicPr>
          <p:cNvPr id="33794" name="内容占位符 3" descr="少皮试.jpg"/>
          <p:cNvPicPr>
            <a:picLocks noGrp="1" noChangeAspect="1"/>
          </p:cNvPicPr>
          <p:nvPr>
            <p:ph idx="1"/>
          </p:nvPr>
        </p:nvPicPr>
        <p:blipFill>
          <a:blip r:embed="rId1"/>
          <a:srcRect/>
          <a:stretch>
            <a:fillRect/>
          </a:stretch>
        </p:blipFill>
        <p:spPr>
          <a:xfrm>
            <a:off x="2309813" y="1357313"/>
            <a:ext cx="4525962" cy="52863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1143000"/>
          </a:xfrm>
        </p:spPr>
        <p:txBody>
          <a:bodyPr rtlCol="0">
            <a:normAutofit fontScale="90000"/>
          </a:bodyPr>
          <a:lstStyle/>
          <a:p>
            <a:pPr fontAlgn="auto">
              <a:spcAft>
                <a:spcPts val="0"/>
              </a:spcAft>
              <a:defRPr/>
            </a:pPr>
            <a:r>
              <a:rPr lang="zh-CN" altLang="en-US"/>
              <a:t>2017年度三级公立中医院绩效</a:t>
            </a:r>
            <a:br>
              <a:rPr lang="zh-CN" altLang="en-US"/>
            </a:br>
            <a:r>
              <a:rPr lang="zh-CN" altLang="en-US"/>
              <a:t>考核指标</a:t>
            </a:r>
            <a:endParaRPr lang="zh-CN" altLang="en-US"/>
          </a:p>
        </p:txBody>
      </p:sp>
      <p:graphicFrame>
        <p:nvGraphicFramePr>
          <p:cNvPr id="4" name="表格 -1"/>
          <p:cNvGraphicFramePr/>
          <p:nvPr/>
        </p:nvGraphicFramePr>
        <p:xfrm>
          <a:off x="927100" y="2859088"/>
          <a:ext cx="7289800" cy="1675130"/>
        </p:xfrm>
        <a:graphic>
          <a:graphicData uri="http://schemas.openxmlformats.org/drawingml/2006/table">
            <a:tbl>
              <a:tblPr firstRow="1" bandRow="1">
                <a:tableStyleId>{5940675A-B579-460E-94D1-54222C63F5DA}</a:tableStyleId>
              </a:tblPr>
              <a:tblGrid>
                <a:gridCol w="676275"/>
                <a:gridCol w="539750"/>
                <a:gridCol w="3228975"/>
                <a:gridCol w="2844800"/>
              </a:tblGrid>
              <a:tr h="1675130">
                <a:tc>
                  <a:txBody>
                    <a:bodyPr/>
                    <a:lstStyle/>
                    <a:p>
                      <a:pPr indent="0">
                        <a:buNone/>
                      </a:pPr>
                      <a:r>
                        <a:rPr lang="en-US" altLang="zh-CN" sz="1400" b="0">
                          <a:solidFill>
                            <a:schemeClr val="tx1"/>
                          </a:solidFill>
                          <a:latin typeface="宋体" panose="02010600030101010101" pitchFamily="2" charset="-122"/>
                          <a:ea typeface="宋体" panose="02010600030101010101" pitchFamily="2" charset="-122"/>
                          <a:cs typeface="宋体" panose="02010600030101010101" pitchFamily="2" charset="-122"/>
                        </a:rPr>
                        <a:t>2.1.9 </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处方合格率</a:t>
                      </a:r>
                      <a:endPar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chemeClr val="tx1"/>
                          </a:solidFill>
                          <a:latin typeface="宋体" panose="02010600030101010101" pitchFamily="2" charset="-122"/>
                          <a:ea typeface="宋体" panose="02010600030101010101" pitchFamily="2" charset="-122"/>
                          <a:cs typeface="宋体" panose="02010600030101010101" pitchFamily="2" charset="-122"/>
                        </a:rPr>
                        <a:t>2 </a:t>
                      </a:r>
                      <a:endParaRPr lang="en-US" altLang="zh-CN" sz="1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chemeClr val="tx1"/>
                      </a:solidFill>
                      <a:prstDash val="solid"/>
                      <a:headEnd type="none" w="med" len="med"/>
                      <a:tailEnd type="none" w="med" len="med"/>
                    </a:lnL>
                    <a:lnR w="12700">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处方合格率是指处方书写的全部内容，包括处方前记书写、正文药名书写、用法用量及医生签名、药师调配和复核签名等内容，同时也有用药的合理性、配伍禁忌等内容。合格率的计算按抽样方法每月点评不少于</a:t>
                      </a:r>
                      <a:r>
                        <a:rPr lang="en-US" altLang="zh-CN" sz="1400" b="0">
                          <a:solidFill>
                            <a:schemeClr val="tx1"/>
                          </a:solidFill>
                          <a:latin typeface="宋体" panose="02010600030101010101" pitchFamily="2" charset="-122"/>
                          <a:ea typeface="宋体" panose="02010600030101010101" pitchFamily="2" charset="-122"/>
                          <a:cs typeface="宋体" panose="02010600030101010101" pitchFamily="2" charset="-122"/>
                        </a:rPr>
                        <a:t>100</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张处方。不合格处方包括不规范处方、不适宜处方和超常处方。</a:t>
                      </a:r>
                      <a:endPar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查看相关统计数据；</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处方合格率</a:t>
                      </a:r>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≥99%</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得</a:t>
                      </a:r>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分</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；每低</a:t>
                      </a:r>
                      <a:r>
                        <a:rPr lang="en-US" altLang="zh-CN" sz="1400" b="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个百分点</a:t>
                      </a:r>
                      <a:r>
                        <a:rPr lang="en-US" altLang="zh-CN" sz="1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扣</a:t>
                      </a:r>
                      <a:r>
                        <a:rPr lang="en-US" altLang="zh-CN" sz="1400" b="0">
                          <a:solidFill>
                            <a:schemeClr val="tx1"/>
                          </a:solidFill>
                          <a:latin typeface="宋体" panose="02010600030101010101" pitchFamily="2" charset="-122"/>
                          <a:ea typeface="宋体" panose="02010600030101010101" pitchFamily="2" charset="-122"/>
                          <a:cs typeface="宋体" panose="02010600030101010101" pitchFamily="2" charset="-122"/>
                        </a:rPr>
                        <a:t>0.2</a:t>
                      </a:r>
                      <a:r>
                        <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rPr>
                        <a:t>分。</a:t>
                      </a:r>
                      <a:endParaRPr lang="zh-CN" altLang="en-US" sz="1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927100" y="2314575"/>
          <a:ext cx="7289800" cy="544513"/>
        </p:xfrm>
        <a:graphic>
          <a:graphicData uri="http://schemas.openxmlformats.org/drawingml/2006/table">
            <a:tbl>
              <a:tblPr/>
              <a:tblGrid>
                <a:gridCol w="676275"/>
                <a:gridCol w="539750"/>
                <a:gridCol w="3216275"/>
                <a:gridCol w="2857500"/>
              </a:tblGrid>
              <a:tr h="54451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000000"/>
                          </a:solidFill>
                          <a:effectLst/>
                          <a:latin typeface="仿宋"/>
                          <a:ea typeface="仿宋"/>
                          <a:cs typeface="仿宋"/>
                        </a:rPr>
                        <a:t>三级指标</a:t>
                      </a:r>
                      <a:endParaRPr kumimoji="0" lang="zh-CN" altLang="en-US" sz="1200" b="1" i="0" u="none" strike="noStrike" cap="none" normalizeH="0" baseline="0" smtClean="0">
                        <a:ln>
                          <a:noFill/>
                        </a:ln>
                        <a:solidFill>
                          <a:srgbClr val="000000"/>
                        </a:solidFill>
                        <a:effectLst/>
                        <a:latin typeface="仿宋"/>
                        <a:ea typeface="仿宋"/>
                        <a:cs typeface="仿宋"/>
                      </a:endParaRPr>
                    </a:p>
                  </a:txBody>
                  <a:tcPr marL="0" marR="0" marT="0" marB="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000000"/>
                          </a:solidFill>
                          <a:effectLst/>
                          <a:latin typeface="仿宋"/>
                          <a:ea typeface="仿宋"/>
                          <a:cs typeface="仿宋"/>
                        </a:rPr>
                        <a:t>权重</a:t>
                      </a:r>
                      <a:endParaRPr kumimoji="0" lang="zh-CN" altLang="en-US" sz="1200" b="1" i="0" u="none" strike="noStrike" cap="none" normalizeH="0" baseline="0" smtClean="0">
                        <a:ln>
                          <a:noFill/>
                        </a:ln>
                        <a:solidFill>
                          <a:srgbClr val="000000"/>
                        </a:solidFill>
                        <a:effectLst/>
                        <a:latin typeface="仿宋"/>
                        <a:ea typeface="仿宋"/>
                        <a:cs typeface="仿宋"/>
                      </a:endParaRPr>
                    </a:p>
                  </a:txBody>
                  <a:tcPr marL="0" marR="0" marT="0" marB="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000000"/>
                          </a:solidFill>
                          <a:effectLst/>
                          <a:latin typeface="仿宋"/>
                          <a:ea typeface="仿宋"/>
                          <a:cs typeface="仿宋"/>
                        </a:rPr>
                        <a:t>指标说明</a:t>
                      </a:r>
                      <a:endParaRPr kumimoji="0" lang="zh-CN" altLang="en-US" sz="1200" b="1" i="0" u="none" strike="noStrike" cap="none" normalizeH="0" baseline="0" smtClean="0">
                        <a:ln>
                          <a:noFill/>
                        </a:ln>
                        <a:solidFill>
                          <a:srgbClr val="000000"/>
                        </a:solidFill>
                        <a:effectLst/>
                        <a:latin typeface="仿宋"/>
                        <a:ea typeface="仿宋"/>
                        <a:cs typeface="仿宋"/>
                      </a:endParaRPr>
                    </a:p>
                  </a:txBody>
                  <a:tcPr marL="0" marR="0" marT="0" marB="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000000"/>
                          </a:solidFill>
                          <a:effectLst/>
                          <a:latin typeface="仿宋"/>
                          <a:ea typeface="仿宋"/>
                          <a:cs typeface="仿宋"/>
                        </a:rPr>
                        <a:t>考评细则</a:t>
                      </a:r>
                      <a:endParaRPr kumimoji="0" lang="zh-CN" altLang="en-US" sz="1200" b="1" i="0" u="none" strike="noStrike" cap="none" normalizeH="0" baseline="0" smtClean="0">
                        <a:ln>
                          <a:noFill/>
                        </a:ln>
                        <a:solidFill>
                          <a:srgbClr val="000000"/>
                        </a:solidFill>
                        <a:effectLst/>
                        <a:latin typeface="仿宋"/>
                        <a:ea typeface="仿宋"/>
                        <a:cs typeface="仿宋"/>
                      </a:endParaRPr>
                    </a:p>
                  </a:txBody>
                  <a:tcPr marL="0" marR="0" marT="0" marB="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p:txBody>
          <a:bodyPr/>
          <a:lstStyle/>
          <a:p>
            <a:r>
              <a:rPr lang="en-US" altLang="zh-CN" smtClean="0"/>
              <a:t>3</a:t>
            </a:r>
            <a:r>
              <a:rPr lang="zh-CN" altLang="en-US" smtClean="0"/>
              <a:t>、不需要皮试的药品又添注明</a:t>
            </a:r>
            <a:endParaRPr lang="zh-CN" altLang="en-US" smtClean="0"/>
          </a:p>
        </p:txBody>
      </p:sp>
      <p:pic>
        <p:nvPicPr>
          <p:cNvPr id="34818" name="内容占位符 3" descr="多皮试.jpg"/>
          <p:cNvPicPr>
            <a:picLocks noGrp="1" noChangeAspect="1"/>
          </p:cNvPicPr>
          <p:nvPr>
            <p:ph idx="1"/>
          </p:nvPr>
        </p:nvPicPr>
        <p:blipFill>
          <a:blip r:embed="rId1"/>
          <a:srcRect/>
          <a:stretch>
            <a:fillRect/>
          </a:stretch>
        </p:blipFill>
        <p:spPr>
          <a:xfrm>
            <a:off x="2576513" y="1295400"/>
            <a:ext cx="4525962" cy="54419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a:lstStyle/>
          <a:p>
            <a:endParaRPr lang="zh-CN" altLang="en-US" smtClean="0"/>
          </a:p>
        </p:txBody>
      </p:sp>
      <p:pic>
        <p:nvPicPr>
          <p:cNvPr id="35842" name="内容占位符 3" descr="多皮试2.jpg"/>
          <p:cNvPicPr>
            <a:picLocks noGrp="1" noChangeAspect="1"/>
          </p:cNvPicPr>
          <p:nvPr>
            <p:ph idx="1"/>
          </p:nvPr>
        </p:nvPicPr>
        <p:blipFill>
          <a:blip r:embed="rId1"/>
          <a:srcRect/>
          <a:stretch>
            <a:fillRect/>
          </a:stretch>
        </p:blipFill>
        <p:spPr>
          <a:xfrm>
            <a:off x="2428875" y="785813"/>
            <a:ext cx="4214813" cy="53403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p:txBody>
          <a:bodyPr/>
          <a:lstStyle/>
          <a:p>
            <a:r>
              <a:rPr lang="en-US" altLang="zh-CN" smtClean="0"/>
              <a:t>4</a:t>
            </a:r>
            <a:r>
              <a:rPr lang="zh-CN" altLang="en-US" smtClean="0"/>
              <a:t>、用药频次超说明书</a:t>
            </a:r>
            <a:endParaRPr lang="zh-CN" altLang="en-US" smtClean="0"/>
          </a:p>
        </p:txBody>
      </p:sp>
      <p:pic>
        <p:nvPicPr>
          <p:cNvPr id="36866" name="内容占位符 3" descr="用药频次3.jpg"/>
          <p:cNvPicPr>
            <a:picLocks noGrp="1" noChangeAspect="1"/>
          </p:cNvPicPr>
          <p:nvPr>
            <p:ph idx="1"/>
          </p:nvPr>
        </p:nvPicPr>
        <p:blipFill>
          <a:blip r:embed="rId1"/>
          <a:srcRect/>
          <a:stretch>
            <a:fillRect/>
          </a:stretch>
        </p:blipFill>
        <p:spPr>
          <a:xfrm>
            <a:off x="2571750" y="1428750"/>
            <a:ext cx="4214813" cy="50006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a:lstStyle/>
          <a:p>
            <a:endParaRPr lang="zh-CN" altLang="en-US" smtClean="0"/>
          </a:p>
        </p:txBody>
      </p:sp>
      <p:sp>
        <p:nvSpPr>
          <p:cNvPr id="37890" name="内容占位符 2"/>
          <p:cNvSpPr>
            <a:spLocks noGrp="1"/>
          </p:cNvSpPr>
          <p:nvPr>
            <p:ph idx="1"/>
          </p:nvPr>
        </p:nvSpPr>
        <p:spPr/>
        <p:txBody>
          <a:bodyPr/>
          <a:lstStyle/>
          <a:p>
            <a:r>
              <a:rPr lang="zh-CN" altLang="en-US" smtClean="0"/>
              <a:t>金杜仲胶囊说明书</a:t>
            </a:r>
            <a:endParaRPr lang="en-US" altLang="zh-CN" smtClean="0"/>
          </a:p>
          <a:p>
            <a:r>
              <a:rPr lang="en-US" altLang="zh-CN" smtClean="0"/>
              <a:t>【</a:t>
            </a:r>
            <a:r>
              <a:rPr lang="zh-CN" altLang="en-US" smtClean="0"/>
              <a:t>用法用量</a:t>
            </a:r>
            <a:r>
              <a:rPr lang="en-US" altLang="zh-CN" smtClean="0"/>
              <a:t>】</a:t>
            </a:r>
            <a:r>
              <a:rPr lang="zh-CN" altLang="en-US" smtClean="0"/>
              <a:t>口服，一次</a:t>
            </a:r>
            <a:r>
              <a:rPr lang="en-US" altLang="zh-CN" smtClean="0"/>
              <a:t>2-3</a:t>
            </a:r>
            <a:r>
              <a:rPr lang="zh-CN" altLang="en-US" smtClean="0"/>
              <a:t>粒，一日</a:t>
            </a:r>
            <a:r>
              <a:rPr lang="en-US" altLang="zh-CN" smtClean="0"/>
              <a:t>2</a:t>
            </a:r>
            <a:r>
              <a:rPr lang="zh-CN" altLang="en-US" smtClean="0"/>
              <a:t>次</a:t>
            </a:r>
            <a:endParaRPr lang="zh-CN"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p:txBody>
          <a:bodyPr/>
          <a:lstStyle/>
          <a:p>
            <a:endParaRPr lang="zh-CN" altLang="en-US" smtClean="0"/>
          </a:p>
        </p:txBody>
      </p:sp>
      <p:pic>
        <p:nvPicPr>
          <p:cNvPr id="38914" name="内容占位符 3" descr="用药频次5.jpg"/>
          <p:cNvPicPr>
            <a:picLocks noGrp="1" noChangeAspect="1"/>
          </p:cNvPicPr>
          <p:nvPr>
            <p:ph idx="1"/>
          </p:nvPr>
        </p:nvPicPr>
        <p:blipFill>
          <a:blip r:embed="rId1"/>
          <a:srcRect/>
          <a:stretch>
            <a:fillRect/>
          </a:stretch>
        </p:blipFill>
        <p:spPr>
          <a:xfrm>
            <a:off x="2286000" y="428625"/>
            <a:ext cx="4714875" cy="569753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rtlCol="0">
            <a:normAutofit fontScale="85000" lnSpcReduction="10000"/>
          </a:bodyPr>
          <a:lstStyle/>
          <a:p>
            <a:pPr fontAlgn="auto">
              <a:spcAft>
                <a:spcPts val="0"/>
              </a:spcAft>
              <a:buFont typeface="Arial" panose="020B0604020202020204" pitchFamily="34" charset="0"/>
              <a:buChar char="•"/>
              <a:defRPr/>
            </a:pPr>
            <a:r>
              <a:rPr lang="zh-CN" altLang="en-US" dirty="0" smtClean="0"/>
              <a:t>阿法骨化醇软胶囊说明书</a:t>
            </a:r>
            <a:endParaRPr lang="en-US" altLang="zh-CN" dirty="0" smtClean="0"/>
          </a:p>
          <a:p>
            <a:pPr fontAlgn="auto">
              <a:spcAft>
                <a:spcPts val="0"/>
              </a:spcAft>
              <a:buFont typeface="Arial" panose="020B0604020202020204" pitchFamily="34" charset="0"/>
              <a:buChar char="•"/>
              <a:defRPr/>
            </a:pPr>
            <a:r>
              <a:rPr lang="en-US" altLang="zh-CN" dirty="0" smtClean="0"/>
              <a:t>【</a:t>
            </a:r>
            <a:r>
              <a:rPr lang="zh-CN" altLang="en-US" dirty="0" smtClean="0"/>
              <a:t>用法用量</a:t>
            </a:r>
            <a:r>
              <a:rPr lang="en-US" altLang="zh-CN" dirty="0" smtClean="0"/>
              <a:t>】</a:t>
            </a:r>
            <a:r>
              <a:rPr lang="zh-CN" altLang="en-US" dirty="0" smtClean="0"/>
              <a:t>口服。根据患者血清钙浓度，在严密监测下调整给药剂量。</a:t>
            </a:r>
            <a:endParaRPr lang="en-US" altLang="zh-CN" dirty="0" smtClean="0"/>
          </a:p>
          <a:p>
            <a:pPr fontAlgn="auto">
              <a:spcAft>
                <a:spcPts val="0"/>
              </a:spcAft>
              <a:buFont typeface="Arial" panose="020B0604020202020204" pitchFamily="34" charset="0"/>
              <a:buChar char="•"/>
              <a:defRPr/>
            </a:pPr>
            <a:r>
              <a:rPr lang="en-US" altLang="zh-CN" dirty="0" smtClean="0"/>
              <a:t>1</a:t>
            </a:r>
            <a:r>
              <a:rPr lang="zh-CN" altLang="en-US" dirty="0" smtClean="0"/>
              <a:t>、慢性肾功能不全及骨质疏松症：成人每日一次，每次</a:t>
            </a:r>
            <a:r>
              <a:rPr lang="en-US" altLang="zh-CN" dirty="0" smtClean="0"/>
              <a:t>0.5-1.0ug(2-4</a:t>
            </a:r>
            <a:r>
              <a:rPr lang="zh-CN" altLang="en-US" dirty="0" smtClean="0"/>
              <a:t>粒）。根据年龄、症状适当增减。</a:t>
            </a:r>
            <a:endParaRPr lang="en-US" altLang="zh-CN" dirty="0" smtClean="0"/>
          </a:p>
          <a:p>
            <a:pPr fontAlgn="auto">
              <a:spcAft>
                <a:spcPts val="0"/>
              </a:spcAft>
              <a:buFont typeface="Arial" panose="020B0604020202020204" pitchFamily="34" charset="0"/>
              <a:buChar char="•"/>
              <a:defRPr/>
            </a:pPr>
            <a:r>
              <a:rPr lang="en-US" altLang="zh-CN" dirty="0" smtClean="0"/>
              <a:t>2</a:t>
            </a:r>
            <a:r>
              <a:rPr lang="zh-CN" altLang="en-US" dirty="0" smtClean="0"/>
              <a:t>、甲状旁腺功能低下及其他维生素</a:t>
            </a:r>
            <a:r>
              <a:rPr lang="en-US" altLang="zh-CN" dirty="0" smtClean="0"/>
              <a:t>D</a:t>
            </a:r>
            <a:r>
              <a:rPr lang="zh-CN" altLang="en-US" dirty="0" smtClean="0"/>
              <a:t>代谢异常疾病：成人每日一次，每次</a:t>
            </a:r>
            <a:r>
              <a:rPr lang="en-US" altLang="zh-CN" dirty="0" smtClean="0"/>
              <a:t>1.0-4.0ug</a:t>
            </a:r>
            <a:r>
              <a:rPr lang="zh-CN" altLang="en-US" dirty="0" smtClean="0"/>
              <a:t>（</a:t>
            </a:r>
            <a:r>
              <a:rPr lang="en-US" altLang="zh-CN" dirty="0" smtClean="0"/>
              <a:t>4-16</a:t>
            </a:r>
            <a:r>
              <a:rPr lang="zh-CN" altLang="en-US" dirty="0" smtClean="0"/>
              <a:t>粒）。根据年龄、疾病、症状适当增减。</a:t>
            </a:r>
            <a:endParaRPr lang="en-US" altLang="zh-CN" dirty="0" smtClean="0"/>
          </a:p>
          <a:p>
            <a:pPr fontAlgn="auto">
              <a:spcAft>
                <a:spcPts val="0"/>
              </a:spcAft>
              <a:buFont typeface="Arial" panose="020B0604020202020204" pitchFamily="34" charset="0"/>
              <a:buChar char="•"/>
              <a:defRPr/>
            </a:pPr>
            <a:r>
              <a:rPr lang="en-US" altLang="zh-CN" dirty="0" smtClean="0"/>
              <a:t>3</a:t>
            </a:r>
            <a:r>
              <a:rPr lang="zh-CN" altLang="en-US" dirty="0" smtClean="0"/>
              <a:t>、小儿用药：每日一次。骨质疏松症口服剂量为</a:t>
            </a:r>
            <a:r>
              <a:rPr lang="en-US" altLang="zh-CN" dirty="0" smtClean="0"/>
              <a:t>0.01-0.03ug/kg</a:t>
            </a:r>
            <a:r>
              <a:rPr lang="zh-CN" altLang="en-US" dirty="0" smtClean="0"/>
              <a:t>体重，其他疾病口服剂量为</a:t>
            </a:r>
            <a:r>
              <a:rPr lang="en-US" altLang="zh-CN" dirty="0" smtClean="0"/>
              <a:t>0.050.1ug/kg</a:t>
            </a:r>
            <a:r>
              <a:rPr lang="zh-CN" altLang="en-US" dirty="0" smtClean="0"/>
              <a:t>体重，根据疾病、症状适当增减。</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p:txBody>
          <a:bodyPr/>
          <a:lstStyle/>
          <a:p>
            <a:endParaRPr lang="zh-CN" altLang="en-US" smtClean="0"/>
          </a:p>
        </p:txBody>
      </p:sp>
      <p:pic>
        <p:nvPicPr>
          <p:cNvPr id="40962" name="内容占位符 3" descr="用药频次4.jpg"/>
          <p:cNvPicPr>
            <a:picLocks noGrp="1" noChangeAspect="1"/>
          </p:cNvPicPr>
          <p:nvPr>
            <p:ph idx="1"/>
          </p:nvPr>
        </p:nvPicPr>
        <p:blipFill>
          <a:blip r:embed="rId1"/>
          <a:srcRect/>
          <a:stretch>
            <a:fillRect/>
          </a:stretch>
        </p:blipFill>
        <p:spPr>
          <a:xfrm>
            <a:off x="2071688" y="500063"/>
            <a:ext cx="5072062" cy="585787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内容占位符 3" descr="用药频次6.jpg"/>
          <p:cNvPicPr>
            <a:picLocks noGrp="1" noChangeAspect="1"/>
          </p:cNvPicPr>
          <p:nvPr>
            <p:ph idx="1"/>
          </p:nvPr>
        </p:nvPicPr>
        <p:blipFill>
          <a:blip r:embed="rId1"/>
          <a:srcRect/>
          <a:stretch>
            <a:fillRect/>
          </a:stretch>
        </p:blipFill>
        <p:spPr>
          <a:xfrm>
            <a:off x="2428875" y="714375"/>
            <a:ext cx="4357688" cy="541178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p:txBody>
          <a:bodyPr/>
          <a:lstStyle/>
          <a:p>
            <a:endParaRPr lang="zh-CN" altLang="en-US" smtClean="0"/>
          </a:p>
        </p:txBody>
      </p:sp>
      <p:sp>
        <p:nvSpPr>
          <p:cNvPr id="43010" name="内容占位符 2"/>
          <p:cNvSpPr>
            <a:spLocks noGrp="1"/>
          </p:cNvSpPr>
          <p:nvPr>
            <p:ph idx="1"/>
          </p:nvPr>
        </p:nvSpPr>
        <p:spPr/>
        <p:txBody>
          <a:bodyPr/>
          <a:lstStyle/>
          <a:p>
            <a:r>
              <a:rPr lang="zh-CN" altLang="en-US" smtClean="0"/>
              <a:t>骨疏康胶囊说明书</a:t>
            </a:r>
            <a:endParaRPr lang="en-US" altLang="zh-CN" smtClean="0"/>
          </a:p>
          <a:p>
            <a:r>
              <a:rPr lang="en-US" altLang="zh-CN" smtClean="0"/>
              <a:t>【</a:t>
            </a:r>
            <a:r>
              <a:rPr lang="zh-CN" altLang="en-US" smtClean="0"/>
              <a:t>用法用量</a:t>
            </a:r>
            <a:r>
              <a:rPr lang="en-US" altLang="zh-CN" smtClean="0"/>
              <a:t>】</a:t>
            </a:r>
            <a:r>
              <a:rPr lang="zh-CN" altLang="en-US" smtClean="0"/>
              <a:t>口服，一次</a:t>
            </a:r>
            <a:r>
              <a:rPr lang="en-US" altLang="zh-CN" smtClean="0"/>
              <a:t>4</a:t>
            </a:r>
            <a:r>
              <a:rPr lang="zh-CN" altLang="en-US" smtClean="0"/>
              <a:t>粒，一日</a:t>
            </a:r>
            <a:r>
              <a:rPr lang="en-US" altLang="zh-CN" smtClean="0"/>
              <a:t>2</a:t>
            </a:r>
            <a:r>
              <a:rPr lang="zh-CN" altLang="en-US" smtClean="0"/>
              <a:t>次。疗程</a:t>
            </a:r>
            <a:r>
              <a:rPr lang="en-US" altLang="zh-CN" smtClean="0"/>
              <a:t>6</a:t>
            </a:r>
            <a:r>
              <a:rPr lang="zh-CN" altLang="en-US" smtClean="0"/>
              <a:t>个月。</a:t>
            </a:r>
            <a:endParaRPr lang="zh-CN"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内容占位符 11" descr="用药频次2.jpg"/>
          <p:cNvPicPr>
            <a:picLocks noGrp="1" noChangeAspect="1"/>
          </p:cNvPicPr>
          <p:nvPr>
            <p:ph idx="1"/>
          </p:nvPr>
        </p:nvPicPr>
        <p:blipFill>
          <a:blip r:embed="rId1"/>
          <a:srcRect/>
          <a:stretch>
            <a:fillRect/>
          </a:stretch>
        </p:blipFill>
        <p:spPr>
          <a:xfrm>
            <a:off x="2312988" y="131763"/>
            <a:ext cx="5103812" cy="65182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30250"/>
          </a:xfrm>
        </p:spPr>
        <p:txBody>
          <a:bodyPr rtlCol="0">
            <a:normAutofit fontScale="90000"/>
          </a:bodyPr>
          <a:lstStyle/>
          <a:p>
            <a:pPr fontAlgn="auto">
              <a:spcAft>
                <a:spcPts val="0"/>
              </a:spcAft>
              <a:defRPr/>
            </a:pPr>
            <a:r>
              <a:rPr lang="zh-CN" altLang="en-US">
                <a:solidFill>
                  <a:schemeClr val="accent1"/>
                </a:solidFill>
                <a:effectLst>
                  <a:outerShdw blurRad="38100" dist="25400" dir="5400000" algn="ctr" rotWithShape="0">
                    <a:srgbClr val="6E747A">
                      <a:alpha val="43000"/>
                    </a:srgbClr>
                  </a:outerShdw>
                </a:effectLst>
              </a:rPr>
              <a:t>处方书写规则</a:t>
            </a:r>
            <a:endParaRPr lang="zh-CN" altLang="en-US">
              <a:solidFill>
                <a:schemeClr val="accent1"/>
              </a:solidFill>
              <a:effectLst>
                <a:outerShdw blurRad="38100" dist="25400" dir="5400000" algn="ctr" rotWithShape="0">
                  <a:srgbClr val="6E747A">
                    <a:alpha val="43000"/>
                  </a:srgbClr>
                </a:outerShdw>
              </a:effectLst>
            </a:endParaRPr>
          </a:p>
        </p:txBody>
      </p:sp>
      <p:sp>
        <p:nvSpPr>
          <p:cNvPr id="100" name="文本框 99"/>
          <p:cNvSpPr txBox="1">
            <a:spLocks noChangeArrowheads="1"/>
          </p:cNvSpPr>
          <p:nvPr/>
        </p:nvSpPr>
        <p:spPr bwMode="auto">
          <a:xfrm>
            <a:off x="1069975" y="1682750"/>
            <a:ext cx="7004050" cy="2676525"/>
          </a:xfrm>
          <a:prstGeom prst="rect">
            <a:avLst/>
          </a:prstGeom>
          <a:noFill/>
          <a:ln w="9525">
            <a:noFill/>
            <a:miter lim="800000"/>
          </a:ln>
        </p:spPr>
        <p:txBody>
          <a:bodyPr>
            <a:spAutoFit/>
          </a:bodyPr>
          <a:lstStyle/>
          <a:p>
            <a:r>
              <a:rPr lang="zh-CN" altLang="en-US" sz="2400">
                <a:latin typeface="宋体" panose="02010600030101010101" pitchFamily="2" charset="-122"/>
              </a:rPr>
              <a:t>（一）患者一般情况、临床诊断填写清晰、完整，并与病历记载相一致。　</a:t>
            </a:r>
            <a:endParaRPr lang="zh-CN" altLang="en-US" sz="2400">
              <a:latin typeface="宋体" panose="02010600030101010101" pitchFamily="2" charset="-122"/>
            </a:endParaRPr>
          </a:p>
          <a:p>
            <a:endParaRPr lang="zh-CN" altLang="en-US" sz="2400">
              <a:latin typeface="宋体" panose="02010600030101010101" pitchFamily="2" charset="-122"/>
            </a:endParaRPr>
          </a:p>
          <a:p>
            <a:r>
              <a:rPr lang="zh-CN" altLang="en-US" sz="2400">
                <a:latin typeface="宋体" panose="02010600030101010101" pitchFamily="2" charset="-122"/>
              </a:rPr>
              <a:t>（二）每张处方限于一名患者的用药。　</a:t>
            </a:r>
            <a:endParaRPr lang="zh-CN" altLang="en-US" sz="2400">
              <a:latin typeface="宋体" panose="02010600030101010101" pitchFamily="2" charset="-122"/>
            </a:endParaRPr>
          </a:p>
          <a:p>
            <a:r>
              <a:rPr lang="zh-CN" altLang="en-US" sz="2400">
                <a:latin typeface="宋体" panose="02010600030101010101" pitchFamily="2" charset="-122"/>
              </a:rPr>
              <a:t>　</a:t>
            </a:r>
            <a:endParaRPr lang="zh-CN" altLang="en-US" sz="2400">
              <a:latin typeface="宋体" panose="02010600030101010101" pitchFamily="2" charset="-122"/>
            </a:endParaRPr>
          </a:p>
          <a:p>
            <a:r>
              <a:rPr lang="zh-CN" altLang="en-US" sz="2400">
                <a:latin typeface="宋体" panose="02010600030101010101" pitchFamily="2" charset="-122"/>
              </a:rPr>
              <a:t>（三）字迹清楚，不得涂改；如需修改，应当在修改处签名并注明修改日期。</a:t>
            </a:r>
            <a:endParaRPr lang="zh-CN" altLang="en-US" sz="24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checkerboard(across)">
                                      <p:cBhvr>
                                        <p:cTn id="1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内容占位符 2"/>
          <p:cNvSpPr>
            <a:spLocks noGrp="1"/>
          </p:cNvSpPr>
          <p:nvPr>
            <p:ph idx="1"/>
          </p:nvPr>
        </p:nvSpPr>
        <p:spPr/>
        <p:txBody>
          <a:bodyPr/>
          <a:lstStyle/>
          <a:p>
            <a:r>
              <a:rPr lang="zh-CN" altLang="en-US" smtClean="0"/>
              <a:t>藤黄健骨胶囊说明书</a:t>
            </a:r>
            <a:endParaRPr lang="en-US" altLang="zh-CN" smtClean="0"/>
          </a:p>
          <a:p>
            <a:r>
              <a:rPr lang="en-US" altLang="zh-CN" smtClean="0"/>
              <a:t>【</a:t>
            </a:r>
            <a:r>
              <a:rPr lang="zh-CN" altLang="en-US" smtClean="0"/>
              <a:t>用法用量</a:t>
            </a:r>
            <a:r>
              <a:rPr lang="en-US" altLang="zh-CN" smtClean="0"/>
              <a:t>】</a:t>
            </a:r>
            <a:r>
              <a:rPr lang="zh-CN" altLang="en-US" smtClean="0"/>
              <a:t>口服，一次</a:t>
            </a:r>
            <a:r>
              <a:rPr lang="en-US" altLang="zh-CN" smtClean="0"/>
              <a:t>3-6</a:t>
            </a:r>
            <a:r>
              <a:rPr lang="zh-CN" altLang="en-US" smtClean="0"/>
              <a:t>片，一日</a:t>
            </a:r>
            <a:r>
              <a:rPr lang="en-US" altLang="zh-CN" smtClean="0"/>
              <a:t>2</a:t>
            </a:r>
            <a:r>
              <a:rPr lang="zh-CN" altLang="en-US" smtClean="0"/>
              <a:t>次。</a:t>
            </a:r>
            <a:endParaRPr lang="zh-CN"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a:lstStyle/>
          <a:p>
            <a:r>
              <a:rPr lang="zh-CN" altLang="en-US" smtClean="0"/>
              <a:t>三、临床诊断不适宜</a:t>
            </a:r>
            <a:endParaRPr lang="zh-CN" altLang="en-US" smtClean="0"/>
          </a:p>
        </p:txBody>
      </p:sp>
      <p:pic>
        <p:nvPicPr>
          <p:cNvPr id="46082" name="内容占位符 3" descr="少诊断，用量长.jpg"/>
          <p:cNvPicPr>
            <a:picLocks noGrp="1" noChangeAspect="1"/>
          </p:cNvPicPr>
          <p:nvPr>
            <p:ph idx="1"/>
          </p:nvPr>
        </p:nvPicPr>
        <p:blipFill>
          <a:blip r:embed="rId1"/>
          <a:srcRect/>
          <a:stretch>
            <a:fillRect/>
          </a:stretch>
        </p:blipFill>
        <p:spPr>
          <a:xfrm>
            <a:off x="2874963" y="1214438"/>
            <a:ext cx="4197350" cy="52863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endParaRPr lang="zh-CN" altLang="en-US" smtClean="0"/>
          </a:p>
        </p:txBody>
      </p:sp>
      <p:pic>
        <p:nvPicPr>
          <p:cNvPr id="47106" name="内容占位符 5" descr="诊断8.jpg"/>
          <p:cNvPicPr>
            <a:picLocks noGrp="1" noChangeAspect="1"/>
          </p:cNvPicPr>
          <p:nvPr>
            <p:ph idx="1"/>
          </p:nvPr>
        </p:nvPicPr>
        <p:blipFill>
          <a:blip r:embed="rId1"/>
          <a:srcRect/>
          <a:stretch>
            <a:fillRect/>
          </a:stretch>
        </p:blipFill>
        <p:spPr>
          <a:xfrm>
            <a:off x="1928813" y="285750"/>
            <a:ext cx="5214937" cy="607218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p:txBody>
          <a:bodyPr/>
          <a:lstStyle/>
          <a:p>
            <a:endParaRPr lang="zh-CN" altLang="en-US" smtClean="0"/>
          </a:p>
        </p:txBody>
      </p:sp>
      <p:pic>
        <p:nvPicPr>
          <p:cNvPr id="48130" name="内容占位符 3" descr="诊断5.jpg"/>
          <p:cNvPicPr>
            <a:picLocks noGrp="1" noChangeAspect="1"/>
          </p:cNvPicPr>
          <p:nvPr>
            <p:ph idx="1"/>
          </p:nvPr>
        </p:nvPicPr>
        <p:blipFill>
          <a:blip r:embed="rId1"/>
          <a:srcRect/>
          <a:stretch>
            <a:fillRect/>
          </a:stretch>
        </p:blipFill>
        <p:spPr>
          <a:xfrm>
            <a:off x="2143125" y="285750"/>
            <a:ext cx="4786313" cy="591185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p:txBody>
          <a:bodyPr/>
          <a:lstStyle/>
          <a:p>
            <a:endParaRPr lang="zh-CN" altLang="en-US" smtClean="0"/>
          </a:p>
        </p:txBody>
      </p:sp>
      <p:pic>
        <p:nvPicPr>
          <p:cNvPr id="49154" name="内容占位符 3" descr="诊断3.jpg"/>
          <p:cNvPicPr>
            <a:picLocks noGrp="1" noChangeAspect="1"/>
          </p:cNvPicPr>
          <p:nvPr>
            <p:ph idx="1"/>
          </p:nvPr>
        </p:nvPicPr>
        <p:blipFill>
          <a:blip r:embed="rId1"/>
          <a:srcRect/>
          <a:stretch>
            <a:fillRect/>
          </a:stretch>
        </p:blipFill>
        <p:spPr>
          <a:xfrm>
            <a:off x="2357438" y="142875"/>
            <a:ext cx="5214937" cy="635793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p:txBody>
          <a:bodyPr/>
          <a:lstStyle/>
          <a:p>
            <a:endParaRPr lang="zh-CN" altLang="en-US" smtClean="0"/>
          </a:p>
        </p:txBody>
      </p:sp>
      <p:pic>
        <p:nvPicPr>
          <p:cNvPr id="50178" name="内容占位符 3" descr="诊断4.jpg"/>
          <p:cNvPicPr>
            <a:picLocks noGrp="1" noChangeAspect="1"/>
          </p:cNvPicPr>
          <p:nvPr>
            <p:ph idx="1"/>
          </p:nvPr>
        </p:nvPicPr>
        <p:blipFill>
          <a:blip r:embed="rId1"/>
          <a:srcRect/>
          <a:stretch>
            <a:fillRect/>
          </a:stretch>
        </p:blipFill>
        <p:spPr>
          <a:xfrm>
            <a:off x="2428875" y="428625"/>
            <a:ext cx="4786313" cy="60007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p:txBody>
          <a:bodyPr/>
          <a:lstStyle/>
          <a:p>
            <a:endParaRPr lang="zh-CN" altLang="en-US" smtClean="0"/>
          </a:p>
        </p:txBody>
      </p:sp>
      <p:pic>
        <p:nvPicPr>
          <p:cNvPr id="51202" name="内容占位符 3" descr="少诊断，用量长.jpg"/>
          <p:cNvPicPr>
            <a:picLocks noGrp="1" noChangeAspect="1"/>
          </p:cNvPicPr>
          <p:nvPr>
            <p:ph idx="1"/>
          </p:nvPr>
        </p:nvPicPr>
        <p:blipFill>
          <a:blip r:embed="rId1"/>
          <a:srcRect/>
          <a:stretch>
            <a:fillRect/>
          </a:stretch>
        </p:blipFill>
        <p:spPr>
          <a:xfrm>
            <a:off x="2357438" y="357188"/>
            <a:ext cx="4572000" cy="576897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p:txBody>
          <a:bodyPr/>
          <a:lstStyle/>
          <a:p>
            <a:r>
              <a:rPr lang="zh-CN" altLang="en-US" smtClean="0"/>
              <a:t>四、超长用量未注明原因</a:t>
            </a:r>
            <a:endParaRPr lang="zh-CN" altLang="en-US" smtClean="0"/>
          </a:p>
        </p:txBody>
      </p:sp>
      <p:sp>
        <p:nvSpPr>
          <p:cNvPr id="52226" name="内容占位符 4"/>
          <p:cNvSpPr>
            <a:spLocks noGrp="1"/>
          </p:cNvSpPr>
          <p:nvPr>
            <p:ph idx="1"/>
          </p:nvPr>
        </p:nvSpPr>
        <p:spPr/>
        <p:txBody>
          <a:bodyPr/>
          <a:lstStyle/>
          <a:p>
            <a:pPr>
              <a:buFont typeface="Arial" panose="020B0604020202020204" pitchFamily="34" charset="0"/>
              <a:buNone/>
            </a:pPr>
            <a:r>
              <a:rPr lang="en-US" altLang="zh-CN" smtClean="0"/>
              <a:t>《</a:t>
            </a:r>
            <a:r>
              <a:rPr lang="zh-CN" altLang="en-US" smtClean="0"/>
              <a:t>处方管理办法</a:t>
            </a:r>
            <a:r>
              <a:rPr lang="en-US" altLang="zh-CN" smtClean="0"/>
              <a:t>》</a:t>
            </a:r>
            <a:r>
              <a:rPr lang="zh-CN" altLang="en-US" smtClean="0"/>
              <a:t>第十九条 </a:t>
            </a:r>
            <a:endParaRPr lang="en-US" altLang="zh-CN" smtClean="0"/>
          </a:p>
          <a:p>
            <a:pPr>
              <a:buFont typeface="Arial" panose="020B0604020202020204" pitchFamily="34" charset="0"/>
              <a:buNone/>
            </a:pPr>
            <a:r>
              <a:rPr lang="en-US" altLang="zh-CN" smtClean="0"/>
              <a:t>    </a:t>
            </a:r>
            <a:r>
              <a:rPr lang="zh-CN" altLang="en-US" smtClean="0"/>
              <a:t>处方一般不得超过</a:t>
            </a:r>
            <a:r>
              <a:rPr lang="en-US" altLang="zh-CN" smtClean="0"/>
              <a:t>7</a:t>
            </a:r>
            <a:r>
              <a:rPr lang="zh-CN" altLang="en-US" smtClean="0"/>
              <a:t>日用量</a:t>
            </a:r>
            <a:r>
              <a:rPr lang="en-US" altLang="zh-CN" smtClean="0"/>
              <a:t>;</a:t>
            </a:r>
            <a:r>
              <a:rPr lang="zh-CN" altLang="en-US" smtClean="0"/>
              <a:t>急诊处方一般不得超过</a:t>
            </a:r>
            <a:r>
              <a:rPr lang="en-US" altLang="zh-CN" smtClean="0"/>
              <a:t>3</a:t>
            </a:r>
            <a:r>
              <a:rPr lang="zh-CN" altLang="en-US" smtClean="0"/>
              <a:t>日用量</a:t>
            </a:r>
            <a:r>
              <a:rPr lang="en-US" altLang="zh-CN" smtClean="0"/>
              <a:t>;</a:t>
            </a:r>
            <a:r>
              <a:rPr lang="zh-CN" altLang="en-US" smtClean="0"/>
              <a:t>对于某些慢性病、老年病或特殊情况，处方用量可适当延长，但医师应当注明理由。</a:t>
            </a:r>
            <a:endParaRPr lang="zh-CN" altLang="en-US" smtClean="0"/>
          </a:p>
          <a:p>
            <a:pPr>
              <a:buFont typeface="Arial" panose="020B0604020202020204" pitchFamily="34" charset="0"/>
              <a:buNone/>
            </a:pPr>
            <a:endParaRPr lang="zh-CN" altLang="en-US" smtClean="0"/>
          </a:p>
          <a:p>
            <a:pPr algn="ctr">
              <a:buFont typeface="Arial" panose="020B0604020202020204" pitchFamily="34" charset="0"/>
              <a:buNone/>
            </a:pPr>
            <a:r>
              <a:rPr lang="zh-CN" altLang="zh-CN" sz="2400" smtClean="0">
                <a:solidFill>
                  <a:srgbClr val="FF0000"/>
                </a:solidFill>
              </a:rPr>
              <a:t>注：特殊情况需延长处方用量时需要在处方上注明原因。</a:t>
            </a:r>
            <a:endParaRPr lang="zh-CN" altLang="zh-CN" sz="2400" smtClean="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内容占位符 3" descr="诊断2、用量长.jpg"/>
          <p:cNvPicPr>
            <a:picLocks noGrp="1" noChangeAspect="1"/>
          </p:cNvPicPr>
          <p:nvPr>
            <p:ph idx="1"/>
          </p:nvPr>
        </p:nvPicPr>
        <p:blipFill>
          <a:blip r:embed="rId1"/>
          <a:srcRect/>
          <a:stretch>
            <a:fillRect/>
          </a:stretch>
        </p:blipFill>
        <p:spPr>
          <a:xfrm>
            <a:off x="2428875" y="428625"/>
            <a:ext cx="4572000" cy="607218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内容占位符 3" descr="多皮试.jpg"/>
          <p:cNvPicPr>
            <a:picLocks noGrp="1" noChangeAspect="1"/>
          </p:cNvPicPr>
          <p:nvPr>
            <p:ph idx="1"/>
          </p:nvPr>
        </p:nvPicPr>
        <p:blipFill>
          <a:blip r:embed="rId1"/>
          <a:srcRect/>
          <a:stretch>
            <a:fillRect/>
          </a:stretch>
        </p:blipFill>
        <p:spPr>
          <a:xfrm>
            <a:off x="2217738" y="427038"/>
            <a:ext cx="4860925" cy="608171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8837"/>
          </a:xfrm>
        </p:spPr>
        <p:txBody>
          <a:bodyPr rtlCol="0">
            <a:normAutofit/>
          </a:bodyPr>
          <a:lstStyle/>
          <a:p>
            <a:pPr fontAlgn="auto">
              <a:spcAft>
                <a:spcPts val="0"/>
              </a:spcAft>
              <a:defRPr/>
            </a:pPr>
            <a:r>
              <a:rPr lang="zh-CN" altLang="en-US" sz="4000">
                <a:solidFill>
                  <a:schemeClr val="accent1"/>
                </a:solidFill>
                <a:effectLst>
                  <a:outerShdw blurRad="38100" dist="25400" dir="5400000" algn="ctr" rotWithShape="0">
                    <a:srgbClr val="6E747A">
                      <a:alpha val="43000"/>
                    </a:srgbClr>
                  </a:outerShdw>
                </a:effectLst>
                <a:sym typeface="+mn-ea"/>
              </a:rPr>
              <a:t>处方书写规则</a:t>
            </a:r>
            <a:endParaRPr lang="zh-CN" altLang="en-US" sz="4000"/>
          </a:p>
        </p:txBody>
      </p:sp>
      <p:sp>
        <p:nvSpPr>
          <p:cNvPr id="100" name="文本框 99"/>
          <p:cNvSpPr txBox="1">
            <a:spLocks noChangeArrowheads="1"/>
          </p:cNvSpPr>
          <p:nvPr/>
        </p:nvSpPr>
        <p:spPr bwMode="auto">
          <a:xfrm>
            <a:off x="1217613" y="1730375"/>
            <a:ext cx="6953250" cy="2676525"/>
          </a:xfrm>
          <a:prstGeom prst="rect">
            <a:avLst/>
          </a:prstGeom>
          <a:noFill/>
          <a:ln w="9525">
            <a:noFill/>
            <a:miter lim="800000"/>
          </a:ln>
        </p:spPr>
        <p:txBody>
          <a:bodyPr>
            <a:spAutoFit/>
          </a:bodyPr>
          <a:lstStyle/>
          <a:p>
            <a:r>
              <a:rPr lang="zh-CN" altLang="en-US" sz="2400">
                <a:latin typeface="宋体" panose="02010600030101010101" pitchFamily="2" charset="-122"/>
              </a:rPr>
              <a:t>（四）药品名称应当使用规范的中文名称书写，没有中文名称的可以使用规范的英文名称书写；医疗机构或者医师、药师不得自行编制药品缩写名称或者使用代号；书写药品名称、剂量、规格、用法、用量要准确规范，药品用法可用规范的中文、英文、拉丁文或者缩写体书写，但不得使用“遵医嘱”、“自用”等含糊不清字句。</a:t>
            </a:r>
            <a:endParaRPr lang="zh-CN" altLang="en-US" sz="24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box(in)">
                                      <p:cBhvr>
                                        <p:cTn id="11"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p:txBody>
          <a:bodyPr/>
          <a:lstStyle/>
          <a:p>
            <a:endParaRPr lang="zh-CN" altLang="en-US" smtClean="0"/>
          </a:p>
        </p:txBody>
      </p:sp>
      <p:pic>
        <p:nvPicPr>
          <p:cNvPr id="55298" name="内容占位符 3" descr="少诊断，用量长.jpg"/>
          <p:cNvPicPr>
            <a:picLocks noGrp="1" noChangeAspect="1"/>
          </p:cNvPicPr>
          <p:nvPr>
            <p:ph idx="1"/>
          </p:nvPr>
        </p:nvPicPr>
        <p:blipFill>
          <a:blip r:embed="rId1"/>
          <a:srcRect/>
          <a:stretch>
            <a:fillRect/>
          </a:stretch>
        </p:blipFill>
        <p:spPr>
          <a:xfrm>
            <a:off x="2428875" y="357188"/>
            <a:ext cx="4357688" cy="576897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a:xfrm>
            <a:off x="457200" y="274638"/>
            <a:ext cx="8229600" cy="3797300"/>
          </a:xfrm>
        </p:spPr>
        <p:txBody>
          <a:bodyPr/>
          <a:lstStyle/>
          <a:p>
            <a:r>
              <a:rPr lang="zh-CN" altLang="en-US" smtClean="0"/>
              <a:t>五、单独开具中成药处方临床诊断未写证型证候</a:t>
            </a:r>
            <a:endParaRPr lang="zh-CN"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内容占位符 3" descr="微信图片_20180209102351.jpg"/>
          <p:cNvPicPr>
            <a:picLocks noGrp="1" noChangeAspect="1"/>
          </p:cNvPicPr>
          <p:nvPr>
            <p:ph idx="1"/>
          </p:nvPr>
        </p:nvPicPr>
        <p:blipFill>
          <a:blip r:embed="rId1"/>
          <a:srcRect/>
          <a:stretch>
            <a:fillRect/>
          </a:stretch>
        </p:blipFill>
        <p:spPr>
          <a:xfrm>
            <a:off x="2643188" y="571500"/>
            <a:ext cx="4143375" cy="545465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内容占位符 3" descr="微信图片_20180209102404.jpg"/>
          <p:cNvPicPr>
            <a:picLocks noGrp="1" noChangeAspect="1"/>
          </p:cNvPicPr>
          <p:nvPr>
            <p:ph idx="1"/>
          </p:nvPr>
        </p:nvPicPr>
        <p:blipFill>
          <a:blip r:embed="rId1"/>
          <a:srcRect/>
          <a:stretch>
            <a:fillRect/>
          </a:stretch>
        </p:blipFill>
        <p:spPr>
          <a:xfrm>
            <a:off x="2335213" y="282575"/>
            <a:ext cx="4886325" cy="621665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title"/>
          </p:nvPr>
        </p:nvSpPr>
        <p:spPr/>
        <p:txBody>
          <a:bodyPr/>
          <a:lstStyle/>
          <a:p>
            <a:endParaRPr lang="zh-CN" altLang="en-US" smtClean="0"/>
          </a:p>
        </p:txBody>
      </p:sp>
      <p:pic>
        <p:nvPicPr>
          <p:cNvPr id="59394" name="内容占位符 3" descr="微信图片_20180209102400.jpg"/>
          <p:cNvPicPr>
            <a:picLocks noGrp="1" noChangeAspect="1"/>
          </p:cNvPicPr>
          <p:nvPr>
            <p:ph idx="1"/>
          </p:nvPr>
        </p:nvPicPr>
        <p:blipFill>
          <a:blip r:embed="rId1"/>
          <a:srcRect/>
          <a:stretch>
            <a:fillRect/>
          </a:stretch>
        </p:blipFill>
        <p:spPr>
          <a:xfrm>
            <a:off x="2286000" y="428625"/>
            <a:ext cx="4786313" cy="607218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a:xfrm>
            <a:off x="417513" y="1152525"/>
            <a:ext cx="8113712" cy="2732088"/>
          </a:xfrm>
        </p:spPr>
        <p:txBody>
          <a:bodyPr/>
          <a:lstStyle/>
          <a:p>
            <a:r>
              <a:rPr lang="zh-CN" altLang="en-US" smtClean="0"/>
              <a:t>六、中药饮片处方前记应当标明姓名、性别、年龄、地址应当具体到街道或社区（乡镇）</a:t>
            </a:r>
            <a:endParaRPr lang="zh-CN" alt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图片 2"/>
          <p:cNvPicPr>
            <a:picLocks noChangeAspect="1"/>
          </p:cNvPicPr>
          <p:nvPr/>
        </p:nvPicPr>
        <p:blipFill>
          <a:blip r:embed="rId1"/>
          <a:srcRect/>
          <a:stretch>
            <a:fillRect/>
          </a:stretch>
        </p:blipFill>
        <p:spPr bwMode="auto">
          <a:xfrm>
            <a:off x="-11113" y="-4763"/>
            <a:ext cx="9153526" cy="688022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a:xfrm>
            <a:off x="457200" y="1720850"/>
            <a:ext cx="8229600" cy="2460625"/>
          </a:xfrm>
        </p:spPr>
        <p:txBody>
          <a:bodyPr/>
          <a:lstStyle/>
          <a:p>
            <a:r>
              <a:rPr lang="zh-CN" altLang="en-US" smtClean="0"/>
              <a:t>七、临床诊断应当写中医诊断，并写清中医病症及证型。</a:t>
            </a:r>
            <a:endParaRPr lang="zh-CN" alt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图片 1"/>
          <p:cNvPicPr>
            <a:picLocks noChangeAspect="1"/>
          </p:cNvPicPr>
          <p:nvPr/>
        </p:nvPicPr>
        <p:blipFill>
          <a:blip r:embed="rId1"/>
          <a:srcRect/>
          <a:stretch>
            <a:fillRect/>
          </a:stretch>
        </p:blipFill>
        <p:spPr bwMode="auto">
          <a:xfrm>
            <a:off x="6350" y="-1588"/>
            <a:ext cx="9131300" cy="685958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a:xfrm>
            <a:off x="457200" y="274638"/>
            <a:ext cx="8229600" cy="5843587"/>
          </a:xfrm>
        </p:spPr>
        <p:txBody>
          <a:bodyPr/>
          <a:lstStyle/>
          <a:p>
            <a:r>
              <a:rPr lang="zh-CN" altLang="en-US" smtClean="0"/>
              <a:t>八、中药饮片用法应当注明内服或外用。内服中药需写明每日几剂、煎煮几次、共分几次服用等、外用中药需写明每日几剂熏洗或灌肠等用法。</a:t>
            </a:r>
            <a:endParaRPr lang="zh-CN" alt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30250"/>
          </a:xfrm>
        </p:spPr>
        <p:txBody>
          <a:bodyPr rtlCol="0">
            <a:normAutofit fontScale="90000"/>
          </a:bodyPr>
          <a:lstStyle/>
          <a:p>
            <a:pPr fontAlgn="auto">
              <a:spcAft>
                <a:spcPts val="0"/>
              </a:spcAft>
              <a:defRPr/>
            </a:pPr>
            <a:r>
              <a:rPr lang="zh-CN" altLang="en-US">
                <a:solidFill>
                  <a:schemeClr val="accent1"/>
                </a:solidFill>
                <a:effectLst>
                  <a:outerShdw blurRad="38100" dist="25400" dir="5400000" algn="ctr" rotWithShape="0">
                    <a:srgbClr val="6E747A">
                      <a:alpha val="43000"/>
                    </a:srgbClr>
                  </a:outerShdw>
                </a:effectLst>
              </a:rPr>
              <a:t>处方书写规则</a:t>
            </a:r>
            <a:endParaRPr lang="zh-CN" altLang="en-US">
              <a:solidFill>
                <a:schemeClr val="accent1"/>
              </a:solidFill>
              <a:effectLst>
                <a:outerShdw blurRad="38100" dist="25400" dir="5400000" algn="ctr" rotWithShape="0">
                  <a:srgbClr val="6E747A">
                    <a:alpha val="43000"/>
                  </a:srgbClr>
                </a:outerShdw>
              </a:effectLst>
            </a:endParaRPr>
          </a:p>
        </p:txBody>
      </p:sp>
      <p:sp>
        <p:nvSpPr>
          <p:cNvPr id="100" name="文本框 99"/>
          <p:cNvSpPr txBox="1">
            <a:spLocks noChangeArrowheads="1"/>
          </p:cNvSpPr>
          <p:nvPr/>
        </p:nvSpPr>
        <p:spPr bwMode="auto">
          <a:xfrm>
            <a:off x="1069975" y="1682750"/>
            <a:ext cx="7004050" cy="3044825"/>
          </a:xfrm>
          <a:prstGeom prst="rect">
            <a:avLst/>
          </a:prstGeom>
          <a:noFill/>
          <a:ln w="9525">
            <a:noFill/>
            <a:miter lim="800000"/>
          </a:ln>
        </p:spPr>
        <p:txBody>
          <a:bodyPr>
            <a:spAutoFit/>
          </a:bodyPr>
          <a:lstStyle/>
          <a:p>
            <a:r>
              <a:rPr lang="zh-CN" altLang="en-US" sz="2400">
                <a:latin typeface="宋体" panose="02010600030101010101" pitchFamily="2" charset="-122"/>
              </a:rPr>
              <a:t>（五）患者年龄应当填写实足年龄，新生儿、婴幼儿写日、月龄，必要时要注明体重。</a:t>
            </a:r>
            <a:endParaRPr lang="zh-CN" altLang="en-US" sz="2400">
              <a:latin typeface="宋体" panose="02010600030101010101" pitchFamily="2" charset="-122"/>
            </a:endParaRPr>
          </a:p>
          <a:p>
            <a:endParaRPr lang="zh-CN" altLang="en-US" sz="2400">
              <a:latin typeface="宋体" panose="02010600030101010101" pitchFamily="2" charset="-122"/>
            </a:endParaRPr>
          </a:p>
          <a:p>
            <a:r>
              <a:rPr lang="zh-CN" altLang="en-US" sz="2400">
                <a:latin typeface="宋体" panose="02010600030101010101" pitchFamily="2" charset="-122"/>
              </a:rPr>
              <a:t>（六）西药和中成药可以分别开具处方，也可以开具一张处方，中药饮片应当单独开具处方。</a:t>
            </a:r>
            <a:endParaRPr lang="zh-CN" altLang="en-US" sz="2400">
              <a:latin typeface="宋体" panose="02010600030101010101" pitchFamily="2" charset="-122"/>
            </a:endParaRPr>
          </a:p>
          <a:p>
            <a:endParaRPr lang="zh-CN" altLang="en-US" sz="2400">
              <a:latin typeface="宋体" panose="02010600030101010101" pitchFamily="2" charset="-122"/>
            </a:endParaRPr>
          </a:p>
          <a:p>
            <a:r>
              <a:rPr lang="zh-CN" altLang="en-US" sz="2400">
                <a:latin typeface="宋体" panose="02010600030101010101" pitchFamily="2" charset="-122"/>
              </a:rPr>
              <a:t>（七）开具西药、中成药处方，每一种药品应当另起一行，每张处方不得超过5种药品。</a:t>
            </a:r>
            <a:endParaRPr lang="zh-CN" altLang="en-US" sz="240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diamond(in)">
                                      <p:cBhvr>
                                        <p:cTn id="11"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图片 1"/>
          <p:cNvPicPr>
            <a:picLocks noChangeAspect="1"/>
          </p:cNvPicPr>
          <p:nvPr/>
        </p:nvPicPr>
        <p:blipFill>
          <a:blip r:embed="rId1"/>
          <a:srcRect/>
          <a:stretch>
            <a:fillRect/>
          </a:stretch>
        </p:blipFill>
        <p:spPr bwMode="auto">
          <a:xfrm>
            <a:off x="-25400" y="-33338"/>
            <a:ext cx="9166225" cy="688657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图片 1"/>
          <p:cNvPicPr>
            <a:picLocks noChangeAspect="1"/>
          </p:cNvPicPr>
          <p:nvPr/>
        </p:nvPicPr>
        <p:blipFill>
          <a:blip r:embed="rId1"/>
          <a:srcRect/>
          <a:stretch>
            <a:fillRect/>
          </a:stretch>
        </p:blipFill>
        <p:spPr bwMode="auto">
          <a:xfrm>
            <a:off x="376238" y="695325"/>
            <a:ext cx="8159750" cy="458946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a:xfrm>
            <a:off x="374650" y="836613"/>
            <a:ext cx="8229600" cy="5184775"/>
          </a:xfrm>
        </p:spPr>
        <p:txBody>
          <a:bodyPr/>
          <a:lstStyle/>
          <a:p>
            <a:r>
              <a:rPr lang="zh-CN" altLang="en-US" smtClean="0"/>
              <a:t>九、对有毒中药饮片超过常用量内服的处方应当在药名的右上角加医师签名并注明时间。对十八反、十九畏等明显违反配伍禁忌的方剂经医师确认确有需要要加签签名、时间方可调配。</a:t>
            </a:r>
            <a:endParaRPr lang="zh-CN" alt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图片 1"/>
          <p:cNvPicPr>
            <a:picLocks noChangeAspect="1"/>
          </p:cNvPicPr>
          <p:nvPr/>
        </p:nvPicPr>
        <p:blipFill>
          <a:blip r:embed="rId1"/>
          <a:srcRect/>
          <a:stretch>
            <a:fillRect/>
          </a:stretch>
        </p:blipFill>
        <p:spPr bwMode="auto">
          <a:xfrm>
            <a:off x="2193925" y="258763"/>
            <a:ext cx="4756150" cy="63404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p:nvPr>
        </p:nvSpPr>
        <p:spPr>
          <a:xfrm>
            <a:off x="457200" y="274638"/>
            <a:ext cx="8229600" cy="1647825"/>
          </a:xfrm>
        </p:spPr>
        <p:txBody>
          <a:bodyPr/>
          <a:lstStyle/>
          <a:p>
            <a:r>
              <a:rPr lang="zh-CN" altLang="zh-CN" smtClean="0"/>
              <a:t>十、对有特殊煎煮要求的应当注明（先煎、后下、包煎等）</a:t>
            </a:r>
            <a:endParaRPr lang="zh-CN" altLang="zh-CN"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图片 3"/>
          <p:cNvPicPr>
            <a:picLocks noChangeAspect="1"/>
          </p:cNvPicPr>
          <p:nvPr/>
        </p:nvPicPr>
        <p:blipFill>
          <a:blip r:embed="rId1"/>
          <a:srcRect/>
          <a:stretch>
            <a:fillRect/>
          </a:stretch>
        </p:blipFill>
        <p:spPr bwMode="auto">
          <a:xfrm>
            <a:off x="417513" y="776288"/>
            <a:ext cx="8131175" cy="457358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图片 1"/>
          <p:cNvPicPr>
            <a:picLocks noChangeAspect="1"/>
          </p:cNvPicPr>
          <p:nvPr/>
        </p:nvPicPr>
        <p:blipFill>
          <a:blip r:embed="rId1"/>
          <a:srcRect/>
          <a:stretch>
            <a:fillRect/>
          </a:stretch>
        </p:blipFill>
        <p:spPr bwMode="auto">
          <a:xfrm>
            <a:off x="192088" y="714375"/>
            <a:ext cx="8759825" cy="49276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a:xfrm>
            <a:off x="457200" y="274638"/>
            <a:ext cx="8229600" cy="3598862"/>
          </a:xfrm>
        </p:spPr>
        <p:txBody>
          <a:bodyPr/>
          <a:lstStyle/>
          <a:p>
            <a:r>
              <a:rPr lang="zh-CN" altLang="en-US" smtClean="0"/>
              <a:t>十一、根据医保科要求，普通处方不得超过七日用量，金额不超过二百元，非市区患者或慢性病患者原则上不超过十五日用量。</a:t>
            </a:r>
            <a:endParaRPr lang="zh-CN" alt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0545" y="2119630"/>
            <a:ext cx="6304280" cy="1568450"/>
          </a:xfrm>
          <a:prstGeom prst="rect">
            <a:avLst/>
          </a:prstGeom>
          <a:noFill/>
          <a:ln>
            <a:noFill/>
          </a:ln>
        </p:spPr>
        <p:txBody>
          <a:bodyPr wrap="none">
            <a:spAutoFit/>
            <a:scene3d>
              <a:camera prst="orthographicFront"/>
              <a:lightRig rig="threePt" dir="t">
                <a:rot lat="0" lon="0" rev="0"/>
              </a:lightRig>
            </a:scene3d>
            <a:sp3d extrusionH="120650" prstMaterial="matte"/>
          </a:bodyPr>
          <a:lstStyle/>
          <a:p>
            <a:pPr algn="ctr" fontAlgn="auto">
              <a:spcBef>
                <a:spcPts val="0"/>
              </a:spcBef>
              <a:spcAft>
                <a:spcPts val="0"/>
              </a:spcAft>
              <a:defRPr/>
            </a:pPr>
            <a:r>
              <a:rPr lang="zh-CN" altLang="en-US" sz="9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latin typeface="+mn-lt"/>
                <a:ea typeface="+mn-ea"/>
              </a:rPr>
              <a:t>谢谢大家！</a:t>
            </a:r>
            <a:endParaRPr lang="zh-CN" altLang="en-US" sz="9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latin typeface="+mn-lt"/>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30250"/>
          </a:xfrm>
        </p:spPr>
        <p:txBody>
          <a:bodyPr rtlCol="0">
            <a:normAutofit fontScale="90000"/>
          </a:bodyPr>
          <a:lstStyle/>
          <a:p>
            <a:pPr fontAlgn="auto">
              <a:spcAft>
                <a:spcPts val="0"/>
              </a:spcAft>
              <a:defRPr/>
            </a:pPr>
            <a:r>
              <a:rPr lang="zh-CN" altLang="en-US">
                <a:solidFill>
                  <a:schemeClr val="accent1"/>
                </a:solidFill>
                <a:effectLst>
                  <a:outerShdw blurRad="38100" dist="25400" dir="5400000" algn="ctr" rotWithShape="0">
                    <a:srgbClr val="6E747A">
                      <a:alpha val="43000"/>
                    </a:srgbClr>
                  </a:outerShdw>
                </a:effectLst>
              </a:rPr>
              <a:t>处方书写规则</a:t>
            </a:r>
            <a:endParaRPr lang="zh-CN" altLang="en-US">
              <a:solidFill>
                <a:schemeClr val="accent1"/>
              </a:solidFill>
              <a:effectLst>
                <a:outerShdw blurRad="38100" dist="25400" dir="5400000" algn="ctr" rotWithShape="0">
                  <a:srgbClr val="6E747A">
                    <a:alpha val="43000"/>
                  </a:srgbClr>
                </a:outerShdw>
              </a:effectLst>
            </a:endParaRPr>
          </a:p>
        </p:txBody>
      </p:sp>
      <p:sp>
        <p:nvSpPr>
          <p:cNvPr id="100" name="文本框 99"/>
          <p:cNvSpPr txBox="1">
            <a:spLocks noChangeArrowheads="1"/>
          </p:cNvSpPr>
          <p:nvPr/>
        </p:nvSpPr>
        <p:spPr bwMode="auto">
          <a:xfrm>
            <a:off x="1069975" y="1682750"/>
            <a:ext cx="7004050" cy="3414713"/>
          </a:xfrm>
          <a:prstGeom prst="rect">
            <a:avLst/>
          </a:prstGeom>
          <a:noFill/>
          <a:ln w="9525">
            <a:noFill/>
            <a:miter lim="800000"/>
          </a:ln>
        </p:spPr>
        <p:txBody>
          <a:bodyPr>
            <a:spAutoFit/>
          </a:bodyPr>
          <a:lstStyle/>
          <a:p>
            <a:r>
              <a:rPr lang="zh-CN" altLang="en-US" sz="2400">
                <a:latin typeface="宋体" panose="02010600030101010101" pitchFamily="2" charset="-122"/>
              </a:rPr>
              <a:t>（八）中药饮片处方的书写，一般应当按照“君、臣、佐、使”的顺序排列；调剂、煎煮的特殊要求注明在药品右上方，并加括号，如布包、先煎、后下等；对饮片的产地、炮制有特殊要求的，应当在药品名称之前写明。</a:t>
            </a:r>
            <a:endParaRPr lang="zh-CN" altLang="en-US" sz="2400">
              <a:latin typeface="宋体" panose="02010600030101010101" pitchFamily="2" charset="-122"/>
            </a:endParaRPr>
          </a:p>
          <a:p>
            <a:endParaRPr lang="zh-CN" altLang="en-US" sz="2400">
              <a:latin typeface="宋体" panose="02010600030101010101" pitchFamily="2" charset="-122"/>
            </a:endParaRPr>
          </a:p>
          <a:p>
            <a:r>
              <a:rPr lang="zh-CN" altLang="en-US" sz="2400">
                <a:latin typeface="宋体" panose="02010600030101010101" pitchFamily="2" charset="-122"/>
              </a:rPr>
              <a:t>（九）药品用法用量应当按照药品说明书规定的常规用法用量使用，特殊情况需要超剂量使用时，应当注明原因并再次签名。</a:t>
            </a:r>
            <a:endParaRPr lang="zh-CN" altLang="en-US" sz="240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8" presetClass="entr" presetSubtype="12" fill="hold" grpId="3"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strips(downLeft)">
                                      <p:cBhvr>
                                        <p:cTn id="1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100" grpId="1"/>
      <p:bldP spid="100" grpId="2"/>
      <p:bldP spid="100"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30250"/>
          </a:xfrm>
        </p:spPr>
        <p:txBody>
          <a:bodyPr rtlCol="0">
            <a:normAutofit fontScale="90000"/>
          </a:bodyPr>
          <a:lstStyle/>
          <a:p>
            <a:pPr fontAlgn="auto">
              <a:spcAft>
                <a:spcPts val="0"/>
              </a:spcAft>
              <a:defRPr/>
            </a:pPr>
            <a:r>
              <a:rPr lang="zh-CN" altLang="en-US">
                <a:solidFill>
                  <a:schemeClr val="accent1"/>
                </a:solidFill>
                <a:effectLst>
                  <a:outerShdw blurRad="38100" dist="25400" dir="5400000" algn="ctr" rotWithShape="0">
                    <a:srgbClr val="6E747A">
                      <a:alpha val="43000"/>
                    </a:srgbClr>
                  </a:outerShdw>
                </a:effectLst>
              </a:rPr>
              <a:t>处方书写规则</a:t>
            </a:r>
            <a:endParaRPr lang="zh-CN" altLang="en-US">
              <a:solidFill>
                <a:schemeClr val="accent1"/>
              </a:solidFill>
              <a:effectLst>
                <a:outerShdw blurRad="38100" dist="25400" dir="5400000" algn="ctr" rotWithShape="0">
                  <a:srgbClr val="6E747A">
                    <a:alpha val="43000"/>
                  </a:srgbClr>
                </a:outerShdw>
              </a:effectLst>
            </a:endParaRPr>
          </a:p>
        </p:txBody>
      </p:sp>
      <p:sp>
        <p:nvSpPr>
          <p:cNvPr id="100" name="文本框 99"/>
          <p:cNvSpPr txBox="1">
            <a:spLocks noChangeArrowheads="1"/>
          </p:cNvSpPr>
          <p:nvPr/>
        </p:nvSpPr>
        <p:spPr bwMode="auto">
          <a:xfrm>
            <a:off x="1069975" y="1682750"/>
            <a:ext cx="7004050" cy="3044825"/>
          </a:xfrm>
          <a:prstGeom prst="rect">
            <a:avLst/>
          </a:prstGeom>
          <a:noFill/>
          <a:ln w="9525">
            <a:noFill/>
            <a:miter lim="800000"/>
          </a:ln>
        </p:spPr>
        <p:txBody>
          <a:bodyPr>
            <a:spAutoFit/>
          </a:bodyPr>
          <a:lstStyle/>
          <a:p>
            <a:r>
              <a:rPr lang="zh-CN" altLang="en-US" sz="2400">
                <a:latin typeface="宋体" panose="02010600030101010101" pitchFamily="2" charset="-122"/>
              </a:rPr>
              <a:t>（十）除特殊情况外，应当注明临床诊断。</a:t>
            </a:r>
            <a:endParaRPr lang="zh-CN" altLang="en-US" sz="2400">
              <a:latin typeface="宋体" panose="02010600030101010101" pitchFamily="2" charset="-122"/>
            </a:endParaRPr>
          </a:p>
          <a:p>
            <a:r>
              <a:rPr lang="zh-CN" altLang="en-US" sz="2400">
                <a:latin typeface="宋体" panose="02010600030101010101" pitchFamily="2" charset="-122"/>
              </a:rPr>
              <a:t>　　</a:t>
            </a:r>
            <a:endParaRPr lang="zh-CN" altLang="en-US" sz="2400">
              <a:latin typeface="宋体" panose="02010600030101010101" pitchFamily="2" charset="-122"/>
            </a:endParaRPr>
          </a:p>
          <a:p>
            <a:r>
              <a:rPr lang="zh-CN" altLang="en-US" sz="2400">
                <a:latin typeface="宋体" panose="02010600030101010101" pitchFamily="2" charset="-122"/>
              </a:rPr>
              <a:t>（十一）开具处方后的空白处划一斜线以示处方完毕。</a:t>
            </a:r>
            <a:endParaRPr lang="zh-CN" altLang="en-US" sz="2400">
              <a:latin typeface="宋体" panose="02010600030101010101" pitchFamily="2" charset="-122"/>
            </a:endParaRPr>
          </a:p>
          <a:p>
            <a:r>
              <a:rPr lang="zh-CN" altLang="en-US" sz="2400">
                <a:latin typeface="宋体" panose="02010600030101010101" pitchFamily="2" charset="-122"/>
              </a:rPr>
              <a:t>　　</a:t>
            </a:r>
            <a:endParaRPr lang="zh-CN" altLang="en-US" sz="2400">
              <a:latin typeface="宋体" panose="02010600030101010101" pitchFamily="2" charset="-122"/>
            </a:endParaRPr>
          </a:p>
          <a:p>
            <a:r>
              <a:rPr lang="zh-CN" altLang="en-US" sz="2400">
                <a:latin typeface="宋体" panose="02010600030101010101" pitchFamily="2" charset="-122"/>
              </a:rPr>
              <a:t>（十二）处方医师的签名式样和专用签章应当与院内药学部门留样备查的式样相一致，不得任意改动，否则应当重新登记留样备案。</a:t>
            </a:r>
            <a:endParaRPr lang="zh-CN" altLang="en-US" sz="240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2" presetClass="entr" presetSubtype="4" fill="hold" grpId="1"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p:tgtEl>
                                          <p:spTgt spid="100"/>
                                        </p:tgtEl>
                                        <p:attrNameLst>
                                          <p:attrName>ppt_y</p:attrName>
                                        </p:attrNameLst>
                                      </p:cBhvr>
                                      <p:tavLst>
                                        <p:tav tm="0">
                                          <p:val>
                                            <p:strVal val="#ppt_y+#ppt_h*1.125000"/>
                                          </p:val>
                                        </p:tav>
                                        <p:tav tm="100000">
                                          <p:val>
                                            <p:strVal val="#ppt_y"/>
                                          </p:val>
                                        </p:tav>
                                      </p:tavLst>
                                    </p:anim>
                                    <p:animEffect transition="in" filter="wipe(up)">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30250"/>
          </a:xfrm>
        </p:spPr>
        <p:txBody>
          <a:bodyPr rtlCol="0">
            <a:normAutofit fontScale="90000"/>
          </a:bodyPr>
          <a:lstStyle/>
          <a:p>
            <a:pPr fontAlgn="auto">
              <a:spcAft>
                <a:spcPts val="0"/>
              </a:spcAft>
              <a:defRPr/>
            </a:pPr>
            <a:r>
              <a:rPr lang="zh-CN" altLang="en-US">
                <a:solidFill>
                  <a:schemeClr val="accent1"/>
                </a:solidFill>
                <a:effectLst>
                  <a:outerShdw blurRad="38100" dist="25400" dir="5400000" algn="ctr" rotWithShape="0">
                    <a:srgbClr val="6E747A">
                      <a:alpha val="43000"/>
                    </a:srgbClr>
                  </a:outerShdw>
                </a:effectLst>
              </a:rPr>
              <a:t>处方书写规则</a:t>
            </a:r>
            <a:endParaRPr lang="zh-CN" altLang="en-US">
              <a:solidFill>
                <a:schemeClr val="accent1"/>
              </a:solidFill>
              <a:effectLst>
                <a:outerShdw blurRad="38100" dist="25400" dir="5400000" algn="ctr" rotWithShape="0">
                  <a:srgbClr val="6E747A">
                    <a:alpha val="43000"/>
                  </a:srgbClr>
                </a:outerShdw>
              </a:effectLst>
            </a:endParaRPr>
          </a:p>
        </p:txBody>
      </p:sp>
      <p:sp>
        <p:nvSpPr>
          <p:cNvPr id="100" name="文本框 99"/>
          <p:cNvSpPr txBox="1">
            <a:spLocks noChangeArrowheads="1"/>
          </p:cNvSpPr>
          <p:nvPr/>
        </p:nvSpPr>
        <p:spPr bwMode="auto">
          <a:xfrm>
            <a:off x="1069975" y="1682750"/>
            <a:ext cx="7004050" cy="3784600"/>
          </a:xfrm>
          <a:prstGeom prst="rect">
            <a:avLst/>
          </a:prstGeom>
          <a:noFill/>
          <a:ln w="9525">
            <a:noFill/>
            <a:miter lim="800000"/>
          </a:ln>
        </p:spPr>
        <p:txBody>
          <a:bodyPr>
            <a:spAutoFit/>
          </a:bodyPr>
          <a:lstStyle/>
          <a:p>
            <a:r>
              <a:rPr lang="en-US" altLang="zh-CN" sz="2400">
                <a:latin typeface="宋体" panose="02010600030101010101" pitchFamily="2" charset="-122"/>
              </a:rPr>
              <a:t>    </a:t>
            </a:r>
            <a:r>
              <a:rPr lang="zh-CN" altLang="en-US" sz="2400">
                <a:latin typeface="宋体" panose="02010600030101010101" pitchFamily="2" charset="-122"/>
              </a:rPr>
              <a:t>药品剂量与数量用阿拉伯数字书写。剂量应当使用法定剂量单位：重量以克（g）、毫克（mg）、微克（μg）、纳克（ng）为单位；容量以升（L）、毫升（ml）为单位；国际单位（IU）、单位(U)；中药饮片以克（g）为单位。</a:t>
            </a:r>
            <a:endParaRPr lang="zh-CN" altLang="en-US" sz="2400">
              <a:latin typeface="宋体" panose="02010600030101010101" pitchFamily="2" charset="-122"/>
            </a:endParaRPr>
          </a:p>
          <a:p>
            <a:endParaRPr lang="zh-CN" altLang="en-US" sz="2400">
              <a:latin typeface="宋体" panose="02010600030101010101" pitchFamily="2" charset="-122"/>
            </a:endParaRPr>
          </a:p>
          <a:p>
            <a:r>
              <a:rPr lang="zh-CN" altLang="en-US" sz="2400">
                <a:latin typeface="宋体" panose="02010600030101010101" pitchFamily="2" charset="-122"/>
              </a:rPr>
              <a:t>　　片剂、丸剂、胶囊剂、颗粒剂分别以片、丸、粒、袋为单位；溶液剂以支、瓶为单位；软膏及乳膏剂以支、盒为单位；注射剂以支、瓶为单位，应当注明含量；中药饮片以剂为单位。</a:t>
            </a:r>
            <a:endParaRPr lang="zh-CN" altLang="en-US" sz="240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diamond(in)">
                                      <p:cBhvr>
                                        <p:cTn id="11"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ctrTitle"/>
          </p:nvPr>
        </p:nvSpPr>
        <p:spPr>
          <a:xfrm>
            <a:off x="685800" y="1428750"/>
            <a:ext cx="7772400" cy="2171700"/>
          </a:xfrm>
        </p:spPr>
        <p:txBody>
          <a:bodyPr/>
          <a:lstStyle/>
          <a:p>
            <a:r>
              <a:rPr lang="zh-CN" altLang="en-US" sz="8000" b="1" smtClean="0">
                <a:solidFill>
                  <a:srgbClr val="FF0000"/>
                </a:solidFill>
              </a:rPr>
              <a:t>门诊处方存在的不合格问题</a:t>
            </a:r>
            <a:endParaRPr lang="zh-CN" altLang="en-US" sz="8000" b="1" smtClean="0">
              <a:solidFill>
                <a:srgbClr val="FF0000"/>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2392</Words>
  <Application>WPS 演示</Application>
  <PresentationFormat>全屏显示(4:3)</PresentationFormat>
  <Paragraphs>148</Paragraphs>
  <Slides>58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58</vt:i4>
      </vt:variant>
    </vt:vector>
  </HeadingPairs>
  <TitlesOfParts>
    <vt:vector size="67" baseType="lpstr">
      <vt:lpstr>Arial</vt:lpstr>
      <vt:lpstr>宋体</vt:lpstr>
      <vt:lpstr>Wingdings</vt:lpstr>
      <vt:lpstr>Calibri</vt:lpstr>
      <vt:lpstr>仿宋</vt:lpstr>
      <vt:lpstr>微软雅黑</vt:lpstr>
      <vt:lpstr>Arial Unicode MS</vt:lpstr>
      <vt:lpstr>仿宋_GB2312</vt:lpstr>
      <vt:lpstr>Office 主题</vt:lpstr>
      <vt:lpstr>处方书写规范</vt:lpstr>
      <vt:lpstr>2017年度三级公立中医院绩效 考核指标</vt:lpstr>
      <vt:lpstr>处方书写规则</vt:lpstr>
      <vt:lpstr>处方书写规则</vt:lpstr>
      <vt:lpstr>处方书写规则</vt:lpstr>
      <vt:lpstr>处方书写规则</vt:lpstr>
      <vt:lpstr>处方书写规则</vt:lpstr>
      <vt:lpstr>处方书写规则</vt:lpstr>
      <vt:lpstr>门诊处方存在的不合格问题</vt:lpstr>
      <vt:lpstr>PowerPoint 演示文稿</vt:lpstr>
      <vt:lpstr>PowerPoint 演示文稿</vt:lpstr>
      <vt:lpstr>PowerPoint 演示文稿</vt:lpstr>
      <vt:lpstr>一、需溶解的注射剂没有注明溶媒的品种与用量</vt:lpstr>
      <vt:lpstr>PowerPoint 演示文稿</vt:lpstr>
      <vt:lpstr>PowerPoint 演示文稿</vt:lpstr>
      <vt:lpstr>二、药品用法用量不适宜</vt:lpstr>
      <vt:lpstr>1、用法单位漏写、写错 </vt:lpstr>
      <vt:lpstr>PowerPoint 演示文稿</vt:lpstr>
      <vt:lpstr>2、需要皮试的药品未注明</vt:lpstr>
      <vt:lpstr>3、不需要皮试的药品又添注明</vt:lpstr>
      <vt:lpstr>PowerPoint 演示文稿</vt:lpstr>
      <vt:lpstr>4、用药频次超说明书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三、临床诊断不适宜</vt:lpstr>
      <vt:lpstr>PowerPoint 演示文稿</vt:lpstr>
      <vt:lpstr>PowerPoint 演示文稿</vt:lpstr>
      <vt:lpstr>PowerPoint 演示文稿</vt:lpstr>
      <vt:lpstr>PowerPoint 演示文稿</vt:lpstr>
      <vt:lpstr>PowerPoint 演示文稿</vt:lpstr>
      <vt:lpstr>四、超长用量未注明原因</vt:lpstr>
      <vt:lpstr>PowerPoint 演示文稿</vt:lpstr>
      <vt:lpstr>PowerPoint 演示文稿</vt:lpstr>
      <vt:lpstr>PowerPoint 演示文稿</vt:lpstr>
      <vt:lpstr>五、单独开具中成药处方临床诊断未写证型证候</vt:lpstr>
      <vt:lpstr>PowerPoint 演示文稿</vt:lpstr>
      <vt:lpstr>PowerPoint 演示文稿</vt:lpstr>
      <vt:lpstr>PowerPoint 演示文稿</vt:lpstr>
      <vt:lpstr>六、中药饮片处方前记应当标明姓名、性别、年龄、地址应当具体到街道或社区（乡镇）</vt:lpstr>
      <vt:lpstr>PowerPoint 演示文稿</vt:lpstr>
      <vt:lpstr>七、临床诊断应当写中医诊断，并写清中医病症及证型。</vt:lpstr>
      <vt:lpstr>PowerPoint 演示文稿</vt:lpstr>
      <vt:lpstr>八、中药饮片用法应当注明内服或外用。内服中药需写明每日几剂、煎煮几次、共分几次服用等、外用中药需写明每日几剂熏洗或灌肠等用法。</vt:lpstr>
      <vt:lpstr>PowerPoint 演示文稿</vt:lpstr>
      <vt:lpstr>PowerPoint 演示文稿</vt:lpstr>
      <vt:lpstr>九、对有毒中药饮片超过常用量内服的处方应当在药名的右上角加医师签名并注明时间。对十八反、十九畏等明显违反配伍禁忌的方剂经医师确认确有需要要加签签名、时间方可调配。</vt:lpstr>
      <vt:lpstr>PowerPoint 演示文稿</vt:lpstr>
      <vt:lpstr>十、对有特殊煎煮要求的应当注明（先煎、后下、包煎等）</vt:lpstr>
      <vt:lpstr>PowerPoint 演示文稿</vt:lpstr>
      <vt:lpstr>PowerPoint 演示文稿</vt:lpstr>
      <vt:lpstr>十一、根据医保科要求，普通处方不得超过七日用量，金额不超过二百元，非市区患者或慢性病患者原则上不超过十五日用量。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门诊处方存在的不合格问题</dc:title>
  <dc:creator>liting</dc:creator>
  <cp:lastModifiedBy>丁丁</cp:lastModifiedBy>
  <cp:revision>26</cp:revision>
  <dcterms:created xsi:type="dcterms:W3CDTF">2018-02-09T01:15:00Z</dcterms:created>
  <dcterms:modified xsi:type="dcterms:W3CDTF">2018-03-09T03:30:34Z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2052-10.1.0.7229</vt:lpwstr>
  </property>
</Properties>
</file>